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0"/>
  </p:notesMasterIdLst>
  <p:sldIdLst>
    <p:sldId id="497" r:id="rId3"/>
    <p:sldId id="498" r:id="rId4"/>
    <p:sldId id="281" r:id="rId5"/>
    <p:sldId id="499" r:id="rId6"/>
    <p:sldId id="500" r:id="rId7"/>
    <p:sldId id="501" r:id="rId8"/>
    <p:sldId id="502" r:id="rId9"/>
    <p:sldId id="503" r:id="rId10"/>
    <p:sldId id="504" r:id="rId11"/>
    <p:sldId id="505" r:id="rId12"/>
    <p:sldId id="297" r:id="rId13"/>
    <p:sldId id="299" r:id="rId14"/>
    <p:sldId id="300" r:id="rId15"/>
    <p:sldId id="506" r:id="rId16"/>
    <p:sldId id="508" r:id="rId17"/>
    <p:sldId id="811" r:id="rId18"/>
    <p:sldId id="509" r:id="rId19"/>
    <p:sldId id="510" r:id="rId20"/>
    <p:sldId id="268" r:id="rId21"/>
    <p:sldId id="513" r:id="rId22"/>
    <p:sldId id="269" r:id="rId23"/>
    <p:sldId id="270" r:id="rId24"/>
    <p:sldId id="514" r:id="rId25"/>
    <p:sldId id="515" r:id="rId26"/>
    <p:sldId id="520" r:id="rId27"/>
    <p:sldId id="340" r:id="rId28"/>
    <p:sldId id="521" r:id="rId29"/>
    <p:sldId id="522" r:id="rId30"/>
    <p:sldId id="523" r:id="rId31"/>
    <p:sldId id="347" r:id="rId32"/>
    <p:sldId id="348" r:id="rId33"/>
    <p:sldId id="350" r:id="rId34"/>
    <p:sldId id="351" r:id="rId35"/>
    <p:sldId id="524" r:id="rId36"/>
    <p:sldId id="526" r:id="rId37"/>
    <p:sldId id="812" r:id="rId38"/>
    <p:sldId id="596" r:id="rId39"/>
    <p:sldId id="597" r:id="rId40"/>
    <p:sldId id="598" r:id="rId41"/>
    <p:sldId id="599" r:id="rId42"/>
    <p:sldId id="545" r:id="rId43"/>
    <p:sldId id="546" r:id="rId44"/>
    <p:sldId id="547" r:id="rId45"/>
    <p:sldId id="550" r:id="rId46"/>
    <p:sldId id="600" r:id="rId47"/>
    <p:sldId id="601" r:id="rId48"/>
    <p:sldId id="604" r:id="rId49"/>
    <p:sldId id="605" r:id="rId50"/>
    <p:sldId id="397" r:id="rId51"/>
    <p:sldId id="555" r:id="rId52"/>
    <p:sldId id="553" r:id="rId53"/>
    <p:sldId id="401" r:id="rId54"/>
    <p:sldId id="402" r:id="rId55"/>
    <p:sldId id="554" r:id="rId56"/>
    <p:sldId id="410" r:id="rId57"/>
    <p:sldId id="602" r:id="rId58"/>
    <p:sldId id="412" r:id="rId59"/>
    <p:sldId id="413" r:id="rId60"/>
    <p:sldId id="414" r:id="rId61"/>
    <p:sldId id="603" r:id="rId62"/>
    <p:sldId id="562" r:id="rId63"/>
    <p:sldId id="563" r:id="rId64"/>
    <p:sldId id="564" r:id="rId65"/>
    <p:sldId id="423" r:id="rId66"/>
    <p:sldId id="566" r:id="rId67"/>
    <p:sldId id="567" r:id="rId68"/>
    <p:sldId id="425" r:id="rId69"/>
    <p:sldId id="606" r:id="rId70"/>
    <p:sldId id="437" r:id="rId71"/>
    <p:sldId id="438" r:id="rId72"/>
    <p:sldId id="571" r:id="rId73"/>
    <p:sldId id="525" r:id="rId74"/>
    <p:sldId id="354" r:id="rId75"/>
    <p:sldId id="355" r:id="rId76"/>
    <p:sldId id="356" r:id="rId77"/>
    <p:sldId id="357" r:id="rId78"/>
    <p:sldId id="358" r:id="rId79"/>
    <p:sldId id="359" r:id="rId80"/>
    <p:sldId id="528" r:id="rId81"/>
    <p:sldId id="529" r:id="rId82"/>
    <p:sldId id="530" r:id="rId83"/>
    <p:sldId id="531" r:id="rId84"/>
    <p:sldId id="532" r:id="rId85"/>
    <p:sldId id="533" r:id="rId86"/>
    <p:sldId id="534" r:id="rId87"/>
    <p:sldId id="535" r:id="rId88"/>
    <p:sldId id="536" r:id="rId89"/>
    <p:sldId id="537" r:id="rId90"/>
    <p:sldId id="538" r:id="rId91"/>
    <p:sldId id="539" r:id="rId92"/>
    <p:sldId id="527" r:id="rId93"/>
    <p:sldId id="541" r:id="rId94"/>
    <p:sldId id="375" r:id="rId95"/>
    <p:sldId id="377" r:id="rId96"/>
    <p:sldId id="378" r:id="rId97"/>
    <p:sldId id="543" r:id="rId98"/>
    <p:sldId id="544" r:id="rId99"/>
    <p:sldId id="572" r:id="rId100"/>
    <p:sldId id="573" r:id="rId101"/>
    <p:sldId id="745" r:id="rId102"/>
    <p:sldId id="803" r:id="rId103"/>
    <p:sldId id="804" r:id="rId104"/>
    <p:sldId id="746" r:id="rId105"/>
    <p:sldId id="749" r:id="rId106"/>
    <p:sldId id="802" r:id="rId107"/>
    <p:sldId id="751" r:id="rId108"/>
    <p:sldId id="750" r:id="rId109"/>
    <p:sldId id="753" r:id="rId110"/>
    <p:sldId id="754" r:id="rId111"/>
    <p:sldId id="805" r:id="rId112"/>
    <p:sldId id="763" r:id="rId113"/>
    <p:sldId id="806" r:id="rId114"/>
    <p:sldId id="765" r:id="rId115"/>
    <p:sldId id="807" r:id="rId116"/>
    <p:sldId id="808" r:id="rId117"/>
    <p:sldId id="687" r:id="rId118"/>
    <p:sldId id="688" r:id="rId119"/>
    <p:sldId id="689" r:id="rId120"/>
    <p:sldId id="690" r:id="rId121"/>
    <p:sldId id="691" r:id="rId122"/>
    <p:sldId id="582" r:id="rId123"/>
    <p:sldId id="465" r:id="rId124"/>
    <p:sldId id="467" r:id="rId125"/>
    <p:sldId id="608" r:id="rId126"/>
    <p:sldId id="609" r:id="rId127"/>
    <p:sldId id="610" r:id="rId128"/>
    <p:sldId id="611" r:id="rId129"/>
    <p:sldId id="612" r:id="rId130"/>
    <p:sldId id="613" r:id="rId131"/>
    <p:sldId id="614" r:id="rId132"/>
    <p:sldId id="615" r:id="rId133"/>
    <p:sldId id="616" r:id="rId134"/>
    <p:sldId id="617" r:id="rId135"/>
    <p:sldId id="618" r:id="rId136"/>
    <p:sldId id="619" r:id="rId137"/>
    <p:sldId id="620" r:id="rId138"/>
    <p:sldId id="621" r:id="rId139"/>
    <p:sldId id="622" r:id="rId140"/>
    <p:sldId id="623" r:id="rId141"/>
    <p:sldId id="624" r:id="rId142"/>
    <p:sldId id="625" r:id="rId143"/>
    <p:sldId id="626" r:id="rId144"/>
    <p:sldId id="629" r:id="rId145"/>
    <p:sldId id="627" r:id="rId146"/>
    <p:sldId id="630" r:id="rId147"/>
    <p:sldId id="631" r:id="rId148"/>
    <p:sldId id="643" r:id="rId149"/>
    <p:sldId id="628" r:id="rId150"/>
    <p:sldId id="632" r:id="rId151"/>
    <p:sldId id="633" r:id="rId152"/>
    <p:sldId id="634" r:id="rId153"/>
    <p:sldId id="637" r:id="rId154"/>
    <p:sldId id="635" r:id="rId155"/>
    <p:sldId id="636" r:id="rId156"/>
    <p:sldId id="810" r:id="rId157"/>
    <p:sldId id="809" r:id="rId158"/>
    <p:sldId id="591" r:id="rId15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0" autoAdjust="0"/>
    <p:restoredTop sz="90929"/>
  </p:normalViewPr>
  <p:slideViewPr>
    <p:cSldViewPr>
      <p:cViewPr varScale="1">
        <p:scale>
          <a:sx n="113" d="100"/>
          <a:sy n="113" d="100"/>
        </p:scale>
        <p:origin x="114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3" Type="http://schemas.openxmlformats.org/officeDocument/2006/relationships/tableStyles" Target="tableStyles.xml"/><Relationship Id="rId162" Type="http://schemas.openxmlformats.org/officeDocument/2006/relationships/viewProps" Target="viewProps.xml"/><Relationship Id="rId161" Type="http://schemas.openxmlformats.org/officeDocument/2006/relationships/presProps" Target="presProps.xml"/><Relationship Id="rId160" Type="http://schemas.openxmlformats.org/officeDocument/2006/relationships/notesMaster" Target="notesMasters/notesMaster1.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69.wmf"/><Relationship Id="rId4" Type="http://schemas.openxmlformats.org/officeDocument/2006/relationships/image" Target="../media/image76.wmf"/><Relationship Id="rId3" Type="http://schemas.openxmlformats.org/officeDocument/2006/relationships/image" Target="../media/image73.wmf"/><Relationship Id="rId2" Type="http://schemas.openxmlformats.org/officeDocument/2006/relationships/image" Target="../media/image71.wmf"/><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90.wmf"/><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01E58917-4E9A-431F-907D-0A7D47471157}"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8102AEC8-E84F-471C-9BF9-38634D3FE247}"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图片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45225" y="265113"/>
            <a:ext cx="28987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Rectangle 2"/>
          <p:cNvSpPr>
            <a:spLocks noGrp="1" noChangeArrowheads="1"/>
          </p:cNvSpPr>
          <p:nvPr>
            <p:ph type="ctrTitle"/>
          </p:nvPr>
        </p:nvSpPr>
        <p:spPr>
          <a:xfrm>
            <a:off x="685800" y="1808226"/>
            <a:ext cx="7772400" cy="1764790"/>
          </a:xfrm>
        </p:spPr>
        <p:txBody>
          <a:bodyPr/>
          <a:lstStyle>
            <a:lvl1pPr algn="ctr">
              <a:defRPr sz="5800"/>
            </a:lvl1pPr>
          </a:lstStyle>
          <a:p>
            <a:pPr lvl="0"/>
            <a:r>
              <a:rPr lang="zh-CN" altLang="en-US" noProof="0"/>
              <a:t>单击此处编辑母版标题样式</a:t>
            </a:r>
            <a:endParaRPr lang="zh-CN" altLang="en-US" noProof="0"/>
          </a:p>
        </p:txBody>
      </p:sp>
      <p:sp>
        <p:nvSpPr>
          <p:cNvPr id="31747" name="Rectangle 3"/>
          <p:cNvSpPr>
            <a:spLocks noGrp="1" noChangeArrowheads="1"/>
          </p:cNvSpPr>
          <p:nvPr>
            <p:ph type="subTitle" idx="1"/>
          </p:nvPr>
        </p:nvSpPr>
        <p:spPr>
          <a:xfrm>
            <a:off x="1371600" y="3715260"/>
            <a:ext cx="6400800" cy="1764789"/>
          </a:xfrm>
        </p:spPr>
        <p:txBody>
          <a:bodyPr/>
          <a:lstStyle>
            <a:lvl1pPr marL="0" indent="0" algn="ctr">
              <a:buFont typeface="Wingdings" panose="05000000000000000000" pitchFamily="2" charset="2"/>
              <a:buNone/>
              <a:defRPr sz="3000"/>
            </a:lvl1pPr>
          </a:lstStyle>
          <a:p>
            <a:pPr lvl="0"/>
            <a:r>
              <a:rPr lang="zh-CN" altLang="en-US" noProof="0"/>
              <a:t>单击此处编辑母版副标题样式</a:t>
            </a:r>
            <a:endParaRPr lang="zh-CN" altLang="en-US" noProof="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9B7ADE3-F732-4DAF-B61D-EDC8EE1709E9}"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60F1006-4F71-42AA-8A30-AC2A44711A55}"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B9BEE95-68B1-4A3A-8A45-3BCB75433FA2}"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47EF7AB-0E18-4A43-B27D-A70AE0E5203F}"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49237" y="81279"/>
            <a:ext cx="5770563" cy="662787"/>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1052736"/>
            <a:ext cx="8229600" cy="507818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D85DAE2-6C6B-49BE-AF28-3F3087BE9D7E}" type="slidenum">
              <a:rPr lang="en-US" altLang="zh-CN"/>
            </a:fld>
            <a:endParaRPr lang="en-US" altLang="zh-CN"/>
          </a:p>
        </p:txBody>
      </p:sp>
      <p:sp>
        <p:nvSpPr>
          <p:cNvPr id="10" name="矩形 9"/>
          <p:cNvSpPr/>
          <p:nvPr userDrawn="1"/>
        </p:nvSpPr>
        <p:spPr>
          <a:xfrm flipV="1">
            <a:off x="19375" y="795341"/>
            <a:ext cx="9144000" cy="43200"/>
          </a:xfrm>
          <a:prstGeom prst="rect">
            <a:avLst/>
          </a:prstGeom>
          <a:gradFill flip="none" rotWithShape="1">
            <a:gsLst>
              <a:gs pos="31000">
                <a:srgbClr val="6D5728">
                  <a:alpha val="40000"/>
                </a:srgbClr>
              </a:gs>
              <a:gs pos="0">
                <a:srgbClr val="008D38"/>
              </a:gs>
              <a:gs pos="100000">
                <a:srgbClr val="D921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8918" y="132554"/>
            <a:ext cx="5770563" cy="662787"/>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1052736"/>
            <a:ext cx="8229600" cy="507818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D85DAE2-6C6B-49BE-AF28-3F3087BE9D7E}" type="slidenum">
              <a:rPr lang="en-US" altLang="zh-CN"/>
            </a:fld>
            <a:endParaRPr lang="en-US" altLang="zh-CN"/>
          </a:p>
        </p:txBody>
      </p:sp>
      <p:sp>
        <p:nvSpPr>
          <p:cNvPr id="8" name="矩形 7"/>
          <p:cNvSpPr/>
          <p:nvPr userDrawn="1"/>
        </p:nvSpPr>
        <p:spPr>
          <a:xfrm flipV="1">
            <a:off x="19375" y="795341"/>
            <a:ext cx="6372000" cy="43200"/>
          </a:xfrm>
          <a:prstGeom prst="rect">
            <a:avLst/>
          </a:prstGeom>
          <a:gradFill flip="none" rotWithShape="1">
            <a:gsLst>
              <a:gs pos="31000">
                <a:srgbClr val="6D5728">
                  <a:alpha val="40000"/>
                </a:srgbClr>
              </a:gs>
              <a:gs pos="0">
                <a:srgbClr val="008D38"/>
              </a:gs>
              <a:gs pos="100000">
                <a:srgbClr val="D921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15E54B7-7A20-4B26-8A08-7D6383EC6239}"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A7CBC48-3DF8-4D54-B4F3-EA6E487CE160}"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F75BAAE2-108C-415D-B2F9-A7553256F501}"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7C3DEE69-9A51-4C7E-9C21-0D0FCEB6A30C}"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5AD1EBAA-591E-438D-95B4-0649E4F75582}"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0F8BBD0-40A1-4A08-B2DA-6E104ECB625A}"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5770563" cy="7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24" name="Rectangle 4"/>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000"/>
            </a:lvl1pPr>
          </a:lstStyle>
          <a:p>
            <a:pPr>
              <a:defRPr/>
            </a:pPr>
            <a:endParaRPr lang="en-US" altLang="zh-CN"/>
          </a:p>
        </p:txBody>
      </p:sp>
      <p:sp>
        <p:nvSpPr>
          <p:cNvPr id="30725"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000"/>
            </a:lvl1pPr>
          </a:lstStyle>
          <a:p>
            <a:pPr>
              <a:defRPr/>
            </a:pPr>
            <a:endParaRPr lang="en-US" altLang="zh-CN"/>
          </a:p>
        </p:txBody>
      </p:sp>
      <p:sp>
        <p:nvSpPr>
          <p:cNvPr id="30726" name="Rectangle 6"/>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000"/>
            </a:lvl1pPr>
          </a:lstStyle>
          <a:p>
            <a:pPr>
              <a:defRPr/>
            </a:pPr>
            <a:fld id="{03416869-650A-40FB-B678-281022DC897E}" type="slidenum">
              <a:rPr lang="en-US" altLang="zh-CN"/>
            </a:fld>
            <a:endParaRPr lang="en-US" altLang="zh-CN"/>
          </a:p>
        </p:txBody>
      </p:sp>
      <p:pic>
        <p:nvPicPr>
          <p:cNvPr id="1031" name="图片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245225" y="-16605"/>
            <a:ext cx="28987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9.png"/><Relationship Id="rId1" Type="http://schemas.openxmlformats.org/officeDocument/2006/relationships/image" Target="../media/image98.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02.png"/><Relationship Id="rId2" Type="http://schemas.openxmlformats.org/officeDocument/2006/relationships/image" Target="../media/image101.emf"/><Relationship Id="rId1" Type="http://schemas.openxmlformats.org/officeDocument/2006/relationships/image" Target="../media/image100.emf"/></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3.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wmf"/></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6.wmf"/></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6.wmf"/></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6.wmf"/><Relationship Id="rId1" Type="http://schemas.openxmlformats.org/officeDocument/2006/relationships/image" Target="../media/image104.emf"/></Relationships>
</file>

<file path=ppt/slides/_rels/slide109.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46.wmf"/><Relationship Id="rId7" Type="http://schemas.openxmlformats.org/officeDocument/2006/relationships/image" Target="../media/image108.wmf"/><Relationship Id="rId6" Type="http://schemas.openxmlformats.org/officeDocument/2006/relationships/oleObject" Target="../embeddings/oleObject40.bin"/><Relationship Id="rId5" Type="http://schemas.openxmlformats.org/officeDocument/2006/relationships/image" Target="../media/image107.wmf"/><Relationship Id="rId4" Type="http://schemas.openxmlformats.org/officeDocument/2006/relationships/oleObject" Target="../embeddings/oleObject39.bin"/><Relationship Id="rId3" Type="http://schemas.openxmlformats.org/officeDocument/2006/relationships/image" Target="../media/image106.wmf"/><Relationship Id="rId2" Type="http://schemas.openxmlformats.org/officeDocument/2006/relationships/oleObject" Target="../embeddings/oleObject38.bin"/><Relationship Id="rId10" Type="http://schemas.openxmlformats.org/officeDocument/2006/relationships/vmlDrawing" Target="../drawings/vmlDrawing20.vml"/><Relationship Id="rId1" Type="http://schemas.openxmlformats.org/officeDocument/2006/relationships/image" Target="../media/image10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9.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0.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1.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2.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4.png"/><Relationship Id="rId1" Type="http://schemas.openxmlformats.org/officeDocument/2006/relationships/image" Target="../media/image113.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6.png"/><Relationship Id="rId1" Type="http://schemas.openxmlformats.org/officeDocument/2006/relationships/image" Target="../media/image115.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7.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8.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9.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1.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6.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8.jpeg"/><Relationship Id="rId1" Type="http://schemas.openxmlformats.org/officeDocument/2006/relationships/image" Target="../media/image7.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32.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3.xml"/><Relationship Id="rId2" Type="http://schemas.openxmlformats.org/officeDocument/2006/relationships/image" Target="../media/image129.png"/><Relationship Id="rId1" Type="http://schemas.openxmlformats.org/officeDocument/2006/relationships/oleObject" Target="../embeddings/oleObject41.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0.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1.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40.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37.png"/><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8.png"/></Relationships>
</file>

<file path=ppt/slides/_rels/slide14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9.png"/><Relationship Id="rId1" Type="http://schemas.openxmlformats.org/officeDocument/2006/relationships/image" Target="../media/image98.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40.png"/><Relationship Id="rId1" Type="http://schemas.openxmlformats.org/officeDocument/2006/relationships/image" Target="../media/image13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jpe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4.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5.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47.png"/><Relationship Id="rId1" Type="http://schemas.openxmlformats.org/officeDocument/2006/relationships/image" Target="../media/image146.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49.png"/><Relationship Id="rId1" Type="http://schemas.openxmlformats.org/officeDocument/2006/relationships/image" Target="../media/image148.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0.png"/></Relationships>
</file>

<file path=ppt/slides/_rels/slide15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4.jpe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4.jpe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GIF"/></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3.GI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4.emf"/><Relationship Id="rId2" Type="http://schemas.openxmlformats.org/officeDocument/2006/relationships/image" Target="../media/image39.jpeg"/><Relationship Id="rId1" Type="http://schemas.openxmlformats.org/officeDocument/2006/relationships/image" Target="../media/image3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8.xml"/><Relationship Id="rId2" Type="http://schemas.openxmlformats.org/officeDocument/2006/relationships/image" Target="../media/image40.png"/><Relationship Id="rId1"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8.xml"/><Relationship Id="rId2" Type="http://schemas.openxmlformats.org/officeDocument/2006/relationships/image" Target="../media/image42.emf"/><Relationship Id="rId1"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3.em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4.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image" Target="../media/image46.wmf"/></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9.jpeg"/><Relationship Id="rId1" Type="http://schemas.openxmlformats.org/officeDocument/2006/relationships/image" Target="../media/image46.wm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9.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8.xml"/><Relationship Id="rId2" Type="http://schemas.openxmlformats.org/officeDocument/2006/relationships/image" Target="../media/image51.png"/><Relationship Id="rId1" Type="http://schemas.openxmlformats.org/officeDocument/2006/relationships/oleObject" Target="../embeddings/oleObject8.bin"/></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2.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3.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4.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9" Type="http://schemas.openxmlformats.org/officeDocument/2006/relationships/vmlDrawing" Target="../drawings/vmlDrawing9.vml"/><Relationship Id="rId8" Type="http://schemas.openxmlformats.org/officeDocument/2006/relationships/slideLayout" Target="../slideLayouts/slideLayout8.xml"/><Relationship Id="rId7" Type="http://schemas.openxmlformats.org/officeDocument/2006/relationships/image" Target="../media/image48.png"/><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 Id="rId3" Type="http://schemas.openxmlformats.org/officeDocument/2006/relationships/oleObject" Target="../embeddings/oleObject10.bin"/><Relationship Id="rId2" Type="http://schemas.openxmlformats.org/officeDocument/2006/relationships/image" Target="../media/image56.wmf"/><Relationship Id="rId1" Type="http://schemas.openxmlformats.org/officeDocument/2006/relationships/oleObject" Target="../embeddings/oleObject9.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8.xml"/><Relationship Id="rId3" Type="http://schemas.openxmlformats.org/officeDocument/2006/relationships/image" Target="../media/image46.wmf"/><Relationship Id="rId2" Type="http://schemas.openxmlformats.org/officeDocument/2006/relationships/image" Target="../media/image57.png"/><Relationship Id="rId1" Type="http://schemas.openxmlformats.org/officeDocument/2006/relationships/oleObject" Target="../embeddings/oleObject14.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8.xml"/><Relationship Id="rId2" Type="http://schemas.openxmlformats.org/officeDocument/2006/relationships/image" Target="../media/image58.png"/><Relationship Id="rId1" Type="http://schemas.openxmlformats.org/officeDocument/2006/relationships/oleObject" Target="../embeddings/oleObject15.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3.xml"/><Relationship Id="rId2" Type="http://schemas.openxmlformats.org/officeDocument/2006/relationships/image" Target="../media/image59.wmf"/><Relationship Id="rId1" Type="http://schemas.openxmlformats.org/officeDocument/2006/relationships/oleObject" Target="../embeddings/oleObject16.bin"/></Relationships>
</file>

<file path=ppt/slides/_rels/slide74.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8.xml"/><Relationship Id="rId5" Type="http://schemas.openxmlformats.org/officeDocument/2006/relationships/image" Target="../media/image62.wmf"/><Relationship Id="rId4" Type="http://schemas.openxmlformats.org/officeDocument/2006/relationships/oleObject" Target="../embeddings/oleObject18.bin"/><Relationship Id="rId3" Type="http://schemas.openxmlformats.org/officeDocument/2006/relationships/image" Target="../media/image61.wmf"/><Relationship Id="rId2" Type="http://schemas.openxmlformats.org/officeDocument/2006/relationships/oleObject" Target="../embeddings/oleObject17.bin"/><Relationship Id="rId1" Type="http://schemas.openxmlformats.org/officeDocument/2006/relationships/image" Target="../media/image60.wmf"/></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4.wmf"/><Relationship Id="rId1" Type="http://schemas.openxmlformats.org/officeDocument/2006/relationships/image" Target="../media/image63.wmf"/></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slides/_rels/slide77.xml.rels><?xml version="1.0" encoding="UTF-8" standalone="yes"?>
<Relationships xmlns="http://schemas.openxmlformats.org/package/2006/relationships"><Relationship Id="rId9" Type="http://schemas.openxmlformats.org/officeDocument/2006/relationships/image" Target="../media/image73.wmf"/><Relationship Id="rId8" Type="http://schemas.openxmlformats.org/officeDocument/2006/relationships/oleObject" Target="../embeddings/oleObject21.bin"/><Relationship Id="rId7" Type="http://schemas.openxmlformats.org/officeDocument/2006/relationships/image" Target="../media/image72.wmf"/><Relationship Id="rId6" Type="http://schemas.openxmlformats.org/officeDocument/2006/relationships/image" Target="../media/image71.wmf"/><Relationship Id="rId5" Type="http://schemas.openxmlformats.org/officeDocument/2006/relationships/oleObject" Target="../embeddings/oleObject20.bin"/><Relationship Id="rId4" Type="http://schemas.openxmlformats.org/officeDocument/2006/relationships/image" Target="../media/image70.wmf"/><Relationship Id="rId3" Type="http://schemas.openxmlformats.org/officeDocument/2006/relationships/oleObject" Target="../embeddings/oleObject19.bin"/><Relationship Id="rId2" Type="http://schemas.openxmlformats.org/officeDocument/2006/relationships/image" Target="../media/image69.wmf"/><Relationship Id="rId16" Type="http://schemas.openxmlformats.org/officeDocument/2006/relationships/vmlDrawing" Target="../drawings/vmlDrawing14.vml"/><Relationship Id="rId15" Type="http://schemas.openxmlformats.org/officeDocument/2006/relationships/slideLayout" Target="../slideLayouts/slideLayout8.xml"/><Relationship Id="rId14" Type="http://schemas.openxmlformats.org/officeDocument/2006/relationships/oleObject" Target="../embeddings/oleObject23.bin"/><Relationship Id="rId13" Type="http://schemas.openxmlformats.org/officeDocument/2006/relationships/image" Target="../media/image76.wmf"/><Relationship Id="rId12" Type="http://schemas.openxmlformats.org/officeDocument/2006/relationships/oleObject" Target="../embeddings/oleObject22.bin"/><Relationship Id="rId11" Type="http://schemas.openxmlformats.org/officeDocument/2006/relationships/image" Target="../media/image75.wmf"/><Relationship Id="rId10" Type="http://schemas.openxmlformats.org/officeDocument/2006/relationships/image" Target="../media/image74.wmf"/><Relationship Id="rId1" Type="http://schemas.openxmlformats.org/officeDocument/2006/relationships/image" Target="../media/image68.wmf"/></Relationships>
</file>

<file path=ppt/slides/_rels/slide78.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8.xml"/><Relationship Id="rId7" Type="http://schemas.openxmlformats.org/officeDocument/2006/relationships/image" Target="../media/image80.wmf"/><Relationship Id="rId6" Type="http://schemas.openxmlformats.org/officeDocument/2006/relationships/oleObject" Target="../embeddings/oleObject26.bin"/><Relationship Id="rId5" Type="http://schemas.openxmlformats.org/officeDocument/2006/relationships/image" Target="../media/image79.wmf"/><Relationship Id="rId4" Type="http://schemas.openxmlformats.org/officeDocument/2006/relationships/oleObject" Target="../embeddings/oleObject25.bin"/><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oleObject" Target="../embeddings/oleObject24.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8.xml"/><Relationship Id="rId2" Type="http://schemas.openxmlformats.org/officeDocument/2006/relationships/image" Target="../media/image81.emf"/><Relationship Id="rId1" Type="http://schemas.openxmlformats.org/officeDocument/2006/relationships/oleObject" Target="../embeddings/oleObject27.bin"/></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8.xml"/><Relationship Id="rId2" Type="http://schemas.openxmlformats.org/officeDocument/2006/relationships/image" Target="../media/image82.wmf"/><Relationship Id="rId1" Type="http://schemas.openxmlformats.org/officeDocument/2006/relationships/oleObject" Target="../embeddings/oleObject28.bin"/></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86.emf"/><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image" Target="../media/image8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9" Type="http://schemas.openxmlformats.org/officeDocument/2006/relationships/image" Target="../media/image89.wmf"/><Relationship Id="rId8" Type="http://schemas.openxmlformats.org/officeDocument/2006/relationships/oleObject" Target="../embeddings/oleObject34.bin"/><Relationship Id="rId7" Type="http://schemas.openxmlformats.org/officeDocument/2006/relationships/image" Target="../media/image88.wmf"/><Relationship Id="rId6" Type="http://schemas.openxmlformats.org/officeDocument/2006/relationships/oleObject" Target="../embeddings/oleObject33.bin"/><Relationship Id="rId5" Type="http://schemas.openxmlformats.org/officeDocument/2006/relationships/oleObject" Target="../embeddings/oleObject32.bin"/><Relationship Id="rId4" Type="http://schemas.openxmlformats.org/officeDocument/2006/relationships/oleObject" Target="../embeddings/oleObject31.bin"/><Relationship Id="rId3" Type="http://schemas.openxmlformats.org/officeDocument/2006/relationships/oleObject" Target="../embeddings/oleObject30.bin"/><Relationship Id="rId2" Type="http://schemas.openxmlformats.org/officeDocument/2006/relationships/image" Target="../media/image87.wmf"/><Relationship Id="rId14" Type="http://schemas.openxmlformats.org/officeDocument/2006/relationships/vmlDrawing" Target="../drawings/vmlDrawing18.vml"/><Relationship Id="rId13" Type="http://schemas.openxmlformats.org/officeDocument/2006/relationships/slideLayout" Target="../slideLayouts/slideLayout3.xml"/><Relationship Id="rId12" Type="http://schemas.openxmlformats.org/officeDocument/2006/relationships/image" Target="../media/image90.wmf"/><Relationship Id="rId11" Type="http://schemas.openxmlformats.org/officeDocument/2006/relationships/oleObject" Target="../embeddings/oleObject36.bin"/><Relationship Id="rId10" Type="http://schemas.openxmlformats.org/officeDocument/2006/relationships/oleObject" Target="../embeddings/oleObject35.bin"/><Relationship Id="rId1" Type="http://schemas.openxmlformats.org/officeDocument/2006/relationships/oleObject" Target="../embeddings/oleObject29.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3.jpeg"/><Relationship Id="rId1" Type="http://schemas.openxmlformats.org/officeDocument/2006/relationships/image" Target="../media/image92.png"/></Relationships>
</file>

<file path=ppt/slides/_rels/slide97.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8.xml"/><Relationship Id="rId2" Type="http://schemas.openxmlformats.org/officeDocument/2006/relationships/image" Target="../media/image94.png"/><Relationship Id="rId1" Type="http://schemas.openxmlformats.org/officeDocument/2006/relationships/oleObject" Target="../embeddings/oleObject37.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ctrTitle"/>
          </p:nvPr>
        </p:nvSpPr>
        <p:spPr>
          <a:xfrm>
            <a:off x="685800" y="1808163"/>
            <a:ext cx="7772400" cy="1765300"/>
          </a:xfrm>
        </p:spPr>
        <p:txBody>
          <a:bodyPr/>
          <a:lstStyle/>
          <a:p>
            <a:r>
              <a:rPr lang="zh-CN" altLang="en-US" sz="4800" b="1"/>
              <a:t>第二章  纤维素及其衍生物</a:t>
            </a:r>
            <a:endParaRPr lang="zh-CN" altLang="en-US" sz="4800"/>
          </a:p>
        </p:txBody>
      </p:sp>
      <p:sp>
        <p:nvSpPr>
          <p:cNvPr id="5123" name="副标题 2"/>
          <p:cNvSpPr>
            <a:spLocks noGrp="1"/>
          </p:cNvSpPr>
          <p:nvPr>
            <p:ph type="subTitle" idx="1"/>
          </p:nvPr>
        </p:nvSpPr>
        <p:spPr>
          <a:xfrm>
            <a:off x="1371600" y="3714750"/>
            <a:ext cx="6400800" cy="1765300"/>
          </a:xfrm>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323528" y="44624"/>
            <a:ext cx="6202363" cy="703262"/>
          </a:xfrm>
        </p:spPr>
        <p:txBody>
          <a:bodyPr/>
          <a:lstStyle/>
          <a:p>
            <a:r>
              <a:rPr lang="en-US" altLang="zh-CN" sz="3200" b="1">
                <a:solidFill>
                  <a:srgbClr val="000000"/>
                </a:solidFill>
              </a:rPr>
              <a:t>1.1</a:t>
            </a:r>
            <a:r>
              <a:rPr lang="zh-CN" altLang="en-US" sz="3200" b="1" dirty="0">
                <a:solidFill>
                  <a:srgbClr val="000000"/>
                </a:solidFill>
              </a:rPr>
              <a:t>纤维素</a:t>
            </a:r>
            <a:r>
              <a:rPr lang="en-US" altLang="zh-CN" sz="3200" b="1" dirty="0">
                <a:solidFill>
                  <a:srgbClr val="000000"/>
                </a:solidFill>
                <a:latin typeface="Arial" panose="020B0604020202020204" pitchFamily="34" charset="0"/>
              </a:rPr>
              <a:t>——</a:t>
            </a:r>
            <a:r>
              <a:rPr lang="zh-CN" altLang="en-US" sz="3200" b="1" dirty="0">
                <a:solidFill>
                  <a:srgbClr val="000000"/>
                </a:solidFill>
              </a:rPr>
              <a:t>聚合物化学的先驱</a:t>
            </a:r>
            <a:endParaRPr lang="zh-CN" altLang="en-US" sz="3200" dirty="0"/>
          </a:p>
        </p:txBody>
      </p:sp>
      <p:sp>
        <p:nvSpPr>
          <p:cNvPr id="14339" name="内容占位符 2"/>
          <p:cNvSpPr>
            <a:spLocks noGrp="1"/>
          </p:cNvSpPr>
          <p:nvPr>
            <p:ph idx="1"/>
          </p:nvPr>
        </p:nvSpPr>
        <p:spPr/>
        <p:txBody>
          <a:bodyPr/>
          <a:lstStyle/>
          <a:p>
            <a:r>
              <a:rPr lang="zh-CN" altLang="en-US" sz="2400">
                <a:latin typeface="Times New Roman" panose="02020603050405020304" pitchFamily="18" charset="0"/>
                <a:cs typeface="Times New Roman" panose="02020603050405020304" pitchFamily="18" charset="0"/>
              </a:rPr>
              <a:t>作为先驱者，纤维素在它的性质被人类认识和完全掌握之前就已经被化学改性了。</a:t>
            </a:r>
            <a:endParaRPr lang="zh-CN" altLang="en-US"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19</a:t>
            </a:r>
            <a:r>
              <a:rPr lang="zh-CN" altLang="en-US" sz="2400">
                <a:latin typeface="Times New Roman" panose="02020603050405020304" pitchFamily="18" charset="0"/>
                <a:cs typeface="Times New Roman" panose="02020603050405020304" pitchFamily="18" charset="0"/>
              </a:rPr>
              <a:t>世纪中叶它的部分硝酸酯就是最早的合成材料之一</a:t>
            </a:r>
            <a:r>
              <a:rPr lang="en-US" altLang="zh-CN"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塑料，知名的商业名称是赛璐珞。硝酸纤维素因为含氮量较高而被广泛应用于军事领域。时至今日，硝酸纤维素是唯一具有商业价值的纤维素无机酯。</a:t>
            </a:r>
            <a:endParaRPr lang="zh-CN" altLang="en-US" sz="2400">
              <a:latin typeface="Times New Roman" panose="02020603050405020304" pitchFamily="18" charset="0"/>
              <a:cs typeface="Times New Roman" panose="02020603050405020304" pitchFamily="18" charset="0"/>
            </a:endParaRPr>
          </a:p>
          <a:p>
            <a:r>
              <a:rPr lang="zh-CN" altLang="en-US" sz="2400">
                <a:latin typeface="Times New Roman" panose="02020603050405020304" pitchFamily="18" charset="0"/>
                <a:cs typeface="Times New Roman" panose="02020603050405020304" pitchFamily="18" charset="0"/>
              </a:rPr>
              <a:t>用</a:t>
            </a:r>
            <a:r>
              <a:rPr lang="en-US" altLang="zh-CN" sz="2400">
                <a:latin typeface="Times New Roman" panose="02020603050405020304" pitchFamily="18" charset="0"/>
                <a:cs typeface="Times New Roman" panose="02020603050405020304" pitchFamily="18" charset="0"/>
              </a:rPr>
              <a:t>NaOH</a:t>
            </a:r>
            <a:r>
              <a:rPr lang="zh-CN" altLang="en-US" sz="2400">
                <a:latin typeface="Times New Roman" panose="02020603050405020304" pitchFamily="18" charset="0"/>
                <a:cs typeface="Times New Roman" panose="02020603050405020304" pitchFamily="18" charset="0"/>
              </a:rPr>
              <a:t>及</a:t>
            </a:r>
            <a:r>
              <a:rPr lang="en-US" altLang="zh-CN" sz="2400">
                <a:latin typeface="Times New Roman" panose="02020603050405020304" pitchFamily="18" charset="0"/>
                <a:cs typeface="Times New Roman" panose="02020603050405020304" pitchFamily="18" charset="0"/>
              </a:rPr>
              <a:t>CS2</a:t>
            </a:r>
            <a:r>
              <a:rPr lang="zh-CN" altLang="en-US" sz="2400">
                <a:latin typeface="Times New Roman" panose="02020603050405020304" pitchFamily="18" charset="0"/>
                <a:cs typeface="Times New Roman" panose="02020603050405020304" pitchFamily="18" charset="0"/>
              </a:rPr>
              <a:t>溶解棉纤维制成粘胶纤维、人造丝或玻璃纸等；</a:t>
            </a:r>
            <a:endParaRPr lang="zh-CN" altLang="en-US" sz="2400">
              <a:latin typeface="Times New Roman" panose="02020603050405020304" pitchFamily="18" charset="0"/>
              <a:cs typeface="Times New Roman" panose="02020603050405020304" pitchFamily="18" charset="0"/>
            </a:endParaRPr>
          </a:p>
          <a:p>
            <a:r>
              <a:rPr lang="zh-CN" altLang="en-US" sz="2400">
                <a:latin typeface="Times New Roman" panose="02020603050405020304" pitchFamily="18" charset="0"/>
                <a:cs typeface="Times New Roman" panose="02020603050405020304" pitchFamily="18" charset="0"/>
              </a:rPr>
              <a:t>用醋酐进行纤维酯化成醋酸纤维，用作不易着火的照片底片、胶片或飞机机身涂料与人造丝等。</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96038"/>
            <a:ext cx="5770563" cy="662787"/>
          </a:xfrm>
        </p:spPr>
        <p:txBody>
          <a:bodyPr/>
          <a:lstStyle/>
          <a:p>
            <a:r>
              <a:rPr kumimoji="1" lang="en-US" altLang="zh-CN" sz="3200" b="1" dirty="0">
                <a:latin typeface="Times New Roman" panose="02020603050405020304" pitchFamily="18" charset="0"/>
              </a:rPr>
              <a:t>6.2  </a:t>
            </a:r>
            <a:r>
              <a:rPr kumimoji="1" lang="zh-CN" altLang="en-US" sz="3200" b="1" dirty="0">
                <a:latin typeface="Times New Roman" panose="02020603050405020304" pitchFamily="18" charset="0"/>
              </a:rPr>
              <a:t>纤维素的溶剂</a:t>
            </a:r>
            <a:endParaRPr lang="zh-CN" altLang="en-US" sz="3200" dirty="0"/>
          </a:p>
        </p:txBody>
      </p:sp>
      <p:sp>
        <p:nvSpPr>
          <p:cNvPr id="3" name="文本框 2"/>
          <p:cNvSpPr txBox="1"/>
          <p:nvPr/>
        </p:nvSpPr>
        <p:spPr>
          <a:xfrm>
            <a:off x="539552" y="1340768"/>
            <a:ext cx="7704856" cy="2429063"/>
          </a:xfrm>
          <a:prstGeom prst="rect">
            <a:avLst/>
          </a:prstGeom>
          <a:noFill/>
        </p:spPr>
        <p:txBody>
          <a:bodyPr wrap="square" rtlCol="0">
            <a:spAutoFit/>
          </a:bodyPr>
          <a:lstStyle/>
          <a:p>
            <a:pPr>
              <a:lnSpc>
                <a:spcPct val="150000"/>
              </a:lnSpc>
            </a:pPr>
            <a:r>
              <a:rPr lang="zh-CN" altLang="en-US" sz="2400" dirty="0"/>
              <a:t>纤维素溶解方法可分为</a:t>
            </a:r>
            <a:endParaRPr lang="en-US" altLang="zh-CN" sz="2400" dirty="0"/>
          </a:p>
          <a:p>
            <a:pPr>
              <a:lnSpc>
                <a:spcPct val="150000"/>
              </a:lnSpc>
            </a:pPr>
            <a:r>
              <a:rPr lang="zh-CN" altLang="en-US" sz="2000" dirty="0"/>
              <a:t>衍生化溶解法：</a:t>
            </a:r>
            <a:r>
              <a:rPr lang="en-US" altLang="zh-CN" sz="2000" dirty="0">
                <a:solidFill>
                  <a:srgbClr val="FF0000"/>
                </a:solidFill>
              </a:rPr>
              <a:t>NaOH/CS2</a:t>
            </a:r>
            <a:r>
              <a:rPr lang="zh-CN" altLang="en-US" sz="2000" dirty="0"/>
              <a:t>、</a:t>
            </a:r>
            <a:r>
              <a:rPr lang="zh-CN" altLang="en-US" sz="2000" dirty="0">
                <a:solidFill>
                  <a:srgbClr val="FF0000"/>
                </a:solidFill>
              </a:rPr>
              <a:t>多聚甲醛</a:t>
            </a:r>
            <a:r>
              <a:rPr lang="en-US" altLang="zh-CN" sz="2000" dirty="0">
                <a:solidFill>
                  <a:srgbClr val="FF0000"/>
                </a:solidFill>
              </a:rPr>
              <a:t>/</a:t>
            </a:r>
            <a:r>
              <a:rPr lang="zh-CN" altLang="en-US" sz="2000" dirty="0">
                <a:solidFill>
                  <a:srgbClr val="FF0000"/>
                </a:solidFill>
              </a:rPr>
              <a:t>二甲基亚砜</a:t>
            </a:r>
            <a:r>
              <a:rPr lang="zh-CN" altLang="en-US" sz="2000" dirty="0"/>
              <a:t>、</a:t>
            </a:r>
            <a:r>
              <a:rPr lang="en-US" altLang="zh-CN" sz="2000" dirty="0"/>
              <a:t>N</a:t>
            </a:r>
            <a:r>
              <a:rPr lang="en-US" altLang="zh-CN" sz="2000" baseline="-25000" dirty="0"/>
              <a:t>2</a:t>
            </a:r>
            <a:r>
              <a:rPr lang="en-US" altLang="zh-CN" sz="2000" dirty="0"/>
              <a:t>O</a:t>
            </a:r>
            <a:r>
              <a:rPr lang="en-US" altLang="zh-CN" sz="2000" baseline="-25000" dirty="0"/>
              <a:t>4</a:t>
            </a:r>
            <a:r>
              <a:rPr lang="en-US" altLang="zh-CN" sz="2000" dirty="0"/>
              <a:t>/DMF</a:t>
            </a:r>
            <a:r>
              <a:rPr lang="zh-CN" altLang="en-US" sz="2000" dirty="0"/>
              <a:t>等体系</a:t>
            </a:r>
            <a:endParaRPr lang="en-US" altLang="zh-CN" sz="2000" dirty="0"/>
          </a:p>
          <a:p>
            <a:pPr>
              <a:lnSpc>
                <a:spcPct val="150000"/>
              </a:lnSpc>
            </a:pPr>
            <a:r>
              <a:rPr lang="zh-CN" altLang="en-US" sz="2000" dirty="0"/>
              <a:t>直接溶解法：</a:t>
            </a:r>
            <a:r>
              <a:rPr lang="en-US" altLang="zh-CN" sz="2000" dirty="0">
                <a:solidFill>
                  <a:srgbClr val="FF0000"/>
                </a:solidFill>
              </a:rPr>
              <a:t>N-</a:t>
            </a:r>
            <a:r>
              <a:rPr lang="zh-CN" altLang="en-US" sz="2000" dirty="0">
                <a:solidFill>
                  <a:srgbClr val="FF0000"/>
                </a:solidFill>
              </a:rPr>
              <a:t>甲基吗啉</a:t>
            </a:r>
            <a:r>
              <a:rPr lang="en-US" altLang="zh-CN" sz="2000" dirty="0">
                <a:solidFill>
                  <a:srgbClr val="FF0000"/>
                </a:solidFill>
              </a:rPr>
              <a:t>-N-</a:t>
            </a:r>
            <a:r>
              <a:rPr lang="zh-CN" altLang="en-US" sz="2000" dirty="0">
                <a:solidFill>
                  <a:srgbClr val="FF0000"/>
                </a:solidFill>
              </a:rPr>
              <a:t>氧化物（</a:t>
            </a:r>
            <a:r>
              <a:rPr lang="en-US" altLang="zh-CN" sz="2000" dirty="0">
                <a:solidFill>
                  <a:srgbClr val="FF0000"/>
                </a:solidFill>
              </a:rPr>
              <a:t>NMMO</a:t>
            </a:r>
            <a:r>
              <a:rPr lang="zh-CN" altLang="en-US" sz="2000" dirty="0">
                <a:solidFill>
                  <a:srgbClr val="FF0000"/>
                </a:solidFill>
              </a:rPr>
              <a:t>）体系</a:t>
            </a:r>
            <a:r>
              <a:rPr lang="zh-CN" altLang="en-US" sz="2000" dirty="0"/>
              <a:t>、高浓碱水溶液、</a:t>
            </a:r>
            <a:r>
              <a:rPr lang="en-US" altLang="zh-CN" sz="2000" dirty="0">
                <a:solidFill>
                  <a:srgbClr val="FF0000"/>
                </a:solidFill>
              </a:rPr>
              <a:t>LiCl/</a:t>
            </a:r>
            <a:r>
              <a:rPr lang="zh-CN" altLang="en-US" sz="2000" dirty="0">
                <a:solidFill>
                  <a:srgbClr val="FF0000"/>
                </a:solidFill>
              </a:rPr>
              <a:t>二甲基乙酰胺</a:t>
            </a:r>
            <a:r>
              <a:rPr lang="zh-CN" altLang="en-US" sz="2000" dirty="0"/>
              <a:t>、离子液体等</a:t>
            </a:r>
            <a:endParaRPr lang="en-US" altLang="zh-CN" sz="2000" dirty="0"/>
          </a:p>
        </p:txBody>
      </p:sp>
      <p:sp>
        <p:nvSpPr>
          <p:cNvPr id="9" name="文本框 8"/>
          <p:cNvSpPr txBox="1"/>
          <p:nvPr/>
        </p:nvSpPr>
        <p:spPr>
          <a:xfrm>
            <a:off x="611560" y="4149080"/>
            <a:ext cx="5904656" cy="1684244"/>
          </a:xfrm>
          <a:prstGeom prst="rect">
            <a:avLst/>
          </a:prstGeom>
          <a:noFill/>
        </p:spPr>
        <p:txBody>
          <a:bodyPr wrap="square">
            <a:spAutoFit/>
          </a:bodyPr>
          <a:lstStyle/>
          <a:p>
            <a:pPr>
              <a:lnSpc>
                <a:spcPct val="150000"/>
              </a:lnSpc>
            </a:pPr>
            <a:r>
              <a:rPr lang="zh-CN" altLang="en-US" sz="2400" dirty="0"/>
              <a:t>当前的纤维素工业化溶解技术</a:t>
            </a:r>
            <a:endParaRPr lang="en-US" altLang="zh-CN" sz="2400" dirty="0"/>
          </a:p>
          <a:p>
            <a:pPr marL="342900" indent="-342900">
              <a:lnSpc>
                <a:spcPct val="150000"/>
              </a:lnSpc>
              <a:buFont typeface="Wingdings" panose="05000000000000000000" pitchFamily="2" charset="2"/>
              <a:buChar char="Ø"/>
            </a:pPr>
            <a:r>
              <a:rPr lang="zh-CN" altLang="en-US" sz="2400" dirty="0"/>
              <a:t>胶黏纤维</a:t>
            </a:r>
            <a:endParaRPr lang="en-US" altLang="zh-CN" sz="2400" dirty="0"/>
          </a:p>
          <a:p>
            <a:pPr marL="342900" indent="-342900">
              <a:lnSpc>
                <a:spcPct val="150000"/>
              </a:lnSpc>
              <a:buFont typeface="Wingdings" panose="05000000000000000000" pitchFamily="2" charset="2"/>
              <a:buChar char="Ø"/>
            </a:pPr>
            <a:r>
              <a:rPr kumimoji="1" lang="en-US" altLang="zh-CN" sz="2400" dirty="0">
                <a:latin typeface="Times New Roman" panose="02020603050405020304" pitchFamily="18" charset="0"/>
              </a:rPr>
              <a:t>Lyocell</a:t>
            </a:r>
            <a:r>
              <a:rPr kumimoji="1" lang="zh-CN" altLang="en-US" sz="2400" dirty="0">
                <a:latin typeface="Times New Roman" panose="02020603050405020304" pitchFamily="18" charset="0"/>
              </a:rPr>
              <a:t>纤维（莱赛尔）</a:t>
            </a:r>
            <a:endParaRPr lang="zh-CN" altLang="en-US" sz="2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文本框 1"/>
          <p:cNvSpPr txBox="1">
            <a:spLocks noChangeArrowheads="1"/>
          </p:cNvSpPr>
          <p:nvPr/>
        </p:nvSpPr>
        <p:spPr bwMode="auto">
          <a:xfrm>
            <a:off x="681110" y="1279411"/>
            <a:ext cx="74898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由</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和</a:t>
            </a:r>
            <a:r>
              <a:rPr lang="en-US" altLang="zh-CN" sz="2000" dirty="0" err="1">
                <a:latin typeface="Times New Roman" panose="02020603050405020304" pitchFamily="18" charset="0"/>
                <a:cs typeface="Times New Roman" panose="02020603050405020304" pitchFamily="18" charset="0"/>
              </a:rPr>
              <a:t>Beven</a:t>
            </a:r>
            <a:r>
              <a:rPr lang="zh-CN" altLang="en-US" sz="2000" dirty="0">
                <a:latin typeface="Times New Roman" panose="02020603050405020304" pitchFamily="18" charset="0"/>
                <a:cs typeface="Times New Roman" panose="02020603050405020304" pitchFamily="18" charset="0"/>
              </a:rPr>
              <a:t>于</a:t>
            </a:r>
            <a:r>
              <a:rPr lang="en-US" altLang="zh-CN" sz="2000" dirty="0">
                <a:latin typeface="Times New Roman" panose="02020603050405020304" pitchFamily="18" charset="0"/>
                <a:cs typeface="Times New Roman" panose="02020603050405020304" pitchFamily="18" charset="0"/>
              </a:rPr>
              <a:t>1892</a:t>
            </a:r>
            <a:r>
              <a:rPr lang="zh-CN" altLang="en-US" sz="2000" dirty="0">
                <a:latin typeface="Times New Roman" panose="02020603050405020304" pitchFamily="18" charset="0"/>
                <a:cs typeface="Times New Roman" panose="02020603050405020304" pitchFamily="18" charset="0"/>
              </a:rPr>
              <a:t>年首次发现，</a:t>
            </a:r>
            <a:r>
              <a:rPr lang="zh-CN" altLang="en-US" sz="2000" dirty="0"/>
              <a:t>纤维素磺酸酯</a:t>
            </a:r>
            <a:r>
              <a:rPr lang="zh-CN" altLang="en-US" sz="2000" dirty="0">
                <a:latin typeface="Times New Roman" panose="02020603050405020304" pitchFamily="18" charset="0"/>
                <a:cs typeface="Times New Roman" panose="02020603050405020304" pitchFamily="18" charset="0"/>
              </a:rPr>
              <a:t>是生产再生纤维素的一个重要中间体。</a:t>
            </a:r>
            <a:endParaRPr lang="en-US" altLang="zh-CN" sz="20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681110" y="2302653"/>
            <a:ext cx="4288353" cy="400110"/>
          </a:xfrm>
          <a:prstGeom prst="rect">
            <a:avLst/>
          </a:prstGeom>
          <a:noFill/>
        </p:spPr>
        <p:txBody>
          <a:bodyPr wrap="none" rtlCol="0">
            <a:spAutoFit/>
          </a:bodyPr>
          <a:lstStyle/>
          <a:p>
            <a:r>
              <a:rPr lang="zh-CN" altLang="en-US" sz="2000" dirty="0"/>
              <a:t>纤维素磺酸酯的反应机理较为复杂：</a:t>
            </a:r>
            <a:endParaRPr lang="zh-CN" altLang="en-US" sz="2000"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5696" y="3081154"/>
            <a:ext cx="4680520" cy="644872"/>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293" y="4482809"/>
            <a:ext cx="3950503" cy="360994"/>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293" y="5562631"/>
            <a:ext cx="4357327" cy="322765"/>
          </a:xfrm>
          <a:prstGeom prst="rect">
            <a:avLst/>
          </a:prstGeom>
        </p:spPr>
      </p:pic>
      <p:sp>
        <p:nvSpPr>
          <p:cNvPr id="7" name="文本框 6"/>
          <p:cNvSpPr txBox="1"/>
          <p:nvPr/>
        </p:nvSpPr>
        <p:spPr>
          <a:xfrm>
            <a:off x="3737374" y="5933958"/>
            <a:ext cx="877163" cy="369332"/>
          </a:xfrm>
          <a:prstGeom prst="rect">
            <a:avLst/>
          </a:prstGeom>
          <a:noFill/>
        </p:spPr>
        <p:txBody>
          <a:bodyPr wrap="none" rtlCol="0">
            <a:spAutoFit/>
          </a:bodyPr>
          <a:lstStyle/>
          <a:p>
            <a:r>
              <a:rPr lang="zh-CN" altLang="en-US" dirty="0"/>
              <a:t>橘黄色</a:t>
            </a:r>
            <a:endParaRPr lang="zh-CN" altLang="en-US" dirty="0"/>
          </a:p>
        </p:txBody>
      </p:sp>
      <p:sp>
        <p:nvSpPr>
          <p:cNvPr id="8" name="文本框 7"/>
          <p:cNvSpPr txBox="1"/>
          <p:nvPr/>
        </p:nvSpPr>
        <p:spPr>
          <a:xfrm>
            <a:off x="7072416" y="5516064"/>
            <a:ext cx="728084" cy="369332"/>
          </a:xfrm>
          <a:prstGeom prst="rect">
            <a:avLst/>
          </a:prstGeom>
          <a:noFill/>
        </p:spPr>
        <p:txBody>
          <a:bodyPr wrap="none" rtlCol="0">
            <a:spAutoFit/>
          </a:bodyPr>
          <a:lstStyle/>
          <a:p>
            <a:r>
              <a:rPr lang="en-US" altLang="zh-CN" dirty="0"/>
              <a:t>25%</a:t>
            </a:r>
            <a:endParaRPr lang="zh-CN" altLang="en-US" dirty="0"/>
          </a:p>
        </p:txBody>
      </p:sp>
      <p:sp>
        <p:nvSpPr>
          <p:cNvPr id="9" name="右大括号 8"/>
          <p:cNvSpPr/>
          <p:nvPr/>
        </p:nvSpPr>
        <p:spPr>
          <a:xfrm>
            <a:off x="6516216" y="3330383"/>
            <a:ext cx="305613" cy="144016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7026207" y="3865797"/>
            <a:ext cx="728084" cy="369332"/>
          </a:xfrm>
          <a:prstGeom prst="rect">
            <a:avLst/>
          </a:prstGeom>
          <a:noFill/>
        </p:spPr>
        <p:txBody>
          <a:bodyPr wrap="none" rtlCol="0">
            <a:spAutoFit/>
          </a:bodyPr>
          <a:lstStyle/>
          <a:p>
            <a:r>
              <a:rPr lang="en-US" altLang="zh-CN" dirty="0"/>
              <a:t>75%</a:t>
            </a:r>
            <a:endParaRPr lang="zh-CN" altLang="en-US" dirty="0"/>
          </a:p>
        </p:txBody>
      </p:sp>
      <p:sp>
        <p:nvSpPr>
          <p:cNvPr id="11" name="文本框 10"/>
          <p:cNvSpPr txBox="1"/>
          <p:nvPr/>
        </p:nvSpPr>
        <p:spPr>
          <a:xfrm>
            <a:off x="1763688" y="3791644"/>
            <a:ext cx="1569660" cy="369332"/>
          </a:xfrm>
          <a:prstGeom prst="rect">
            <a:avLst/>
          </a:prstGeom>
          <a:noFill/>
        </p:spPr>
        <p:txBody>
          <a:bodyPr wrap="none" rtlCol="0">
            <a:spAutoFit/>
          </a:bodyPr>
          <a:lstStyle/>
          <a:p>
            <a:r>
              <a:rPr lang="zh-CN" altLang="en-US" dirty="0"/>
              <a:t>二硫代碳酸酯</a:t>
            </a:r>
            <a:endParaRPr lang="zh-CN" altLang="en-US" dirty="0"/>
          </a:p>
        </p:txBody>
      </p:sp>
      <p:sp>
        <p:nvSpPr>
          <p:cNvPr id="13" name="文本框 12"/>
          <p:cNvSpPr txBox="1"/>
          <p:nvPr/>
        </p:nvSpPr>
        <p:spPr>
          <a:xfrm>
            <a:off x="681110" y="436885"/>
            <a:ext cx="4572000" cy="569643"/>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t>胶黏纤维</a:t>
            </a:r>
            <a:endParaRPr lang="en-US" altLang="zh-CN" sz="2400" b="1"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文本框 1"/>
          <p:cNvSpPr txBox="1">
            <a:spLocks noChangeArrowheads="1"/>
          </p:cNvSpPr>
          <p:nvPr/>
        </p:nvSpPr>
        <p:spPr bwMode="auto">
          <a:xfrm>
            <a:off x="828835" y="688445"/>
            <a:ext cx="786843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纤维素黄酸酯易溶于稀碱液中成胶黏液，通过纺丝形成胶黏人造丝，或喷成薄膜即成玻璃纸。</a:t>
            </a:r>
            <a:endParaRPr lang="en-US" altLang="zh-CN" sz="2000" dirty="0">
              <a:latin typeface="Times New Roman" panose="02020603050405020304" pitchFamily="18" charset="0"/>
              <a:cs typeface="Times New Roman" panose="02020603050405020304" pitchFamily="18" charset="0"/>
            </a:endParaRPr>
          </a:p>
          <a:p>
            <a:pPr>
              <a:spcBef>
                <a:spcPct val="0"/>
              </a:spcBef>
              <a:buClrTx/>
              <a:buSzTx/>
              <a:buFontTx/>
              <a:buNone/>
            </a:pPr>
            <a:endParaRPr lang="en-US" altLang="zh-CN" sz="2000"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不足之处在于，纺丝成型时会释放</a:t>
            </a:r>
            <a:r>
              <a:rPr lang="en-US" altLang="zh-CN" sz="2000" dirty="0">
                <a:latin typeface="Times New Roman" panose="02020603050405020304" pitchFamily="18" charset="0"/>
                <a:cs typeface="Times New Roman" panose="02020603050405020304" pitchFamily="18" charset="0"/>
              </a:rPr>
              <a:t>CS</a:t>
            </a:r>
            <a:r>
              <a:rPr lang="en-US" altLang="zh-CN" sz="2000" baseline="-25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，有毒 。</a:t>
            </a:r>
            <a:endParaRPr lang="en-US" altLang="zh-CN" sz="2000" dirty="0">
              <a:latin typeface="Times New Roman" panose="02020603050405020304" pitchFamily="18" charset="0"/>
              <a:cs typeface="Times New Roman" panose="02020603050405020304" pitchFamily="18" charset="0"/>
            </a:endParaRPr>
          </a:p>
        </p:txBody>
      </p:sp>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5576" y="2077427"/>
            <a:ext cx="6205567" cy="1637214"/>
          </a:xfrm>
          <a:prstGeom prst="rect">
            <a:avLst/>
          </a:prstGeom>
        </p:spPr>
      </p:pic>
      <p:sp>
        <p:nvSpPr>
          <p:cNvPr id="3" name="文本框 2"/>
          <p:cNvSpPr txBox="1"/>
          <p:nvPr/>
        </p:nvSpPr>
        <p:spPr>
          <a:xfrm>
            <a:off x="849793" y="3861192"/>
            <a:ext cx="7467118" cy="1015663"/>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近年来，采用先部分羧甲基化成低取代度的纤维素醚，在进行低</a:t>
            </a:r>
            <a:r>
              <a:rPr lang="en-US" altLang="zh-CN" sz="2000" dirty="0">
                <a:latin typeface="Times New Roman" panose="02020603050405020304" pitchFamily="18" charset="0"/>
                <a:cs typeface="Times New Roman" panose="02020603050405020304" pitchFamily="18" charset="0"/>
              </a:rPr>
              <a:t>CS</a:t>
            </a:r>
            <a:r>
              <a:rPr lang="en-US" altLang="zh-CN" sz="2000" baseline="-25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黄化，制取低黄酸化的纤维素黄酸酯，减少在纺丝成型时释放的有毒气体</a:t>
            </a:r>
            <a:r>
              <a:rPr lang="en-US" altLang="zh-CN" sz="2000" dirty="0">
                <a:latin typeface="Times New Roman" panose="02020603050405020304" pitchFamily="18" charset="0"/>
                <a:cs typeface="Times New Roman" panose="02020603050405020304" pitchFamily="18" charset="0"/>
              </a:rPr>
              <a:t>CS</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37" y="5073478"/>
            <a:ext cx="7339232" cy="1473514"/>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2504832"/>
            <a:ext cx="2160000" cy="92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226408"/>
            <a:ext cx="2520000" cy="87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Rectangle 6"/>
          <p:cNvSpPr>
            <a:spLocks noChangeArrowheads="1"/>
          </p:cNvSpPr>
          <p:nvPr/>
        </p:nvSpPr>
        <p:spPr bwMode="auto">
          <a:xfrm>
            <a:off x="971600" y="3444329"/>
            <a:ext cx="3600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zh-CN" altLang="en-US" sz="2000" dirty="0">
                <a:latin typeface="Times New Roman" panose="02020603050405020304" pitchFamily="18" charset="0"/>
              </a:rPr>
              <a:t>无水</a:t>
            </a:r>
            <a:r>
              <a:rPr kumimoji="1" lang="en-US" altLang="zh-CN" sz="2000" dirty="0">
                <a:latin typeface="Times New Roman" panose="02020603050405020304" pitchFamily="18" charset="0"/>
              </a:rPr>
              <a:t>NMMO</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M=117</a:t>
            </a:r>
            <a:r>
              <a:rPr kumimoji="1" lang="en-US" altLang="zh-CN" sz="800" dirty="0">
                <a:latin typeface="Times New Roman" panose="02020603050405020304" pitchFamily="18" charset="0"/>
              </a:rPr>
              <a:t> </a:t>
            </a:r>
            <a:endParaRPr kumimoji="1" lang="en-US" altLang="zh-CN" sz="800" dirty="0">
              <a:latin typeface="Times New Roman" panose="02020603050405020304" pitchFamily="18" charset="0"/>
            </a:endParaRPr>
          </a:p>
        </p:txBody>
      </p:sp>
      <p:sp>
        <p:nvSpPr>
          <p:cNvPr id="141318" name="Rectangle 7"/>
          <p:cNvSpPr>
            <a:spLocks noChangeArrowheads="1"/>
          </p:cNvSpPr>
          <p:nvPr/>
        </p:nvSpPr>
        <p:spPr bwMode="auto">
          <a:xfrm>
            <a:off x="755576" y="1502255"/>
            <a:ext cx="80645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dirty="0">
                <a:latin typeface="Times New Roman" panose="02020603050405020304" pitchFamily="18" charset="0"/>
              </a:rPr>
              <a:t>N-</a:t>
            </a:r>
            <a:r>
              <a:rPr kumimoji="1" lang="zh-CN" altLang="en-US" sz="2000" dirty="0">
                <a:latin typeface="Times New Roman" panose="02020603050405020304" pitchFamily="18" charset="0"/>
              </a:rPr>
              <a:t>甲基</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吗啉</a:t>
            </a:r>
            <a:r>
              <a:rPr kumimoji="1" lang="en-US" altLang="zh-CN" sz="2000" dirty="0">
                <a:latin typeface="Times New Roman" panose="02020603050405020304" pitchFamily="18" charset="0"/>
              </a:rPr>
              <a:t>-N-</a:t>
            </a:r>
            <a:r>
              <a:rPr kumimoji="1" lang="zh-CN" altLang="en-US" sz="2000" dirty="0">
                <a:latin typeface="Times New Roman" panose="02020603050405020304" pitchFamily="18" charset="0"/>
              </a:rPr>
              <a:t>氧化物（</a:t>
            </a:r>
            <a:r>
              <a:rPr kumimoji="1" lang="en-US" altLang="zh-CN" sz="2000" dirty="0">
                <a:latin typeface="Times New Roman" panose="02020603050405020304" pitchFamily="18" charset="0"/>
              </a:rPr>
              <a:t>N-methyl-</a:t>
            </a:r>
            <a:r>
              <a:rPr kumimoji="1" lang="en-US" altLang="zh-CN" sz="2000" dirty="0" err="1">
                <a:latin typeface="Times New Roman" panose="02020603050405020304" pitchFamily="18" charset="0"/>
              </a:rPr>
              <a:t>morpholine</a:t>
            </a:r>
            <a:r>
              <a:rPr kumimoji="1" lang="en-US" altLang="zh-CN" sz="2000" dirty="0">
                <a:latin typeface="Times New Roman" panose="02020603050405020304" pitchFamily="18" charset="0"/>
              </a:rPr>
              <a:t>-N-Oxide</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NMMO</a:t>
            </a: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NMMO</a:t>
            </a:r>
            <a:r>
              <a:rPr kumimoji="1" lang="zh-CN" altLang="en-US" sz="2000" dirty="0">
                <a:latin typeface="Times New Roman" panose="02020603050405020304" pitchFamily="18" charset="0"/>
              </a:rPr>
              <a:t>可直接溶解纤维素而不生成中间衍生物。</a:t>
            </a:r>
            <a:endParaRPr kumimoji="1" lang="en-US" altLang="zh-CN" sz="2000" dirty="0">
              <a:latin typeface="Times New Roman" panose="02020603050405020304" pitchFamily="18" charset="0"/>
            </a:endParaRPr>
          </a:p>
        </p:txBody>
      </p:sp>
      <p:sp>
        <p:nvSpPr>
          <p:cNvPr id="141319" name="Rectangle 8"/>
          <p:cNvSpPr>
            <a:spLocks noChangeArrowheads="1"/>
          </p:cNvSpPr>
          <p:nvPr/>
        </p:nvSpPr>
        <p:spPr bwMode="auto">
          <a:xfrm>
            <a:off x="501225" y="5109134"/>
            <a:ext cx="4495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dirty="0">
                <a:latin typeface="Times New Roman" panose="02020603050405020304" pitchFamily="18" charset="0"/>
              </a:rPr>
              <a:t>含一分子水的</a:t>
            </a:r>
            <a:r>
              <a:rPr kumimoji="1" lang="en-US" altLang="zh-CN" sz="2000" dirty="0">
                <a:latin typeface="Times New Roman" panose="02020603050405020304" pitchFamily="18" charset="0"/>
              </a:rPr>
              <a:t>NMMO</a:t>
            </a:r>
            <a:r>
              <a:rPr kumimoji="1" lang="zh-CN" altLang="en-US" sz="2000" dirty="0">
                <a:latin typeface="Times New Roman" panose="02020603050405020304" pitchFamily="18" charset="0"/>
              </a:rPr>
              <a:t>，含水率为</a:t>
            </a:r>
            <a:r>
              <a:rPr kumimoji="1" lang="en-US" altLang="zh-CN" sz="2000" dirty="0">
                <a:latin typeface="Times New Roman" panose="02020603050405020304" pitchFamily="18" charset="0"/>
              </a:rPr>
              <a:t>13.3%</a:t>
            </a:r>
            <a:endParaRPr kumimoji="1" lang="en-US" altLang="zh-CN" sz="2000" dirty="0">
              <a:latin typeface="Times New Roman" panose="02020603050405020304" pitchFamily="18" charset="0"/>
            </a:endParaRPr>
          </a:p>
        </p:txBody>
      </p:sp>
      <p:sp>
        <p:nvSpPr>
          <p:cNvPr id="10" name="文本框 9"/>
          <p:cNvSpPr txBox="1"/>
          <p:nvPr/>
        </p:nvSpPr>
        <p:spPr>
          <a:xfrm>
            <a:off x="611560" y="709627"/>
            <a:ext cx="4626528" cy="57624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kumimoji="1" lang="en-US" altLang="zh-CN" sz="2400" b="1" dirty="0">
                <a:latin typeface="Times New Roman" panose="02020603050405020304" pitchFamily="18" charset="0"/>
              </a:rPr>
              <a:t>Lyocell</a:t>
            </a:r>
            <a:r>
              <a:rPr kumimoji="1" lang="zh-CN" altLang="en-US" sz="2400" b="1" dirty="0">
                <a:latin typeface="Times New Roman" panose="02020603050405020304" pitchFamily="18" charset="0"/>
              </a:rPr>
              <a:t>纤维（莱赛尔）</a:t>
            </a:r>
            <a:endParaRPr lang="zh-CN" altLang="en-US" sz="2400" b="1" dirty="0"/>
          </a:p>
        </p:txBody>
      </p:sp>
      <p:sp>
        <p:nvSpPr>
          <p:cNvPr id="11" name="Rectangle 7"/>
          <p:cNvSpPr>
            <a:spLocks noChangeArrowheads="1"/>
          </p:cNvSpPr>
          <p:nvPr/>
        </p:nvSpPr>
        <p:spPr bwMode="auto">
          <a:xfrm>
            <a:off x="5076056" y="5948348"/>
            <a:ext cx="3946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en-US" altLang="zh-CN" sz="2000" b="1" dirty="0">
                <a:latin typeface="Times New Roman" panose="02020603050405020304" pitchFamily="18" charset="0"/>
              </a:rPr>
              <a:t>MNNO</a:t>
            </a:r>
            <a:r>
              <a:rPr kumimoji="1" lang="zh-CN" altLang="en-US" sz="2000" b="1" dirty="0">
                <a:latin typeface="Times New Roman" panose="02020603050405020304" pitchFamily="18" charset="0"/>
              </a:rPr>
              <a:t>和水的组成与溶解关系图</a:t>
            </a:r>
            <a:r>
              <a:rPr kumimoji="1" lang="zh-CN" altLang="en-US" sz="2000" dirty="0">
                <a:latin typeface="Times New Roman" panose="02020603050405020304" pitchFamily="18" charset="0"/>
              </a:rPr>
              <a:t> </a:t>
            </a:r>
            <a:endParaRPr kumimoji="1" lang="zh-CN" altLang="en-US" sz="2000" dirty="0">
              <a:latin typeface="Times New Roman" panose="02020603050405020304" pitchFamily="18" charset="0"/>
            </a:endParaRPr>
          </a:p>
        </p:txBody>
      </p:sp>
      <p:pic>
        <p:nvPicPr>
          <p:cNvPr id="12" name="图片 1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190" y="2279480"/>
            <a:ext cx="2477281" cy="3598081"/>
          </a:xfrm>
          <a:prstGeom prst="rect">
            <a:avLst/>
          </a:prstGeom>
        </p:spPr>
      </p:pic>
      <p:sp>
        <p:nvSpPr>
          <p:cNvPr id="16" name="文本框 15"/>
          <p:cNvSpPr txBox="1"/>
          <p:nvPr/>
        </p:nvSpPr>
        <p:spPr>
          <a:xfrm>
            <a:off x="485800" y="5596787"/>
            <a:ext cx="4572000" cy="400110"/>
          </a:xfrm>
          <a:prstGeom prst="rect">
            <a:avLst/>
          </a:prstGeom>
          <a:noFill/>
        </p:spPr>
        <p:txBody>
          <a:bodyPr wrap="square">
            <a:spAutoFit/>
          </a:bodyPr>
          <a:lstStyle/>
          <a:p>
            <a:pPr eaLnBrk="1" hangingPunct="1">
              <a:spcBef>
                <a:spcPct val="0"/>
              </a:spcBef>
              <a:buClrTx/>
              <a:buSzTx/>
              <a:buFontTx/>
              <a:buNone/>
            </a:pPr>
            <a:r>
              <a:rPr kumimoji="1" lang="zh-CN" altLang="en-US" sz="2000" dirty="0">
                <a:latin typeface="Times New Roman" panose="02020603050405020304" pitchFamily="18" charset="0"/>
              </a:rPr>
              <a:t>含二分子水的</a:t>
            </a:r>
            <a:r>
              <a:rPr kumimoji="1" lang="en-US" altLang="zh-CN" sz="2000" dirty="0">
                <a:latin typeface="Times New Roman" panose="02020603050405020304" pitchFamily="18" charset="0"/>
              </a:rPr>
              <a:t>NMMO</a:t>
            </a:r>
            <a:r>
              <a:rPr kumimoji="1" lang="zh-CN" altLang="en-US" sz="2000" dirty="0">
                <a:latin typeface="Times New Roman" panose="02020603050405020304" pitchFamily="18" charset="0"/>
              </a:rPr>
              <a:t>，含水率为</a:t>
            </a:r>
            <a:r>
              <a:rPr kumimoji="1" lang="en-US" altLang="zh-CN" sz="2000" dirty="0">
                <a:latin typeface="Times New Roman" panose="02020603050405020304" pitchFamily="18" charset="0"/>
              </a:rPr>
              <a:t>23.5%</a:t>
            </a:r>
            <a:endParaRPr kumimoji="1" lang="en-US" altLang="zh-CN" sz="2000" dirty="0">
              <a:latin typeface="Times New Roman" panose="02020603050405020304"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2171586"/>
            <a:ext cx="7201049" cy="420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Rectangle 3"/>
          <p:cNvSpPr>
            <a:spLocks noChangeArrowheads="1"/>
          </p:cNvSpPr>
          <p:nvPr/>
        </p:nvSpPr>
        <p:spPr bwMode="auto">
          <a:xfrm>
            <a:off x="2411760" y="6430962"/>
            <a:ext cx="45180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2200" b="1" dirty="0">
                <a:latin typeface="Arial" panose="020B0604020202020204" pitchFamily="34" charset="0"/>
              </a:rPr>
              <a:t>纤维素－</a:t>
            </a:r>
            <a:r>
              <a:rPr lang="en-US" altLang="zh-CN" sz="2200" b="1" dirty="0">
                <a:latin typeface="Arial" panose="020B0604020202020204" pitchFamily="34" charset="0"/>
              </a:rPr>
              <a:t>NMMO</a:t>
            </a:r>
            <a:r>
              <a:rPr lang="zh-CN" altLang="en-US" sz="2200" b="1" dirty="0">
                <a:latin typeface="Arial" panose="020B0604020202020204" pitchFamily="34" charset="0"/>
              </a:rPr>
              <a:t>的纺丝过程示意图</a:t>
            </a:r>
            <a:r>
              <a:rPr lang="zh-CN" altLang="en-US" sz="2200" dirty="0">
                <a:latin typeface="Arial" panose="020B0604020202020204" pitchFamily="34" charset="0"/>
              </a:rPr>
              <a:t> </a:t>
            </a:r>
            <a:endParaRPr lang="zh-CN" altLang="en-US" sz="2200" dirty="0">
              <a:latin typeface="Arial" panose="020B0604020202020204" pitchFamily="34" charset="0"/>
            </a:endParaRPr>
          </a:p>
        </p:txBody>
      </p:sp>
      <p:sp>
        <p:nvSpPr>
          <p:cNvPr id="5" name="文本框 4"/>
          <p:cNvSpPr txBox="1"/>
          <p:nvPr/>
        </p:nvSpPr>
        <p:spPr>
          <a:xfrm>
            <a:off x="899841" y="692696"/>
            <a:ext cx="7128792" cy="1323439"/>
          </a:xfrm>
          <a:prstGeom prst="rect">
            <a:avLst/>
          </a:prstGeom>
          <a:noFill/>
        </p:spPr>
        <p:txBody>
          <a:bodyPr wrap="square">
            <a:spAutoFit/>
          </a:bodyPr>
          <a:lstStyle/>
          <a:p>
            <a:r>
              <a:rPr kumimoji="1" lang="zh-CN" altLang="en-US" sz="2000" dirty="0">
                <a:latin typeface="Times New Roman" panose="02020603050405020304" pitchFamily="18" charset="0"/>
              </a:rPr>
              <a:t>目前，世界上开发和研究</a:t>
            </a:r>
            <a:r>
              <a:rPr kumimoji="1" lang="en-US" altLang="zh-CN" sz="2000" dirty="0">
                <a:latin typeface="Times New Roman" panose="02020603050405020304" pitchFamily="18" charset="0"/>
              </a:rPr>
              <a:t>Lyocell</a:t>
            </a:r>
            <a:r>
              <a:rPr kumimoji="1" lang="zh-CN" altLang="en-US" sz="2000" dirty="0">
                <a:latin typeface="Times New Roman" panose="02020603050405020304" pitchFamily="18" charset="0"/>
              </a:rPr>
              <a:t>纤维工艺的公司主要有英国的</a:t>
            </a:r>
            <a:r>
              <a:rPr kumimoji="1" lang="en-US" altLang="zh-CN" sz="2000" dirty="0" err="1">
                <a:latin typeface="Times New Roman" panose="02020603050405020304" pitchFamily="18" charset="0"/>
              </a:rPr>
              <a:t>Courtaulds</a:t>
            </a:r>
            <a:r>
              <a:rPr kumimoji="1" lang="zh-CN" altLang="en-US" sz="2000" dirty="0">
                <a:latin typeface="Times New Roman" panose="02020603050405020304" pitchFamily="18" charset="0"/>
              </a:rPr>
              <a:t>公司，奥地利的</a:t>
            </a:r>
            <a:r>
              <a:rPr kumimoji="1" lang="en-US" altLang="zh-CN" sz="2000" dirty="0" err="1">
                <a:latin typeface="Times New Roman" panose="02020603050405020304" pitchFamily="18" charset="0"/>
              </a:rPr>
              <a:t>Lenzing</a:t>
            </a:r>
            <a:r>
              <a:rPr kumimoji="1" lang="zh-CN" altLang="en-US" sz="2000" dirty="0">
                <a:latin typeface="Times New Roman" panose="02020603050405020304" pitchFamily="18" charset="0"/>
              </a:rPr>
              <a:t>公司，德国的</a:t>
            </a:r>
            <a:r>
              <a:rPr kumimoji="1" lang="en-US" altLang="zh-CN" sz="2000" dirty="0">
                <a:latin typeface="Times New Roman" panose="02020603050405020304" pitchFamily="18" charset="0"/>
              </a:rPr>
              <a:t>AKZO</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Nobel</a:t>
            </a:r>
            <a:r>
              <a:rPr kumimoji="1" lang="zh-CN" altLang="en-US" sz="2000" dirty="0">
                <a:latin typeface="Times New Roman" panose="02020603050405020304" pitchFamily="18" charset="0"/>
              </a:rPr>
              <a:t>公司和德国的</a:t>
            </a:r>
            <a:r>
              <a:rPr kumimoji="1" lang="en-US" altLang="zh-CN" sz="2000" dirty="0" err="1">
                <a:latin typeface="Times New Roman" panose="02020603050405020304" pitchFamily="18" charset="0"/>
              </a:rPr>
              <a:t>Thuringen</a:t>
            </a:r>
            <a:r>
              <a:rPr kumimoji="1" lang="zh-CN" altLang="en-US" sz="2000" dirty="0">
                <a:latin typeface="Times New Roman" panose="02020603050405020304" pitchFamily="18" charset="0"/>
              </a:rPr>
              <a:t>纺织及塑料研究所等国际大公司。但形成工业化和商业化的只有</a:t>
            </a:r>
            <a:r>
              <a:rPr kumimoji="1" lang="en-US" altLang="zh-CN" sz="2000" dirty="0" err="1">
                <a:latin typeface="Times New Roman" panose="02020603050405020304" pitchFamily="18" charset="0"/>
              </a:rPr>
              <a:t>Courtaulds</a:t>
            </a:r>
            <a:r>
              <a:rPr kumimoji="1" lang="zh-CN" altLang="en-US" sz="2000" dirty="0">
                <a:latin typeface="Times New Roman" panose="02020603050405020304" pitchFamily="18" charset="0"/>
              </a:rPr>
              <a:t>和</a:t>
            </a:r>
            <a:r>
              <a:rPr kumimoji="1" lang="en-US" altLang="zh-CN" sz="2000" dirty="0" err="1">
                <a:latin typeface="Times New Roman" panose="02020603050405020304" pitchFamily="18" charset="0"/>
              </a:rPr>
              <a:t>Lenzing</a:t>
            </a:r>
            <a:r>
              <a:rPr kumimoji="1" lang="zh-CN" altLang="en-US" sz="2000" dirty="0">
                <a:latin typeface="Times New Roman" panose="02020603050405020304" pitchFamily="18" charset="0"/>
              </a:rPr>
              <a:t>公司。 </a:t>
            </a:r>
            <a:endParaRPr lang="zh-CN" altLang="en-US" sz="2000" dirty="0"/>
          </a:p>
        </p:txBody>
      </p:sp>
      <p:sp>
        <p:nvSpPr>
          <p:cNvPr id="7" name="文本框 6"/>
          <p:cNvSpPr txBox="1"/>
          <p:nvPr/>
        </p:nvSpPr>
        <p:spPr>
          <a:xfrm>
            <a:off x="2843808" y="2780928"/>
            <a:ext cx="936104" cy="369332"/>
          </a:xfrm>
          <a:prstGeom prst="rect">
            <a:avLst/>
          </a:prstGeom>
          <a:noFill/>
        </p:spPr>
        <p:txBody>
          <a:bodyPr wrap="square">
            <a:spAutoFit/>
          </a:bodyPr>
          <a:lstStyle/>
          <a:p>
            <a:r>
              <a:rPr kumimoji="1" lang="en-US" altLang="zh-CN" sz="1800" dirty="0">
                <a:latin typeface="Times New Roman" panose="02020603050405020304" pitchFamily="18" charset="0"/>
              </a:rPr>
              <a:t>130℃</a:t>
            </a:r>
            <a:endParaRPr lang="zh-CN"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4"/>
          <p:cNvSpPr>
            <a:spLocks noChangeArrowheads="1"/>
          </p:cNvSpPr>
          <p:nvPr/>
        </p:nvSpPr>
        <p:spPr bwMode="auto">
          <a:xfrm>
            <a:off x="1187450" y="1196975"/>
            <a:ext cx="6481763" cy="335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spcAft>
                <a:spcPts val="1200"/>
              </a:spcAft>
              <a:buClrTx/>
              <a:buSzTx/>
              <a:buFontTx/>
              <a:buNone/>
            </a:pPr>
            <a:r>
              <a:rPr kumimoji="1" lang="en-US" altLang="zh-CN" sz="2400" b="1" dirty="0">
                <a:latin typeface="Times New Roman" panose="02020603050405020304" pitchFamily="18" charset="0"/>
              </a:rPr>
              <a:t> </a:t>
            </a:r>
            <a:endParaRPr kumimoji="1" lang="zh-CN" altLang="en-US" sz="2400" dirty="0">
              <a:latin typeface="Times New Roman" panose="02020603050405020304" pitchFamily="18" charset="0"/>
            </a:endParaRPr>
          </a:p>
          <a:p>
            <a:pPr algn="just">
              <a:spcBef>
                <a:spcPct val="0"/>
              </a:spcBef>
              <a:spcAft>
                <a:spcPts val="1200"/>
              </a:spcAft>
              <a:buClrTx/>
              <a:buSzTx/>
              <a:buFontTx/>
              <a:buNone/>
            </a:pPr>
            <a:r>
              <a:rPr kumimoji="1" lang="zh-CN" altLang="en-US" sz="2400" dirty="0">
                <a:latin typeface="Times New Roman" panose="02020603050405020304" pitchFamily="18" charset="0"/>
              </a:rPr>
              <a:t>水体系的溶剂</a:t>
            </a:r>
            <a:endParaRPr kumimoji="1" lang="zh-CN" altLang="en-US" sz="2400" dirty="0">
              <a:latin typeface="Times New Roman" panose="02020603050405020304" pitchFamily="18" charset="0"/>
            </a:endParaRPr>
          </a:p>
          <a:p>
            <a:pPr algn="just">
              <a:spcBef>
                <a:spcPct val="0"/>
              </a:spcBef>
              <a:spcAft>
                <a:spcPts val="1200"/>
              </a:spcAft>
              <a:buClrTx/>
              <a:buSzTx/>
              <a:buFontTx/>
              <a:buNone/>
            </a:pPr>
            <a:r>
              <a:rPr kumimoji="1" lang="zh-CN" altLang="en-US" sz="2000" dirty="0">
                <a:latin typeface="Times New Roman" panose="02020603050405020304" pitchFamily="18" charset="0"/>
              </a:rPr>
              <a:t>无机酸：</a:t>
            </a:r>
            <a:r>
              <a:rPr kumimoji="1" lang="en-US" altLang="zh-CN" sz="2000" dirty="0">
                <a:latin typeface="Times New Roman" panose="02020603050405020304" pitchFamily="18" charset="0"/>
              </a:rPr>
              <a:t>H</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SO</a:t>
            </a:r>
            <a:r>
              <a:rPr kumimoji="1" lang="en-US" altLang="zh-CN" sz="2000" baseline="-30000" dirty="0">
                <a:latin typeface="Times New Roman" panose="02020603050405020304" pitchFamily="18" charset="0"/>
              </a:rPr>
              <a:t>4</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65</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80</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HCI</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40</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42</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H</a:t>
            </a:r>
            <a:r>
              <a:rPr kumimoji="1" lang="en-US" altLang="zh-CN" sz="2000" baseline="-30000" dirty="0">
                <a:latin typeface="Times New Roman" panose="02020603050405020304" pitchFamily="18" charset="0"/>
              </a:rPr>
              <a:t>3</a:t>
            </a:r>
            <a:r>
              <a:rPr kumimoji="1" lang="en-US" altLang="zh-CN" sz="2000" dirty="0">
                <a:latin typeface="Times New Roman" panose="02020603050405020304" pitchFamily="18" charset="0"/>
              </a:rPr>
              <a:t>PO</a:t>
            </a:r>
            <a:r>
              <a:rPr kumimoji="1" lang="en-US" altLang="zh-CN" sz="2000" baseline="-30000" dirty="0">
                <a:latin typeface="Times New Roman" panose="02020603050405020304" pitchFamily="18" charset="0"/>
              </a:rPr>
              <a:t>4</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73</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83</a:t>
            </a:r>
            <a:r>
              <a:rPr kumimoji="1" lang="zh-CN" altLang="en-US" sz="2000" dirty="0">
                <a:latin typeface="Times New Roman" panose="02020603050405020304" pitchFamily="18" charset="0"/>
              </a:rPr>
              <a:t>％）以及</a:t>
            </a:r>
            <a:r>
              <a:rPr kumimoji="1" lang="en-US" altLang="zh-CN" sz="2000" dirty="0">
                <a:latin typeface="Times New Roman" panose="02020603050405020304" pitchFamily="18" charset="0"/>
              </a:rPr>
              <a:t>HNO</a:t>
            </a:r>
            <a:r>
              <a:rPr kumimoji="1" lang="en-US" altLang="zh-CN" sz="2000" baseline="-30000" dirty="0">
                <a:latin typeface="Times New Roman" panose="02020603050405020304" pitchFamily="18" charset="0"/>
              </a:rPr>
              <a:t>3</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80</a:t>
            </a:r>
            <a:r>
              <a:rPr kumimoji="1" lang="zh-CN" altLang="en-US" sz="2000" dirty="0">
                <a:latin typeface="Times New Roman" panose="02020603050405020304" pitchFamily="18" charset="0"/>
              </a:rPr>
              <a:t>％），它们溶解纤维素的同时，伴有水解作用，</a:t>
            </a:r>
            <a:r>
              <a:rPr kumimoji="1" lang="zh-CN" altLang="en-US" sz="2000" dirty="0">
                <a:solidFill>
                  <a:srgbClr val="FF0000"/>
                </a:solidFill>
                <a:latin typeface="Times New Roman" panose="02020603050405020304" pitchFamily="18" charset="0"/>
              </a:rPr>
              <a:t>使纤维素严重降解</a:t>
            </a:r>
            <a:r>
              <a:rPr kumimoji="1" lang="zh-CN" altLang="en-US" sz="2000" dirty="0">
                <a:latin typeface="Times New Roman" panose="02020603050405020304" pitchFamily="18" charset="0"/>
              </a:rPr>
              <a:t>。</a:t>
            </a:r>
            <a:endParaRPr kumimoji="1" lang="zh-CN" altLang="en-US" sz="2000" dirty="0">
              <a:latin typeface="Times New Roman" panose="02020603050405020304" pitchFamily="18" charset="0"/>
            </a:endParaRPr>
          </a:p>
          <a:p>
            <a:pPr algn="just">
              <a:spcBef>
                <a:spcPct val="0"/>
              </a:spcBef>
              <a:spcAft>
                <a:spcPts val="1200"/>
              </a:spcAft>
              <a:buClrTx/>
              <a:buSzTx/>
              <a:buFontTx/>
              <a:buNone/>
            </a:pPr>
            <a:r>
              <a:rPr kumimoji="1" lang="en-US" altLang="zh-CN" sz="2000" dirty="0">
                <a:latin typeface="Times New Roman" panose="02020603050405020304" pitchFamily="18" charset="0"/>
              </a:rPr>
              <a:t>Lewis</a:t>
            </a:r>
            <a:r>
              <a:rPr kumimoji="1" lang="zh-CN" altLang="en-US" sz="2000" dirty="0">
                <a:latin typeface="Times New Roman" panose="02020603050405020304" pitchFamily="18" charset="0"/>
              </a:rPr>
              <a:t>酸类：</a:t>
            </a:r>
            <a:r>
              <a:rPr kumimoji="1" lang="en-US" altLang="zh-CN" sz="2000" dirty="0" err="1">
                <a:latin typeface="Times New Roman" panose="02020603050405020304" pitchFamily="18" charset="0"/>
              </a:rPr>
              <a:t>LiCl</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ZnCl</a:t>
            </a:r>
            <a:r>
              <a:rPr kumimoji="1" lang="en-US" altLang="zh-CN" sz="2000" baseline="-30000" dirty="0">
                <a:latin typeface="Times New Roman" panose="02020603050405020304" pitchFamily="18" charset="0"/>
              </a:rPr>
              <a:t>2</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Be(ClO</a:t>
            </a:r>
            <a:r>
              <a:rPr kumimoji="1" lang="en-US" altLang="zh-CN" sz="2000" baseline="-30000" dirty="0">
                <a:latin typeface="Times New Roman" panose="02020603050405020304" pitchFamily="18" charset="0"/>
              </a:rPr>
              <a:t>4</a:t>
            </a:r>
            <a:r>
              <a:rPr kumimoji="1" lang="en-US" altLang="zh-CN" sz="2000" dirty="0">
                <a:latin typeface="Times New Roman" panose="02020603050405020304" pitchFamily="18" charset="0"/>
              </a:rPr>
              <a:t>)</a:t>
            </a:r>
            <a:r>
              <a:rPr kumimoji="1" lang="en-US" altLang="zh-CN" sz="2000" baseline="-30000" dirty="0">
                <a:latin typeface="Times New Roman" panose="02020603050405020304" pitchFamily="18" charset="0"/>
              </a:rPr>
              <a:t>2</a:t>
            </a:r>
            <a:r>
              <a:rPr kumimoji="1" lang="zh-CN" altLang="en-US" sz="2000" dirty="0">
                <a:latin typeface="Times New Roman" panose="02020603050405020304" pitchFamily="18" charset="0"/>
              </a:rPr>
              <a:t>、硫代氰酸盐、碘化物和溴化物等溶剂，可溶解低聚合物的纤维素。</a:t>
            </a:r>
            <a:endParaRPr kumimoji="1" lang="zh-CN" altLang="en-US" sz="2000" dirty="0">
              <a:latin typeface="Times New Roman" panose="02020603050405020304" pitchFamily="18" charset="0"/>
            </a:endParaRPr>
          </a:p>
          <a:p>
            <a:pPr>
              <a:spcBef>
                <a:spcPct val="0"/>
              </a:spcBef>
              <a:spcAft>
                <a:spcPts val="1200"/>
              </a:spcAft>
              <a:buClrTx/>
              <a:buSzTx/>
              <a:buFontTx/>
              <a:buNone/>
            </a:pPr>
            <a:r>
              <a:rPr kumimoji="1" lang="zh-CN" altLang="en-US" sz="2000" dirty="0">
                <a:latin typeface="Times New Roman" panose="02020603050405020304" pitchFamily="18" charset="0"/>
              </a:rPr>
              <a:t>无机碱类：</a:t>
            </a:r>
            <a:r>
              <a:rPr kumimoji="1" lang="en-US" altLang="zh-CN" sz="2000" dirty="0" err="1">
                <a:latin typeface="Times New Roman" panose="02020603050405020304" pitchFamily="18" charset="0"/>
              </a:rPr>
              <a:t>NaOH</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NH</a:t>
            </a:r>
            <a:r>
              <a:rPr kumimoji="1" lang="en-US" altLang="zh-CN" sz="2000" baseline="-25000" dirty="0">
                <a:latin typeface="Times New Roman" panose="02020603050405020304" pitchFamily="18" charset="0"/>
              </a:rPr>
              <a:t>2</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NH</a:t>
            </a:r>
            <a:r>
              <a:rPr kumimoji="1" lang="en-US" altLang="zh-CN" sz="2000" baseline="-25000" dirty="0">
                <a:latin typeface="Times New Roman" panose="02020603050405020304" pitchFamily="18" charset="0"/>
              </a:rPr>
              <a:t>2</a:t>
            </a:r>
            <a:r>
              <a:rPr kumimoji="1" lang="zh-CN" altLang="en-US" sz="2000" dirty="0">
                <a:latin typeface="Times New Roman" panose="02020603050405020304" pitchFamily="18" charset="0"/>
              </a:rPr>
              <a:t>（联氨或肼）和锌酸钠 </a:t>
            </a:r>
            <a:endParaRPr kumimoji="1" lang="zh-CN" altLang="en-US" sz="2000" dirty="0">
              <a:latin typeface="Times New Roman" panose="02020603050405020304" pitchFamily="18" charset="0"/>
            </a:endParaRPr>
          </a:p>
        </p:txBody>
      </p:sp>
      <p:pic>
        <p:nvPicPr>
          <p:cNvPr id="140291" name="Picture 5"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2338" y="2276475"/>
            <a:ext cx="287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2" name="Picture 6"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8525" y="3429000"/>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Picture 7"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8525" y="4087813"/>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1259632" y="1196752"/>
            <a:ext cx="6769100"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25000"/>
              </a:spcBef>
              <a:buClrTx/>
              <a:buSzTx/>
              <a:buFontTx/>
              <a:buNone/>
            </a:pPr>
            <a:r>
              <a:rPr kumimoji="1" lang="zh-CN" altLang="en-US" dirty="0">
                <a:latin typeface="Times New Roman" panose="02020603050405020304" pitchFamily="18" charset="0"/>
              </a:rPr>
              <a:t>非水体系的溶剂</a:t>
            </a:r>
            <a:endParaRPr kumimoji="1" lang="zh-CN" altLang="en-US" dirty="0">
              <a:latin typeface="Times New Roman" panose="02020603050405020304" pitchFamily="18" charset="0"/>
            </a:endParaRPr>
          </a:p>
          <a:p>
            <a:pPr algn="just">
              <a:spcBef>
                <a:spcPct val="0"/>
              </a:spcBef>
              <a:spcAft>
                <a:spcPts val="1200"/>
              </a:spcAft>
              <a:buClrTx/>
              <a:buSzTx/>
              <a:buFontTx/>
              <a:buNone/>
            </a:pPr>
            <a:r>
              <a:rPr kumimoji="1" lang="zh-CN" altLang="en-US" sz="2400" dirty="0">
                <a:latin typeface="Times New Roman" panose="02020603050405020304" pitchFamily="18" charset="0"/>
              </a:rPr>
              <a:t>非水溶剂是指以有机溶剂为基础的不含水或少含水的溶剂。</a:t>
            </a:r>
            <a:endParaRPr kumimoji="1" lang="zh-CN" altLang="en-US" sz="2400" dirty="0">
              <a:latin typeface="Times New Roman" panose="02020603050405020304" pitchFamily="18" charset="0"/>
            </a:endParaRPr>
          </a:p>
          <a:p>
            <a:pPr algn="just">
              <a:spcBef>
                <a:spcPct val="0"/>
              </a:spcBef>
              <a:spcAft>
                <a:spcPts val="1200"/>
              </a:spcAft>
              <a:buClrTx/>
              <a:buSzTx/>
              <a:buFontTx/>
              <a:buNone/>
            </a:pPr>
            <a:r>
              <a:rPr kumimoji="1" lang="zh-CN" altLang="en-US" sz="2000" dirty="0">
                <a:latin typeface="Times New Roman" panose="02020603050405020304" pitchFamily="18" charset="0"/>
              </a:rPr>
              <a:t>一元体系有三氟醋酸，</a:t>
            </a:r>
            <a:r>
              <a:rPr kumimoji="1" lang="en-US" altLang="zh-CN" sz="2000" dirty="0">
                <a:latin typeface="Times New Roman" panose="02020603050405020304" pitchFamily="18" charset="0"/>
              </a:rPr>
              <a:t>CF</a:t>
            </a:r>
            <a:r>
              <a:rPr kumimoji="1" lang="en-US" altLang="zh-CN" sz="2000" baseline="-30000" dirty="0">
                <a:latin typeface="Times New Roman" panose="02020603050405020304" pitchFamily="18" charset="0"/>
              </a:rPr>
              <a:t>3</a:t>
            </a:r>
            <a:r>
              <a:rPr kumimoji="1" lang="en-US" altLang="zh-CN" sz="2000" dirty="0">
                <a:latin typeface="Times New Roman" panose="02020603050405020304" pitchFamily="18" charset="0"/>
              </a:rPr>
              <a:t>COOH</a:t>
            </a:r>
            <a:r>
              <a:rPr kumimoji="1" lang="zh-CN" altLang="en-US" sz="2000" dirty="0">
                <a:latin typeface="Times New Roman" panose="02020603050405020304" pitchFamily="18" charset="0"/>
              </a:rPr>
              <a:t>，乙基吡啶化氯</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H</a:t>
            </a:r>
            <a:r>
              <a:rPr kumimoji="1" lang="en-US" altLang="zh-CN" sz="2000" baseline="-30000" dirty="0">
                <a:latin typeface="Times New Roman" panose="02020603050405020304" pitchFamily="18" charset="0"/>
              </a:rPr>
              <a:t>5</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5</a:t>
            </a:r>
            <a:r>
              <a:rPr kumimoji="1" lang="en-US" altLang="zh-CN" sz="2000" dirty="0">
                <a:latin typeface="Times New Roman" panose="02020603050405020304" pitchFamily="18" charset="0"/>
              </a:rPr>
              <a:t>H</a:t>
            </a:r>
            <a:r>
              <a:rPr kumimoji="1" lang="en-US" altLang="zh-CN" sz="2000" baseline="-30000" dirty="0">
                <a:latin typeface="Times New Roman" panose="02020603050405020304" pitchFamily="18" charset="0"/>
              </a:rPr>
              <a:t>5</a:t>
            </a:r>
            <a:r>
              <a:rPr kumimoji="1" lang="en-US" altLang="zh-CN" sz="2000" dirty="0">
                <a:latin typeface="Times New Roman" panose="02020603050405020304" pitchFamily="18" charset="0"/>
              </a:rPr>
              <a:t>NCl</a:t>
            </a:r>
            <a:r>
              <a:rPr kumimoji="1" lang="zh-CN" altLang="en-US" sz="2000" dirty="0">
                <a:latin typeface="Times New Roman" panose="02020603050405020304" pitchFamily="18" charset="0"/>
              </a:rPr>
              <a:t>，无水胺氧化物</a:t>
            </a:r>
            <a:r>
              <a:rPr kumimoji="1" lang="en-US" altLang="zh-CN" sz="2000" dirty="0">
                <a:latin typeface="Times New Roman" panose="02020603050405020304" pitchFamily="18" charset="0"/>
              </a:rPr>
              <a:t>NMMO</a:t>
            </a:r>
            <a:r>
              <a:rPr kumimoji="1" lang="zh-CN" altLang="en-US" sz="2000" dirty="0">
                <a:latin typeface="Times New Roman" panose="02020603050405020304" pitchFamily="18" charset="0"/>
              </a:rPr>
              <a:t>和</a:t>
            </a:r>
            <a:r>
              <a:rPr kumimoji="1" lang="en-US" altLang="zh-CN" sz="2000" dirty="0">
                <a:latin typeface="Times New Roman" panose="02020603050405020304" pitchFamily="18" charset="0"/>
              </a:rPr>
              <a:t>DMAc</a:t>
            </a:r>
            <a:r>
              <a:rPr kumimoji="1" lang="zh-CN" altLang="en-US" sz="2000" dirty="0">
                <a:latin typeface="Times New Roman" panose="02020603050405020304" pitchFamily="18" charset="0"/>
              </a:rPr>
              <a:t>等。</a:t>
            </a:r>
            <a:endParaRPr kumimoji="1" lang="zh-CN" altLang="en-US" sz="2000" dirty="0">
              <a:latin typeface="Times New Roman" panose="02020603050405020304" pitchFamily="18" charset="0"/>
            </a:endParaRPr>
          </a:p>
          <a:p>
            <a:pPr algn="just">
              <a:spcBef>
                <a:spcPct val="0"/>
              </a:spcBef>
              <a:spcAft>
                <a:spcPts val="1200"/>
              </a:spcAft>
              <a:buClrTx/>
              <a:buSzTx/>
              <a:buFontTx/>
              <a:buNone/>
            </a:pPr>
            <a:r>
              <a:rPr kumimoji="1" lang="zh-CN" altLang="en-US" sz="2000" dirty="0">
                <a:latin typeface="Times New Roman" panose="02020603050405020304" pitchFamily="18" charset="0"/>
              </a:rPr>
              <a:t>二元体系有</a:t>
            </a:r>
            <a:r>
              <a:rPr kumimoji="1" lang="en-US" altLang="zh-CN" sz="2000" dirty="0">
                <a:latin typeface="Times New Roman" panose="02020603050405020304" pitchFamily="18" charset="0"/>
              </a:rPr>
              <a:t>N</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O</a:t>
            </a:r>
            <a:r>
              <a:rPr kumimoji="1" lang="en-US" altLang="zh-CN" sz="2000" baseline="-30000" dirty="0">
                <a:latin typeface="Times New Roman" panose="02020603050405020304" pitchFamily="18" charset="0"/>
              </a:rPr>
              <a:t>4</a:t>
            </a:r>
            <a:r>
              <a:rPr kumimoji="1" lang="zh-CN" altLang="en-US" sz="2000" dirty="0">
                <a:latin typeface="Times New Roman" panose="02020603050405020304" pitchFamily="18" charset="0"/>
              </a:rPr>
              <a:t>／极性有机液（</a:t>
            </a:r>
            <a:r>
              <a:rPr kumimoji="1" lang="en-US" altLang="zh-CN" sz="2000" dirty="0">
                <a:latin typeface="Times New Roman" panose="02020603050405020304" pitchFamily="18" charset="0"/>
              </a:rPr>
              <a:t>DMSO</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DMF</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DMAc</a:t>
            </a:r>
            <a:r>
              <a:rPr kumimoji="1" lang="zh-CN" altLang="en-US" sz="2000" dirty="0">
                <a:latin typeface="Times New Roman" panose="02020603050405020304" pitchFamily="18" charset="0"/>
              </a:rPr>
              <a:t>），</a:t>
            </a:r>
            <a:r>
              <a:rPr kumimoji="1" lang="en-US" altLang="zh-CN" sz="2000" dirty="0" err="1">
                <a:latin typeface="Times New Roman" panose="02020603050405020304" pitchFamily="18" charset="0"/>
              </a:rPr>
              <a:t>NOCl</a:t>
            </a:r>
            <a:r>
              <a:rPr kumimoji="1" lang="zh-CN" altLang="en-US" sz="2000" dirty="0">
                <a:latin typeface="Times New Roman" panose="02020603050405020304" pitchFamily="18" charset="0"/>
              </a:rPr>
              <a:t>／极性有机液，</a:t>
            </a:r>
            <a:r>
              <a:rPr kumimoji="1" lang="en-US" altLang="zh-CN" sz="2000" dirty="0">
                <a:latin typeface="Times New Roman" panose="02020603050405020304" pitchFamily="18" charset="0"/>
              </a:rPr>
              <a:t>NOHSO</a:t>
            </a:r>
            <a:r>
              <a:rPr kumimoji="1" lang="en-US" altLang="zh-CN" sz="2000" baseline="-30000" dirty="0">
                <a:latin typeface="Times New Roman" panose="02020603050405020304" pitchFamily="18" charset="0"/>
              </a:rPr>
              <a:t>4</a:t>
            </a:r>
            <a:r>
              <a:rPr kumimoji="1" lang="zh-CN" altLang="en-US" sz="2000" dirty="0">
                <a:latin typeface="Times New Roman" panose="02020603050405020304" pitchFamily="18" charset="0"/>
              </a:rPr>
              <a:t>／极性有机液，三氯乙醛／极性有机液，</a:t>
            </a:r>
            <a:r>
              <a:rPr kumimoji="1" lang="en-US" altLang="zh-CN" sz="2000" dirty="0">
                <a:latin typeface="Times New Roman" panose="02020603050405020304" pitchFamily="18" charset="0"/>
              </a:rPr>
              <a:t>CH</a:t>
            </a:r>
            <a:r>
              <a:rPr kumimoji="1" lang="en-US" altLang="zh-CN" sz="2000" baseline="-30000" dirty="0">
                <a:latin typeface="Times New Roman" panose="02020603050405020304" pitchFamily="18" charset="0"/>
              </a:rPr>
              <a:t>3</a:t>
            </a:r>
            <a:r>
              <a:rPr kumimoji="1" lang="en-US" altLang="zh-CN" sz="2000" dirty="0">
                <a:latin typeface="Times New Roman" panose="02020603050405020304" pitchFamily="18" charset="0"/>
              </a:rPr>
              <a:t>NH</a:t>
            </a:r>
            <a:r>
              <a:rPr kumimoji="1" lang="en-US" altLang="zh-CN" sz="2000" baseline="-30000" dirty="0">
                <a:latin typeface="Times New Roman" panose="02020603050405020304" pitchFamily="18" charset="0"/>
              </a:rPr>
              <a:t>2</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DMSO</a:t>
            </a:r>
            <a:r>
              <a:rPr kumimoji="1" lang="zh-CN" altLang="en-US" sz="2000" dirty="0">
                <a:latin typeface="Times New Roman" panose="02020603050405020304" pitchFamily="18" charset="0"/>
              </a:rPr>
              <a:t>， </a:t>
            </a:r>
            <a:r>
              <a:rPr kumimoji="1" lang="en-US" altLang="zh-CN" sz="2000" dirty="0" err="1">
                <a:latin typeface="Times New Roman" panose="02020603050405020304" pitchFamily="18" charset="0"/>
              </a:rPr>
              <a:t>LiCl</a:t>
            </a:r>
            <a:r>
              <a:rPr kumimoji="1" lang="en-US" altLang="zh-CN" sz="2000" dirty="0">
                <a:latin typeface="Times New Roman" panose="02020603050405020304" pitchFamily="18" charset="0"/>
              </a:rPr>
              <a:t>/DMAc</a:t>
            </a:r>
            <a:r>
              <a:rPr kumimoji="1" lang="zh-CN" altLang="en-US" sz="2000" dirty="0">
                <a:latin typeface="Times New Roman" panose="02020603050405020304" pitchFamily="18" charset="0"/>
              </a:rPr>
              <a:t>和</a:t>
            </a:r>
            <a:r>
              <a:rPr kumimoji="1" lang="en-US" altLang="zh-CN" sz="2000" dirty="0">
                <a:latin typeface="Times New Roman" panose="02020603050405020304" pitchFamily="18" charset="0"/>
              </a:rPr>
              <a:t>PF/DMSO</a:t>
            </a:r>
            <a:r>
              <a:rPr kumimoji="1" lang="zh-CN" altLang="en-US" sz="2000" dirty="0">
                <a:latin typeface="Times New Roman" panose="02020603050405020304" pitchFamily="18" charset="0"/>
              </a:rPr>
              <a:t>等。</a:t>
            </a:r>
            <a:endParaRPr kumimoji="1" lang="zh-CN" altLang="en-US" sz="2000" dirty="0">
              <a:latin typeface="Times New Roman" panose="02020603050405020304" pitchFamily="18" charset="0"/>
            </a:endParaRPr>
          </a:p>
          <a:p>
            <a:pPr>
              <a:spcBef>
                <a:spcPct val="0"/>
              </a:spcBef>
              <a:spcAft>
                <a:spcPts val="1200"/>
              </a:spcAft>
              <a:buClrTx/>
              <a:buSzTx/>
              <a:buFontTx/>
              <a:buNone/>
            </a:pPr>
            <a:r>
              <a:rPr kumimoji="1" lang="zh-CN" altLang="en-US" sz="2000" dirty="0">
                <a:latin typeface="Times New Roman" panose="02020603050405020304" pitchFamily="18" charset="0"/>
              </a:rPr>
              <a:t>三元体系有</a:t>
            </a:r>
            <a:r>
              <a:rPr kumimoji="1" lang="en-US" altLang="zh-CN" sz="2000" dirty="0">
                <a:latin typeface="Times New Roman" panose="02020603050405020304" pitchFamily="18" charset="0"/>
              </a:rPr>
              <a:t>SO</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胺</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极性有机液（</a:t>
            </a:r>
            <a:r>
              <a:rPr kumimoji="1" lang="en-US" altLang="zh-CN" sz="2000" dirty="0">
                <a:latin typeface="Times New Roman" panose="02020603050405020304" pitchFamily="18" charset="0"/>
              </a:rPr>
              <a:t>DMSO</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DMF</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SOCl</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胺</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DMSO</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DMF</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SO</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Cl</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胺</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DMSO</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DMF</a:t>
            </a:r>
            <a:r>
              <a:rPr kumimoji="1" lang="zh-CN" altLang="en-US" sz="2000" dirty="0">
                <a:latin typeface="Times New Roman" panose="02020603050405020304" pitchFamily="18" charset="0"/>
              </a:rPr>
              <a:t>）。 </a:t>
            </a:r>
            <a:endParaRPr kumimoji="1" lang="zh-CN" altLang="en-US" sz="2000" dirty="0">
              <a:latin typeface="Times New Roman" panose="02020603050405020304" pitchFamily="18" charset="0"/>
            </a:endParaRPr>
          </a:p>
        </p:txBody>
      </p:sp>
      <p:pic>
        <p:nvPicPr>
          <p:cNvPr id="146435" name="Picture 8"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4713" y="4797425"/>
            <a:ext cx="287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Picture 9"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4713" y="3368675"/>
            <a:ext cx="287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Picture 10"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4713" y="2636838"/>
            <a:ext cx="287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Grp="1" noChangeArrowheads="1"/>
          </p:cNvSpPr>
          <p:nvPr>
            <p:ph type="title" idx="4294967295"/>
          </p:nvPr>
        </p:nvSpPr>
        <p:spPr>
          <a:xfrm>
            <a:off x="898525" y="981075"/>
            <a:ext cx="7750175" cy="1143000"/>
          </a:xfrm>
        </p:spPr>
        <p:txBody>
          <a:bodyPr/>
          <a:lstStyle/>
          <a:p>
            <a:pPr eaLnBrk="1" hangingPunct="1">
              <a:spcAft>
                <a:spcPts val="1200"/>
              </a:spcAft>
            </a:pPr>
            <a:r>
              <a:rPr lang="zh-CN" altLang="en-US" sz="2400" dirty="0"/>
              <a:t>配合物：铜氨溶剂、铜乙二胺溶剂、钴乙二胺溶剂等</a:t>
            </a:r>
            <a:r>
              <a:rPr lang="en-US" altLang="zh-CN" sz="2400" dirty="0"/>
              <a:t>.</a:t>
            </a:r>
            <a:br>
              <a:rPr lang="en-US" altLang="zh-CN" sz="2400" dirty="0"/>
            </a:br>
            <a:r>
              <a:rPr lang="zh-CN" altLang="en-US" sz="2000" dirty="0"/>
              <a:t>铜乙二胺溶剂（简写为</a:t>
            </a:r>
            <a:r>
              <a:rPr lang="en-US" altLang="zh-CN" sz="2000" dirty="0" err="1"/>
              <a:t>Cue</a:t>
            </a:r>
            <a:r>
              <a:rPr lang="en-US" altLang="zh-CN" sz="2000" baseline="-30000" dirty="0" err="1"/>
              <a:t>n</a:t>
            </a:r>
            <a:r>
              <a:rPr lang="zh-CN" altLang="en-US" sz="2000" dirty="0"/>
              <a:t>）它是将</a:t>
            </a:r>
            <a:r>
              <a:rPr lang="en-US" altLang="zh-CN" sz="2000" dirty="0"/>
              <a:t>Cu(OH)</a:t>
            </a:r>
            <a:r>
              <a:rPr lang="en-US" altLang="zh-CN" sz="2000" baseline="-30000" dirty="0"/>
              <a:t>2</a:t>
            </a:r>
            <a:r>
              <a:rPr lang="zh-CN" altLang="en-US" sz="2000" dirty="0"/>
              <a:t>溶于等当量的高浓度的乙二胺水溶液中制备而得，反应式如下： </a:t>
            </a:r>
            <a:endParaRPr lang="zh-CN" altLang="en-US" sz="2000" dirty="0"/>
          </a:p>
        </p:txBody>
      </p:sp>
      <p:sp>
        <p:nvSpPr>
          <p:cNvPr id="145412" name="Rectangle 31"/>
          <p:cNvSpPr>
            <a:spLocks noChangeArrowheads="1"/>
          </p:cNvSpPr>
          <p:nvPr/>
        </p:nvSpPr>
        <p:spPr bwMode="auto">
          <a:xfrm>
            <a:off x="728663" y="5505450"/>
            <a:ext cx="76327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Times New Roman" panose="02020603050405020304" pitchFamily="18" charset="0"/>
              </a:rPr>
              <a:t>Cuen</a:t>
            </a:r>
            <a:r>
              <a:rPr kumimoji="1" lang="zh-CN" altLang="en-US" sz="2000">
                <a:latin typeface="Times New Roman" panose="02020603050405020304" pitchFamily="18" charset="0"/>
              </a:rPr>
              <a:t>对纤维素的溶解能力，与铜对乙二胺的摩尔比有关，二者摩尔比为</a:t>
            </a:r>
            <a:r>
              <a:rPr kumimoji="1" lang="en-US" altLang="zh-CN" sz="2000">
                <a:latin typeface="Times New Roman" panose="02020603050405020304" pitchFamily="18" charset="0"/>
              </a:rPr>
              <a:t>2:1-3:1</a:t>
            </a:r>
            <a:r>
              <a:rPr kumimoji="1" lang="zh-CN" altLang="en-US" sz="2000">
                <a:latin typeface="Times New Roman" panose="02020603050405020304" pitchFamily="18" charset="0"/>
              </a:rPr>
              <a:t>范围内，具有溶解能力，但铜浓度必须有</a:t>
            </a:r>
            <a:r>
              <a:rPr kumimoji="1" lang="en-US" altLang="zh-CN" sz="2000">
                <a:latin typeface="Times New Roman" panose="02020603050405020304" pitchFamily="18" charset="0"/>
              </a:rPr>
              <a:t>0.5mol/L</a:t>
            </a:r>
            <a:r>
              <a:rPr kumimoji="1" lang="zh-CN" altLang="en-US" sz="2000">
                <a:latin typeface="Times New Roman" panose="02020603050405020304" pitchFamily="18" charset="0"/>
              </a:rPr>
              <a:t>以上。该溶液对空气氧化的稳定性高于纤维素的铜氨溶液。 </a:t>
            </a:r>
            <a:endParaRPr kumimoji="1" lang="zh-CN" altLang="en-US" sz="2000">
              <a:latin typeface="Times New Roman" panose="02020603050405020304" pitchFamily="18" charset="0"/>
            </a:endParaRPr>
          </a:p>
        </p:txBody>
      </p:sp>
      <p:pic>
        <p:nvPicPr>
          <p:cNvPr id="145413" name="Picture 32"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8800" y="1146175"/>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758825" y="2573338"/>
            <a:ext cx="7889875" cy="2514600"/>
            <a:chOff x="758825" y="2573338"/>
            <a:chExt cx="7889875" cy="2514600"/>
          </a:xfrm>
        </p:grpSpPr>
        <p:grpSp>
          <p:nvGrpSpPr>
            <p:cNvPr id="145411" name="Group 30"/>
            <p:cNvGrpSpPr/>
            <p:nvPr/>
          </p:nvGrpSpPr>
          <p:grpSpPr bwMode="auto">
            <a:xfrm>
              <a:off x="758825" y="2573338"/>
              <a:ext cx="7889875" cy="2514600"/>
              <a:chOff x="166" y="1584"/>
              <a:chExt cx="4970" cy="1584"/>
            </a:xfrm>
          </p:grpSpPr>
          <p:sp>
            <p:nvSpPr>
              <p:cNvPr id="145418" name="Text Box 5"/>
              <p:cNvSpPr txBox="1">
                <a:spLocks noChangeArrowheads="1"/>
              </p:cNvSpPr>
              <p:nvPr/>
            </p:nvSpPr>
            <p:spPr bwMode="auto">
              <a:xfrm>
                <a:off x="166" y="2257"/>
                <a:ext cx="2603" cy="2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300" dirty="0">
                    <a:latin typeface="Times New Roman" panose="02020603050405020304" pitchFamily="18" charset="0"/>
                  </a:rPr>
                  <a:t>Cu(OH)</a:t>
                </a:r>
                <a:r>
                  <a:rPr lang="en-US" altLang="zh-CN" sz="2300" baseline="-25000" dirty="0">
                    <a:latin typeface="Times New Roman" panose="02020603050405020304" pitchFamily="18" charset="0"/>
                  </a:rPr>
                  <a:t>2</a:t>
                </a:r>
                <a:r>
                  <a:rPr lang="en-US" altLang="zh-CN" sz="2300" dirty="0">
                    <a:latin typeface="Times New Roman" panose="02020603050405020304" pitchFamily="18" charset="0"/>
                  </a:rPr>
                  <a:t>+2NH</a:t>
                </a:r>
                <a:r>
                  <a:rPr lang="en-US" altLang="zh-CN" sz="2300" baseline="-25000" dirty="0">
                    <a:latin typeface="Times New Roman" panose="02020603050405020304" pitchFamily="18" charset="0"/>
                  </a:rPr>
                  <a:t>2</a:t>
                </a:r>
                <a:r>
                  <a:rPr lang="en-US" altLang="zh-CN" sz="2300" dirty="0">
                    <a:latin typeface="Times New Roman" panose="02020603050405020304" pitchFamily="18" charset="0"/>
                  </a:rPr>
                  <a:t>-CH</a:t>
                </a:r>
                <a:r>
                  <a:rPr lang="en-US" altLang="zh-CN" sz="2300" baseline="-25000" dirty="0">
                    <a:latin typeface="Times New Roman" panose="02020603050405020304" pitchFamily="18" charset="0"/>
                  </a:rPr>
                  <a:t>2</a:t>
                </a:r>
                <a:r>
                  <a:rPr lang="en-US" altLang="zh-CN" sz="2300" dirty="0">
                    <a:latin typeface="Times New Roman" panose="02020603050405020304" pitchFamily="18" charset="0"/>
                  </a:rPr>
                  <a:t>-CH</a:t>
                </a:r>
                <a:r>
                  <a:rPr lang="en-US" altLang="zh-CN" sz="2300" baseline="-25000" dirty="0">
                    <a:latin typeface="Times New Roman" panose="02020603050405020304" pitchFamily="18" charset="0"/>
                  </a:rPr>
                  <a:t>2</a:t>
                </a:r>
                <a:r>
                  <a:rPr lang="en-US" altLang="zh-CN" sz="2300" dirty="0">
                    <a:latin typeface="Times New Roman" panose="02020603050405020304" pitchFamily="18" charset="0"/>
                  </a:rPr>
                  <a:t>-NH</a:t>
                </a:r>
                <a:r>
                  <a:rPr lang="en-US" altLang="zh-CN" sz="2300" baseline="-25000" dirty="0">
                    <a:latin typeface="Times New Roman" panose="02020603050405020304" pitchFamily="18" charset="0"/>
                  </a:rPr>
                  <a:t>2</a:t>
                </a:r>
                <a:endParaRPr lang="en-US" altLang="zh-CN" sz="2300" dirty="0">
                  <a:latin typeface="Times New Roman" panose="02020603050405020304" pitchFamily="18" charset="0"/>
                </a:endParaRPr>
              </a:p>
            </p:txBody>
          </p:sp>
          <p:sp>
            <p:nvSpPr>
              <p:cNvPr id="145419" name="Line 6"/>
              <p:cNvSpPr>
                <a:spLocks noChangeShapeType="1"/>
              </p:cNvSpPr>
              <p:nvPr/>
            </p:nvSpPr>
            <p:spPr bwMode="auto">
              <a:xfrm>
                <a:off x="2557" y="2377"/>
                <a:ext cx="357" cy="1"/>
              </a:xfrm>
              <a:prstGeom prst="line">
                <a:avLst/>
              </a:prstGeom>
              <a:noFill/>
              <a:ln w="9525">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5420" name="Text Box 7"/>
              <p:cNvSpPr txBox="1">
                <a:spLocks noChangeArrowheads="1"/>
              </p:cNvSpPr>
              <p:nvPr/>
            </p:nvSpPr>
            <p:spPr bwMode="auto">
              <a:xfrm>
                <a:off x="3268" y="1684"/>
                <a:ext cx="390" cy="3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000" dirty="0">
                    <a:latin typeface="Times New Roman" panose="02020603050405020304" pitchFamily="18" charset="0"/>
                  </a:rPr>
                  <a:t>NH</a:t>
                </a:r>
                <a:r>
                  <a:rPr lang="en-US" altLang="zh-CN" sz="2000" baseline="-25000" dirty="0">
                    <a:latin typeface="Times New Roman" panose="02020603050405020304" pitchFamily="18" charset="0"/>
                  </a:rPr>
                  <a:t>2</a:t>
                </a:r>
                <a:endParaRPr lang="en-US" altLang="zh-CN" sz="2000" baseline="-25000" dirty="0">
                  <a:latin typeface="Times New Roman" panose="02020603050405020304" pitchFamily="18" charset="0"/>
                </a:endParaRPr>
              </a:p>
            </p:txBody>
          </p:sp>
          <p:sp>
            <p:nvSpPr>
              <p:cNvPr id="145421" name="Text Box 8"/>
              <p:cNvSpPr txBox="1">
                <a:spLocks noChangeArrowheads="1"/>
              </p:cNvSpPr>
              <p:nvPr/>
            </p:nvSpPr>
            <p:spPr bwMode="auto">
              <a:xfrm>
                <a:off x="3055" y="2005"/>
                <a:ext cx="353" cy="3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000" dirty="0">
                    <a:latin typeface="Times New Roman" panose="02020603050405020304" pitchFamily="18" charset="0"/>
                  </a:rPr>
                  <a:t>CH</a:t>
                </a:r>
                <a:r>
                  <a:rPr lang="en-US" altLang="zh-CN" sz="2000" baseline="-25000" dirty="0">
                    <a:latin typeface="Times New Roman" panose="02020603050405020304" pitchFamily="18" charset="0"/>
                  </a:rPr>
                  <a:t>2</a:t>
                </a:r>
                <a:endParaRPr lang="en-US" altLang="zh-CN" sz="2000" baseline="-25000" dirty="0">
                  <a:latin typeface="Times New Roman" panose="02020603050405020304" pitchFamily="18" charset="0"/>
                </a:endParaRPr>
              </a:p>
            </p:txBody>
          </p:sp>
          <p:sp>
            <p:nvSpPr>
              <p:cNvPr id="145422" name="Text Box 9"/>
              <p:cNvSpPr txBox="1">
                <a:spLocks noChangeArrowheads="1"/>
              </p:cNvSpPr>
              <p:nvPr/>
            </p:nvSpPr>
            <p:spPr bwMode="auto">
              <a:xfrm>
                <a:off x="3072" y="2448"/>
                <a:ext cx="379" cy="3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000">
                    <a:latin typeface="Times New Roman" panose="02020603050405020304" pitchFamily="18" charset="0"/>
                  </a:rPr>
                  <a:t>CH</a:t>
                </a:r>
                <a:r>
                  <a:rPr lang="en-US" altLang="zh-CN" sz="2000" baseline="-25000">
                    <a:latin typeface="Times New Roman" panose="02020603050405020304" pitchFamily="18" charset="0"/>
                  </a:rPr>
                  <a:t>2</a:t>
                </a:r>
                <a:endParaRPr lang="en-US" altLang="zh-CN" sz="2000" baseline="-25000">
                  <a:latin typeface="Times New Roman" panose="02020603050405020304" pitchFamily="18" charset="0"/>
                </a:endParaRPr>
              </a:p>
            </p:txBody>
          </p:sp>
          <p:sp>
            <p:nvSpPr>
              <p:cNvPr id="145423" name="Text Box 10"/>
              <p:cNvSpPr txBox="1">
                <a:spLocks noChangeArrowheads="1"/>
              </p:cNvSpPr>
              <p:nvPr/>
            </p:nvSpPr>
            <p:spPr bwMode="auto">
              <a:xfrm>
                <a:off x="3288" y="2840"/>
                <a:ext cx="456" cy="3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000">
                    <a:latin typeface="Times New Roman" panose="02020603050405020304" pitchFamily="18" charset="0"/>
                  </a:rPr>
                  <a:t>NH</a:t>
                </a:r>
                <a:r>
                  <a:rPr lang="en-US" altLang="zh-CN" sz="2000" baseline="-25000">
                    <a:latin typeface="Times New Roman" panose="02020603050405020304" pitchFamily="18" charset="0"/>
                  </a:rPr>
                  <a:t>2</a:t>
                </a:r>
                <a:endParaRPr lang="en-US" altLang="zh-CN" sz="2000" baseline="-25000">
                  <a:latin typeface="Times New Roman" panose="02020603050405020304" pitchFamily="18" charset="0"/>
                </a:endParaRPr>
              </a:p>
            </p:txBody>
          </p:sp>
          <p:sp>
            <p:nvSpPr>
              <p:cNvPr id="145424" name="Text Box 11"/>
              <p:cNvSpPr txBox="1">
                <a:spLocks noChangeArrowheads="1"/>
              </p:cNvSpPr>
              <p:nvPr/>
            </p:nvSpPr>
            <p:spPr bwMode="auto">
              <a:xfrm>
                <a:off x="3652" y="2257"/>
                <a:ext cx="260" cy="3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000" dirty="0">
                    <a:latin typeface="Times New Roman" panose="02020603050405020304" pitchFamily="18" charset="0"/>
                  </a:rPr>
                  <a:t>Cu</a:t>
                </a:r>
                <a:endParaRPr lang="en-US" altLang="zh-CN" sz="2000" baseline="-25000" dirty="0">
                  <a:latin typeface="Times New Roman" panose="02020603050405020304" pitchFamily="18" charset="0"/>
                </a:endParaRPr>
              </a:p>
            </p:txBody>
          </p:sp>
          <p:sp>
            <p:nvSpPr>
              <p:cNvPr id="145425" name="Text Box 12"/>
              <p:cNvSpPr txBox="1">
                <a:spLocks noChangeArrowheads="1"/>
              </p:cNvSpPr>
              <p:nvPr/>
            </p:nvSpPr>
            <p:spPr bwMode="auto">
              <a:xfrm>
                <a:off x="3896" y="1697"/>
                <a:ext cx="356" cy="3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000" dirty="0">
                    <a:latin typeface="Times New Roman" panose="02020603050405020304" pitchFamily="18" charset="0"/>
                  </a:rPr>
                  <a:t>NH</a:t>
                </a:r>
                <a:r>
                  <a:rPr lang="en-US" altLang="zh-CN" sz="2000" baseline="-25000" dirty="0">
                    <a:latin typeface="Times New Roman" panose="02020603050405020304" pitchFamily="18" charset="0"/>
                  </a:rPr>
                  <a:t>2</a:t>
                </a:r>
                <a:endParaRPr lang="en-US" altLang="zh-CN" sz="2000" baseline="-25000" dirty="0">
                  <a:latin typeface="Times New Roman" panose="02020603050405020304" pitchFamily="18" charset="0"/>
                </a:endParaRPr>
              </a:p>
            </p:txBody>
          </p:sp>
          <p:sp>
            <p:nvSpPr>
              <p:cNvPr id="145426" name="Text Box 13"/>
              <p:cNvSpPr txBox="1">
                <a:spLocks noChangeArrowheads="1"/>
              </p:cNvSpPr>
              <p:nvPr/>
            </p:nvSpPr>
            <p:spPr bwMode="auto">
              <a:xfrm>
                <a:off x="4224" y="2016"/>
                <a:ext cx="329" cy="3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000">
                    <a:latin typeface="Times New Roman" panose="02020603050405020304" pitchFamily="18" charset="0"/>
                  </a:rPr>
                  <a:t>CH</a:t>
                </a:r>
                <a:r>
                  <a:rPr lang="en-US" altLang="zh-CN" sz="2000" baseline="-25000">
                    <a:latin typeface="Times New Roman" panose="02020603050405020304" pitchFamily="18" charset="0"/>
                  </a:rPr>
                  <a:t>2</a:t>
                </a:r>
                <a:endParaRPr lang="en-US" altLang="zh-CN" sz="2000" baseline="-25000">
                  <a:latin typeface="Times New Roman" panose="02020603050405020304" pitchFamily="18" charset="0"/>
                </a:endParaRPr>
              </a:p>
            </p:txBody>
          </p:sp>
          <p:sp>
            <p:nvSpPr>
              <p:cNvPr id="145427" name="Text Box 14"/>
              <p:cNvSpPr txBox="1">
                <a:spLocks noChangeArrowheads="1"/>
              </p:cNvSpPr>
              <p:nvPr/>
            </p:nvSpPr>
            <p:spPr bwMode="auto">
              <a:xfrm>
                <a:off x="4197" y="2407"/>
                <a:ext cx="411" cy="3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000">
                    <a:latin typeface="Times New Roman" panose="02020603050405020304" pitchFamily="18" charset="0"/>
                  </a:rPr>
                  <a:t>CH</a:t>
                </a:r>
                <a:r>
                  <a:rPr lang="en-US" altLang="zh-CN" sz="2000" baseline="-25000">
                    <a:latin typeface="Times New Roman" panose="02020603050405020304" pitchFamily="18" charset="0"/>
                  </a:rPr>
                  <a:t>2</a:t>
                </a:r>
                <a:endParaRPr lang="en-US" altLang="zh-CN" sz="2000" baseline="-25000">
                  <a:latin typeface="Times New Roman" panose="02020603050405020304" pitchFamily="18" charset="0"/>
                </a:endParaRPr>
              </a:p>
            </p:txBody>
          </p:sp>
          <p:sp>
            <p:nvSpPr>
              <p:cNvPr id="145428" name="Text Box 15"/>
              <p:cNvSpPr txBox="1">
                <a:spLocks noChangeArrowheads="1"/>
              </p:cNvSpPr>
              <p:nvPr/>
            </p:nvSpPr>
            <p:spPr bwMode="auto">
              <a:xfrm>
                <a:off x="3945" y="2840"/>
                <a:ext cx="423" cy="3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000">
                    <a:latin typeface="Times New Roman" panose="02020603050405020304" pitchFamily="18" charset="0"/>
                  </a:rPr>
                  <a:t>NH</a:t>
                </a:r>
                <a:r>
                  <a:rPr lang="en-US" altLang="zh-CN" sz="2000" baseline="-25000">
                    <a:latin typeface="Times New Roman" panose="02020603050405020304" pitchFamily="18" charset="0"/>
                  </a:rPr>
                  <a:t>2</a:t>
                </a:r>
                <a:endParaRPr lang="en-US" altLang="zh-CN" sz="2000" baseline="-25000">
                  <a:latin typeface="Times New Roman" panose="02020603050405020304" pitchFamily="18" charset="0"/>
                </a:endParaRPr>
              </a:p>
            </p:txBody>
          </p:sp>
          <p:sp>
            <p:nvSpPr>
              <p:cNvPr id="145429" name="Line 16"/>
              <p:cNvSpPr>
                <a:spLocks noChangeShapeType="1"/>
              </p:cNvSpPr>
              <p:nvPr/>
            </p:nvSpPr>
            <p:spPr bwMode="auto">
              <a:xfrm flipH="1">
                <a:off x="3107" y="1868"/>
                <a:ext cx="181" cy="1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430" name="Line 17"/>
              <p:cNvSpPr>
                <a:spLocks noChangeShapeType="1"/>
              </p:cNvSpPr>
              <p:nvPr/>
            </p:nvSpPr>
            <p:spPr bwMode="auto">
              <a:xfrm>
                <a:off x="3161" y="2649"/>
                <a:ext cx="132" cy="19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431" name="Line 22"/>
              <p:cNvSpPr>
                <a:spLocks noChangeShapeType="1"/>
              </p:cNvSpPr>
              <p:nvPr/>
            </p:nvSpPr>
            <p:spPr bwMode="auto">
              <a:xfrm>
                <a:off x="4050" y="1892"/>
                <a:ext cx="167" cy="15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432" name="Line 23"/>
              <p:cNvSpPr>
                <a:spLocks noChangeShapeType="1"/>
              </p:cNvSpPr>
              <p:nvPr/>
            </p:nvSpPr>
            <p:spPr bwMode="auto">
              <a:xfrm>
                <a:off x="4279" y="2200"/>
                <a:ext cx="1" cy="2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433" name="Line 24"/>
              <p:cNvSpPr>
                <a:spLocks noChangeShapeType="1"/>
              </p:cNvSpPr>
              <p:nvPr/>
            </p:nvSpPr>
            <p:spPr bwMode="auto">
              <a:xfrm>
                <a:off x="3095" y="2193"/>
                <a:ext cx="1" cy="2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434" name="Line 25"/>
              <p:cNvSpPr>
                <a:spLocks noChangeShapeType="1"/>
              </p:cNvSpPr>
              <p:nvPr/>
            </p:nvSpPr>
            <p:spPr bwMode="auto">
              <a:xfrm flipH="1">
                <a:off x="4046" y="2593"/>
                <a:ext cx="178" cy="24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435" name="AutoShape 26"/>
              <p:cNvSpPr/>
              <p:nvPr/>
            </p:nvSpPr>
            <p:spPr bwMode="auto">
              <a:xfrm>
                <a:off x="2949" y="1721"/>
                <a:ext cx="111" cy="1271"/>
              </a:xfrm>
              <a:prstGeom prst="leftBracket">
                <a:avLst>
                  <a:gd name="adj" fmla="val 9542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5436" name="AutoShape 27"/>
              <p:cNvSpPr/>
              <p:nvPr/>
            </p:nvSpPr>
            <p:spPr bwMode="auto">
              <a:xfrm>
                <a:off x="4386" y="1709"/>
                <a:ext cx="119" cy="1322"/>
              </a:xfrm>
              <a:prstGeom prst="rightBracket">
                <a:avLst>
                  <a:gd name="adj" fmla="val 92577"/>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5437" name="Text Box 28"/>
              <p:cNvSpPr txBox="1">
                <a:spLocks noChangeArrowheads="1"/>
              </p:cNvSpPr>
              <p:nvPr/>
            </p:nvSpPr>
            <p:spPr bwMode="auto">
              <a:xfrm>
                <a:off x="4512" y="1584"/>
                <a:ext cx="305" cy="3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000">
                    <a:latin typeface="Times New Roman" panose="02020603050405020304" pitchFamily="18" charset="0"/>
                  </a:rPr>
                  <a:t>2+</a:t>
                </a:r>
                <a:endParaRPr lang="en-US" altLang="zh-CN" sz="2000" baseline="-25000">
                  <a:latin typeface="Times New Roman" panose="02020603050405020304" pitchFamily="18" charset="0"/>
                </a:endParaRPr>
              </a:p>
            </p:txBody>
          </p:sp>
          <p:sp>
            <p:nvSpPr>
              <p:cNvPr id="145438" name="Text Box 29"/>
              <p:cNvSpPr txBox="1">
                <a:spLocks noChangeArrowheads="1"/>
              </p:cNvSpPr>
              <p:nvPr/>
            </p:nvSpPr>
            <p:spPr bwMode="auto">
              <a:xfrm>
                <a:off x="4606" y="2193"/>
                <a:ext cx="530" cy="3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en-US" altLang="zh-CN" sz="2000" dirty="0">
                    <a:latin typeface="Times New Roman" panose="02020603050405020304" pitchFamily="18" charset="0"/>
                  </a:rPr>
                  <a:t>(OH)</a:t>
                </a:r>
                <a:r>
                  <a:rPr lang="en-US" altLang="zh-CN" sz="2000" baseline="-25000" dirty="0">
                    <a:latin typeface="Times New Roman" panose="02020603050405020304" pitchFamily="18" charset="0"/>
                  </a:rPr>
                  <a:t>2</a:t>
                </a:r>
                <a:endParaRPr lang="en-US" altLang="zh-CN" sz="2000" baseline="-25000" dirty="0">
                  <a:latin typeface="Times New Roman" panose="02020603050405020304" pitchFamily="18" charset="0"/>
                </a:endParaRPr>
              </a:p>
            </p:txBody>
          </p:sp>
        </p:grpSp>
        <p:cxnSp>
          <p:nvCxnSpPr>
            <p:cNvPr id="3" name="直接箭头连接符 2"/>
            <p:cNvCxnSpPr>
              <a:stCxn id="145423" idx="0"/>
            </p:cNvCxnSpPr>
            <p:nvPr/>
          </p:nvCxnSpPr>
          <p:spPr>
            <a:xfrm flipV="1">
              <a:off x="6076950" y="4060826"/>
              <a:ext cx="273051" cy="5064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flipV="1">
              <a:off x="6560344" y="4026695"/>
              <a:ext cx="210344" cy="4833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6511925" y="3103562"/>
              <a:ext cx="295275" cy="4615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015038" y="3089276"/>
              <a:ext cx="315911" cy="4794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2538" y="1784350"/>
            <a:ext cx="1824037"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59" name="Rectangle 3"/>
          <p:cNvSpPr>
            <a:spLocks noChangeArrowheads="1"/>
          </p:cNvSpPr>
          <p:nvPr/>
        </p:nvSpPr>
        <p:spPr bwMode="auto">
          <a:xfrm>
            <a:off x="179388" y="4229100"/>
            <a:ext cx="411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纤维素与</a:t>
            </a:r>
            <a:r>
              <a:rPr kumimoji="1" lang="en-US" altLang="zh-CN" sz="1800" b="1">
                <a:latin typeface="Times New Roman" panose="02020603050405020304" pitchFamily="18" charset="0"/>
              </a:rPr>
              <a:t>LiCl/DMAc</a:t>
            </a:r>
            <a:r>
              <a:rPr kumimoji="1" lang="zh-CN" altLang="en-US" sz="1800" b="1">
                <a:latin typeface="Times New Roman" panose="02020603050405020304" pitchFamily="18" charset="0"/>
              </a:rPr>
              <a:t>的相互作用</a:t>
            </a:r>
            <a:r>
              <a:rPr kumimoji="1" lang="zh-CN" altLang="en-US" sz="1800">
                <a:latin typeface="Times New Roman" panose="02020603050405020304" pitchFamily="18" charset="0"/>
              </a:rPr>
              <a:t> </a:t>
            </a:r>
            <a:endParaRPr kumimoji="1" lang="zh-CN" altLang="en-US" sz="1800">
              <a:latin typeface="Times New Roman" panose="02020603050405020304" pitchFamily="18" charset="0"/>
            </a:endParaRPr>
          </a:p>
        </p:txBody>
      </p:sp>
      <p:sp>
        <p:nvSpPr>
          <p:cNvPr id="147460" name="Rectangle 4"/>
          <p:cNvSpPr>
            <a:spLocks noChangeArrowheads="1"/>
          </p:cNvSpPr>
          <p:nvPr/>
        </p:nvSpPr>
        <p:spPr bwMode="auto">
          <a:xfrm>
            <a:off x="3902075" y="2066925"/>
            <a:ext cx="4800600"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000">
                <a:latin typeface="Times New Roman" panose="02020603050405020304" pitchFamily="18" charset="0"/>
              </a:rPr>
              <a:t>  LiCl/DMAc</a:t>
            </a:r>
            <a:r>
              <a:rPr kumimoji="1" lang="zh-CN" altLang="en-US" sz="2000">
                <a:latin typeface="Times New Roman" panose="02020603050405020304" pitchFamily="18" charset="0"/>
              </a:rPr>
              <a:t>溶解纤维素的方法是，先需将纤维素活化，不经过活化的纤维素是不被溶解的。活化的方法有：</a:t>
            </a:r>
            <a:endParaRPr kumimoji="1" lang="zh-CN" altLang="en-US" sz="2000">
              <a:latin typeface="Times New Roman" panose="02020603050405020304" pitchFamily="18" charset="0"/>
            </a:endParaRPr>
          </a:p>
          <a:p>
            <a:pPr algn="just">
              <a:spcBef>
                <a:spcPct val="0"/>
              </a:spcBef>
              <a:buClrTx/>
              <a:buSzTx/>
              <a:buFontTx/>
              <a:buNone/>
            </a:pPr>
            <a:r>
              <a:rPr kumimoji="1" lang="zh-CN" altLang="en-US" sz="2000">
                <a:latin typeface="Times New Roman" panose="02020603050405020304" pitchFamily="18" charset="0"/>
              </a:rPr>
              <a:t>  （</a:t>
            </a:r>
            <a:r>
              <a:rPr kumimoji="1" lang="en-US" altLang="zh-CN" sz="2000">
                <a:latin typeface="Times New Roman" panose="02020603050405020304" pitchFamily="18" charset="0"/>
              </a:rPr>
              <a:t>1</a:t>
            </a:r>
            <a:r>
              <a:rPr kumimoji="1" lang="zh-CN" altLang="en-US" sz="2000">
                <a:latin typeface="Times New Roman" panose="02020603050405020304" pitchFamily="18" charset="0"/>
              </a:rPr>
              <a:t>）水活化－</a:t>
            </a:r>
            <a:r>
              <a:rPr kumimoji="1" lang="en-US" altLang="zh-CN" sz="2000">
                <a:latin typeface="Times New Roman" panose="02020603050405020304" pitchFamily="18" charset="0"/>
              </a:rPr>
              <a:t>DMAc</a:t>
            </a:r>
            <a:r>
              <a:rPr kumimoji="1" lang="zh-CN" altLang="en-US" sz="2000">
                <a:latin typeface="Times New Roman" panose="02020603050405020304" pitchFamily="18" charset="0"/>
              </a:rPr>
              <a:t>交换；</a:t>
            </a:r>
            <a:endParaRPr kumimoji="1" lang="zh-CN" altLang="en-US" sz="2000">
              <a:latin typeface="Times New Roman" panose="02020603050405020304" pitchFamily="18" charset="0"/>
            </a:endParaRPr>
          </a:p>
          <a:p>
            <a:pPr algn="just">
              <a:spcBef>
                <a:spcPct val="0"/>
              </a:spcBef>
              <a:buClrTx/>
              <a:buSzTx/>
              <a:buFontTx/>
              <a:buNone/>
            </a:pPr>
            <a:r>
              <a:rPr kumimoji="1" lang="zh-CN" altLang="en-US" sz="2000">
                <a:latin typeface="Times New Roman" panose="02020603050405020304" pitchFamily="18" charset="0"/>
              </a:rPr>
              <a:t>  （</a:t>
            </a:r>
            <a:r>
              <a:rPr kumimoji="1" lang="en-US" altLang="zh-CN" sz="2000">
                <a:latin typeface="Times New Roman" panose="02020603050405020304" pitchFamily="18" charset="0"/>
              </a:rPr>
              <a:t>2</a:t>
            </a:r>
            <a:r>
              <a:rPr kumimoji="1" lang="zh-CN" altLang="en-US" sz="2000">
                <a:latin typeface="Times New Roman" panose="02020603050405020304" pitchFamily="18" charset="0"/>
              </a:rPr>
              <a:t>）蒸气活化－</a:t>
            </a:r>
            <a:r>
              <a:rPr kumimoji="1" lang="en-US" altLang="zh-CN" sz="2000">
                <a:latin typeface="Times New Roman" panose="02020603050405020304" pitchFamily="18" charset="0"/>
              </a:rPr>
              <a:t>DMAc</a:t>
            </a:r>
            <a:r>
              <a:rPr kumimoji="1" lang="zh-CN" altLang="en-US" sz="2000">
                <a:latin typeface="Times New Roman" panose="02020603050405020304" pitchFamily="18" charset="0"/>
              </a:rPr>
              <a:t>交换；</a:t>
            </a:r>
            <a:endParaRPr kumimoji="1" lang="zh-CN" altLang="en-US" sz="2000">
              <a:latin typeface="Times New Roman" panose="02020603050405020304" pitchFamily="18" charset="0"/>
            </a:endParaRPr>
          </a:p>
          <a:p>
            <a:pPr algn="just">
              <a:spcBef>
                <a:spcPct val="0"/>
              </a:spcBef>
              <a:buClrTx/>
              <a:buSzTx/>
              <a:buFontTx/>
              <a:buNone/>
            </a:pPr>
            <a:r>
              <a:rPr kumimoji="1" lang="zh-CN" altLang="en-US" sz="2000">
                <a:latin typeface="Times New Roman" panose="02020603050405020304" pitchFamily="18" charset="0"/>
              </a:rPr>
              <a:t>  （</a:t>
            </a:r>
            <a:r>
              <a:rPr kumimoji="1" lang="en-US" altLang="zh-CN" sz="2000">
                <a:latin typeface="Times New Roman" panose="02020603050405020304" pitchFamily="18" charset="0"/>
              </a:rPr>
              <a:t>3</a:t>
            </a:r>
            <a:r>
              <a:rPr kumimoji="1" lang="zh-CN" altLang="en-US" sz="2000">
                <a:latin typeface="Times New Roman" panose="02020603050405020304" pitchFamily="18" charset="0"/>
              </a:rPr>
              <a:t>）水活化－蒸馏至水含量少于</a:t>
            </a:r>
            <a:r>
              <a:rPr kumimoji="1" lang="en-US" altLang="zh-CN" sz="2000">
                <a:latin typeface="Times New Roman" panose="02020603050405020304" pitchFamily="18" charset="0"/>
              </a:rPr>
              <a:t>2</a:t>
            </a:r>
            <a:r>
              <a:rPr kumimoji="1" lang="zh-CN" altLang="en-US" sz="2000">
                <a:latin typeface="Times New Roman" panose="02020603050405020304" pitchFamily="18" charset="0"/>
              </a:rPr>
              <a:t>％；</a:t>
            </a:r>
            <a:endParaRPr kumimoji="1" lang="zh-CN" altLang="en-US" sz="2000">
              <a:latin typeface="Times New Roman" panose="02020603050405020304" pitchFamily="18" charset="0"/>
            </a:endParaRPr>
          </a:p>
          <a:p>
            <a:pPr algn="just">
              <a:spcBef>
                <a:spcPct val="0"/>
              </a:spcBef>
              <a:buClrTx/>
              <a:buSzTx/>
              <a:buFontTx/>
              <a:buNone/>
            </a:pPr>
            <a:r>
              <a:rPr kumimoji="1" lang="zh-CN" altLang="en-US" sz="2000">
                <a:latin typeface="Times New Roman" panose="02020603050405020304" pitchFamily="18" charset="0"/>
              </a:rPr>
              <a:t>  （</a:t>
            </a:r>
            <a:r>
              <a:rPr kumimoji="1" lang="en-US" altLang="zh-CN" sz="2000">
                <a:latin typeface="Times New Roman" panose="02020603050405020304" pitchFamily="18" charset="0"/>
              </a:rPr>
              <a:t>4</a:t>
            </a:r>
            <a:r>
              <a:rPr kumimoji="1" lang="zh-CN" altLang="en-US" sz="2000">
                <a:latin typeface="Times New Roman" panose="02020603050405020304" pitchFamily="18" charset="0"/>
              </a:rPr>
              <a:t>）热</a:t>
            </a:r>
            <a:r>
              <a:rPr kumimoji="1" lang="en-US" altLang="zh-CN" sz="2000">
                <a:latin typeface="Times New Roman" panose="02020603050405020304" pitchFamily="18" charset="0"/>
              </a:rPr>
              <a:t>DMAC</a:t>
            </a:r>
            <a:r>
              <a:rPr kumimoji="1" lang="zh-CN" altLang="en-US" sz="2000">
                <a:latin typeface="Times New Roman" panose="02020603050405020304" pitchFamily="18" charset="0"/>
              </a:rPr>
              <a:t>活化－加</a:t>
            </a:r>
            <a:r>
              <a:rPr kumimoji="1" lang="en-US" altLang="zh-CN" sz="2000">
                <a:latin typeface="Times New Roman" panose="02020603050405020304" pitchFamily="18" charset="0"/>
              </a:rPr>
              <a:t>LiCl</a:t>
            </a:r>
            <a:r>
              <a:rPr kumimoji="1" lang="zh-CN" altLang="en-US" sz="2000">
                <a:latin typeface="Times New Roman" panose="02020603050405020304" pitchFamily="18" charset="0"/>
              </a:rPr>
              <a:t>前冷却；</a:t>
            </a:r>
            <a:endParaRPr kumimoji="1" lang="zh-CN" altLang="en-US" sz="2000">
              <a:latin typeface="Times New Roman" panose="02020603050405020304" pitchFamily="18" charset="0"/>
            </a:endParaRPr>
          </a:p>
          <a:p>
            <a:pPr>
              <a:spcBef>
                <a:spcPct val="0"/>
              </a:spcBef>
              <a:buClrTx/>
              <a:buSzTx/>
              <a:buFontTx/>
              <a:buNone/>
            </a:pPr>
            <a:r>
              <a:rPr kumimoji="1" lang="zh-CN" altLang="en-US" sz="2000">
                <a:latin typeface="Times New Roman" panose="02020603050405020304" pitchFamily="18" charset="0"/>
              </a:rPr>
              <a:t>  （</a:t>
            </a:r>
            <a:r>
              <a:rPr kumimoji="1" lang="en-US" altLang="zh-CN" sz="2000">
                <a:latin typeface="Times New Roman" panose="02020603050405020304" pitchFamily="18" charset="0"/>
              </a:rPr>
              <a:t>5</a:t>
            </a:r>
            <a:r>
              <a:rPr kumimoji="1" lang="zh-CN" altLang="en-US" sz="2000">
                <a:latin typeface="Times New Roman" panose="02020603050405020304" pitchFamily="18" charset="0"/>
              </a:rPr>
              <a:t>）液氨活化－</a:t>
            </a:r>
            <a:r>
              <a:rPr kumimoji="1" lang="en-US" altLang="zh-CN" sz="2000">
                <a:latin typeface="Times New Roman" panose="02020603050405020304" pitchFamily="18" charset="0"/>
              </a:rPr>
              <a:t>DMAc</a:t>
            </a:r>
            <a:r>
              <a:rPr kumimoji="1" lang="zh-CN" altLang="en-US" sz="2000">
                <a:latin typeface="Times New Roman" panose="02020603050405020304" pitchFamily="18" charset="0"/>
              </a:rPr>
              <a:t>排代。 </a:t>
            </a:r>
            <a:endParaRPr kumimoji="1" lang="zh-CN" altLang="en-US" sz="2000">
              <a:latin typeface="Times New Roman" panose="02020603050405020304" pitchFamily="18" charset="0"/>
            </a:endParaRPr>
          </a:p>
        </p:txBody>
      </p:sp>
      <p:sp>
        <p:nvSpPr>
          <p:cNvPr id="147461" name="Rectangle 5"/>
          <p:cNvSpPr>
            <a:spLocks noChangeArrowheads="1"/>
          </p:cNvSpPr>
          <p:nvPr/>
        </p:nvSpPr>
        <p:spPr bwMode="auto">
          <a:xfrm>
            <a:off x="889000" y="950913"/>
            <a:ext cx="78089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Times New Roman" panose="02020603050405020304" pitchFamily="18" charset="0"/>
              </a:rPr>
              <a:t>LiCl/DMAc</a:t>
            </a:r>
            <a:r>
              <a:rPr kumimoji="1" lang="zh-CN" altLang="en-US" sz="2000">
                <a:latin typeface="Times New Roman" panose="02020603050405020304" pitchFamily="18" charset="0"/>
              </a:rPr>
              <a:t>体系被认为是纤维素的“真溶剂”（</a:t>
            </a:r>
            <a:r>
              <a:rPr kumimoji="1" lang="en-US" altLang="zh-CN" sz="2000">
                <a:latin typeface="Times New Roman" panose="02020603050405020304" pitchFamily="18" charset="0"/>
              </a:rPr>
              <a:t>true solvent</a:t>
            </a:r>
            <a:r>
              <a:rPr kumimoji="1" lang="zh-CN" altLang="en-US" sz="2000">
                <a:latin typeface="Times New Roman" panose="02020603050405020304" pitchFamily="18" charset="0"/>
              </a:rPr>
              <a:t>），其溶解机理是基于纤维素与</a:t>
            </a:r>
            <a:r>
              <a:rPr kumimoji="1" lang="en-US" altLang="zh-CN" sz="2000">
                <a:latin typeface="Times New Roman" panose="02020603050405020304" pitchFamily="18" charset="0"/>
              </a:rPr>
              <a:t>DMAc</a:t>
            </a:r>
            <a:r>
              <a:rPr kumimoji="1" lang="zh-CN" altLang="en-US" sz="2000">
                <a:latin typeface="Times New Roman" panose="02020603050405020304" pitchFamily="18" charset="0"/>
              </a:rPr>
              <a:t>的相互作用。</a:t>
            </a:r>
            <a:endParaRPr kumimoji="1" lang="zh-CN" altLang="en-US" sz="2000">
              <a:latin typeface="Times New Roman" panose="02020603050405020304" pitchFamily="18" charset="0"/>
            </a:endParaRPr>
          </a:p>
        </p:txBody>
      </p:sp>
      <p:pic>
        <p:nvPicPr>
          <p:cNvPr id="147462" name="Picture 6" descr="MCj043998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375" y="1035050"/>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3" name="矩形 1"/>
          <p:cNvSpPr>
            <a:spLocks noChangeArrowheads="1"/>
          </p:cNvSpPr>
          <p:nvPr/>
        </p:nvSpPr>
        <p:spPr bwMode="auto">
          <a:xfrm>
            <a:off x="539750" y="4849813"/>
            <a:ext cx="830262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zh-CN" altLang="en-US" sz="2000">
                <a:latin typeface="Times New Roman" panose="02020603050405020304" pitchFamily="18" charset="0"/>
              </a:rPr>
              <a:t>经活化的纤维素，用</a:t>
            </a:r>
            <a:r>
              <a:rPr kumimoji="1" lang="en-US" altLang="zh-CN" sz="2000">
                <a:latin typeface="Times New Roman" panose="02020603050405020304" pitchFamily="18" charset="0"/>
              </a:rPr>
              <a:t>10</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LiCl/DMAc</a:t>
            </a:r>
            <a:r>
              <a:rPr kumimoji="1" lang="zh-CN" altLang="en-US" sz="2000">
                <a:latin typeface="Times New Roman" panose="02020603050405020304" pitchFamily="18" charset="0"/>
              </a:rPr>
              <a:t>溶液在搅拌下溶解</a:t>
            </a:r>
            <a:r>
              <a:rPr kumimoji="1" lang="en-US" altLang="zh-CN" sz="2000">
                <a:latin typeface="Times New Roman" panose="02020603050405020304" pitchFamily="18" charset="0"/>
              </a:rPr>
              <a:t>4</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6hr</a:t>
            </a:r>
            <a:r>
              <a:rPr kumimoji="1" lang="zh-CN" altLang="en-US" sz="2000">
                <a:latin typeface="Times New Roman" panose="02020603050405020304" pitchFamily="18" charset="0"/>
              </a:rPr>
              <a:t>，则可得到浅褐色透明的溶液。溶液的浓度视聚合度而定。溶液在室温下很稳定，可应用于研制纤维素薄膜，纤维及均相化学反应中，但由于</a:t>
            </a:r>
            <a:r>
              <a:rPr kumimoji="1" lang="en-US" altLang="zh-CN" sz="2000">
                <a:latin typeface="Times New Roman" panose="02020603050405020304" pitchFamily="18" charset="0"/>
              </a:rPr>
              <a:t>NaOH</a:t>
            </a:r>
            <a:r>
              <a:rPr kumimoji="1" lang="zh-CN" altLang="en-US" sz="2000">
                <a:latin typeface="Times New Roman" panose="02020603050405020304" pitchFamily="18" charset="0"/>
              </a:rPr>
              <a:t>和</a:t>
            </a:r>
            <a:r>
              <a:rPr kumimoji="1" lang="en-US" altLang="zh-CN" sz="2000">
                <a:latin typeface="Times New Roman" panose="02020603050405020304" pitchFamily="18" charset="0"/>
              </a:rPr>
              <a:t>KOH</a:t>
            </a:r>
            <a:r>
              <a:rPr kumimoji="1" lang="zh-CN" altLang="en-US" sz="2000">
                <a:latin typeface="Times New Roman" panose="02020603050405020304" pitchFamily="18" charset="0"/>
              </a:rPr>
              <a:t>不溶于</a:t>
            </a:r>
            <a:r>
              <a:rPr kumimoji="1" lang="en-US" altLang="zh-CN" sz="2000">
                <a:latin typeface="Times New Roman" panose="02020603050405020304" pitchFamily="18" charset="0"/>
              </a:rPr>
              <a:t>LiCl/DMAc</a:t>
            </a:r>
            <a:r>
              <a:rPr kumimoji="1" lang="zh-CN" altLang="en-US" sz="2000">
                <a:latin typeface="Times New Roman" panose="02020603050405020304" pitchFamily="18" charset="0"/>
              </a:rPr>
              <a:t>体系中，而难以制得醚化反应所需的碱纤维素（</a:t>
            </a:r>
            <a:r>
              <a:rPr kumimoji="1" lang="en-US" altLang="zh-CN" sz="2000">
                <a:latin typeface="Times New Roman" panose="02020603050405020304" pitchFamily="18" charset="0"/>
              </a:rPr>
              <a:t>alikali cellulose</a:t>
            </a:r>
            <a:r>
              <a:rPr kumimoji="1" lang="zh-CN" altLang="en-US" sz="2000">
                <a:latin typeface="Times New Roman" panose="02020603050405020304" pitchFamily="18" charset="0"/>
              </a:rPr>
              <a:t>），因此</a:t>
            </a:r>
            <a:r>
              <a:rPr kumimoji="1" lang="en-US" altLang="zh-CN" sz="2000">
                <a:latin typeface="Times New Roman" panose="02020603050405020304" pitchFamily="18" charset="0"/>
              </a:rPr>
              <a:t>LiCl/DMAc</a:t>
            </a:r>
            <a:r>
              <a:rPr kumimoji="1" lang="zh-CN" altLang="en-US" sz="2000">
                <a:latin typeface="Times New Roman" panose="02020603050405020304" pitchFamily="18" charset="0"/>
              </a:rPr>
              <a:t>体系在制备纤维素醚反应中的优越性不大。 </a:t>
            </a:r>
            <a:endParaRPr kumimoji="1" lang="zh-CN" altLang="en-US" sz="2000">
              <a:latin typeface="Times New Roman" panose="02020603050405020304"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4"/>
          <p:cNvSpPr>
            <a:spLocks noChangeArrowheads="1"/>
          </p:cNvSpPr>
          <p:nvPr/>
        </p:nvSpPr>
        <p:spPr bwMode="auto">
          <a:xfrm>
            <a:off x="644525" y="1079500"/>
            <a:ext cx="787558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kumimoji="1" lang="en-US" altLang="zh-CN" sz="2000">
                <a:latin typeface="Times New Roman" panose="02020603050405020304" pitchFamily="18" charset="0"/>
              </a:rPr>
              <a:t>PF/DMSO</a:t>
            </a:r>
            <a:r>
              <a:rPr kumimoji="1" lang="zh-CN" altLang="en-US" sz="2000">
                <a:latin typeface="Times New Roman" panose="02020603050405020304" pitchFamily="18" charset="0"/>
              </a:rPr>
              <a:t>是纤维素的一种良好无降解溶剂。实验证实其溶解机理为甲醛与纤维素作用生成羟甲基纤维素而溶于</a:t>
            </a:r>
            <a:r>
              <a:rPr kumimoji="1" lang="en-US" altLang="zh-CN" sz="2000">
                <a:latin typeface="Times New Roman" panose="02020603050405020304" pitchFamily="18" charset="0"/>
              </a:rPr>
              <a:t>DMSO</a:t>
            </a:r>
            <a:r>
              <a:rPr kumimoji="1" lang="zh-CN" altLang="en-US" sz="2000">
                <a:latin typeface="Times New Roman" panose="02020603050405020304" pitchFamily="18" charset="0"/>
              </a:rPr>
              <a:t>中，反应式如下：</a:t>
            </a:r>
            <a:endParaRPr kumimoji="1" lang="zh-CN" altLang="en-US" sz="2000">
              <a:latin typeface="Times New Roman" panose="02020603050405020304" pitchFamily="18" charset="0"/>
            </a:endParaRPr>
          </a:p>
        </p:txBody>
      </p:sp>
      <p:grpSp>
        <p:nvGrpSpPr>
          <p:cNvPr id="148483" name="Group 2"/>
          <p:cNvGrpSpPr/>
          <p:nvPr/>
        </p:nvGrpSpPr>
        <p:grpSpPr bwMode="auto">
          <a:xfrm>
            <a:off x="422470" y="2305853"/>
            <a:ext cx="8319697" cy="1602822"/>
            <a:chOff x="-144" y="7276"/>
            <a:chExt cx="13630" cy="2230"/>
          </a:xfrm>
        </p:grpSpPr>
        <p:pic>
          <p:nvPicPr>
            <p:cNvPr id="14848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15" y="7647"/>
              <a:ext cx="1065"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8488" name="Object 4"/>
            <p:cNvGraphicFramePr>
              <a:graphicFrameLocks noChangeAspect="1"/>
            </p:cNvGraphicFramePr>
            <p:nvPr/>
          </p:nvGraphicFramePr>
          <p:xfrm>
            <a:off x="-144" y="7276"/>
            <a:ext cx="6255" cy="1740"/>
          </p:xfrm>
          <a:graphic>
            <a:graphicData uri="http://schemas.openxmlformats.org/presentationml/2006/ole">
              <mc:AlternateContent xmlns:mc="http://schemas.openxmlformats.org/markup-compatibility/2006">
                <mc:Choice xmlns:v="urn:schemas-microsoft-com:vml" Requires="v">
                  <p:oleObj spid="_x0000_s191508" name="Picture2" r:id="rId2" imgW="3971290" imgH="1104900" progId="Word.Picture.8">
                    <p:embed/>
                  </p:oleObj>
                </mc:Choice>
                <mc:Fallback>
                  <p:oleObj name="Picture2" r:id="rId2" imgW="3971290" imgH="1104900" progId="Word.Picture.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7276"/>
                          <a:ext cx="6255" cy="17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9" name="Object 5"/>
            <p:cNvGraphicFramePr>
              <a:graphicFrameLocks noChangeAspect="1"/>
            </p:cNvGraphicFramePr>
            <p:nvPr/>
          </p:nvGraphicFramePr>
          <p:xfrm>
            <a:off x="7246" y="7331"/>
            <a:ext cx="6240" cy="2175"/>
          </p:xfrm>
          <a:graphic>
            <a:graphicData uri="http://schemas.openxmlformats.org/presentationml/2006/ole">
              <mc:AlternateContent xmlns:mc="http://schemas.openxmlformats.org/markup-compatibility/2006">
                <mc:Choice xmlns:v="urn:schemas-microsoft-com:vml" Requires="v">
                  <p:oleObj spid="_x0000_s191509" name="Picture2" r:id="rId4" imgW="3962400" imgH="1380490" progId="Word.Picture.8">
                    <p:embed/>
                  </p:oleObj>
                </mc:Choice>
                <mc:Fallback>
                  <p:oleObj name="Picture2" r:id="rId4" imgW="3962400" imgH="1380490"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6" y="7331"/>
                          <a:ext cx="6240" cy="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8484" name="矩形 8"/>
          <p:cNvSpPr>
            <a:spLocks noChangeArrowheads="1"/>
          </p:cNvSpPr>
          <p:nvPr/>
        </p:nvSpPr>
        <p:spPr bwMode="auto">
          <a:xfrm>
            <a:off x="491197" y="4072991"/>
            <a:ext cx="82819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kumimoji="1" lang="zh-CN" altLang="en-US" sz="1800" dirty="0">
                <a:latin typeface="Times New Roman" panose="02020603050405020304" pitchFamily="18" charset="0"/>
              </a:rPr>
              <a:t>该反应在</a:t>
            </a:r>
            <a:r>
              <a:rPr kumimoji="1" lang="en-US" altLang="zh-CN" sz="1800" dirty="0">
                <a:latin typeface="Times New Roman" panose="02020603050405020304" pitchFamily="18" charset="0"/>
              </a:rPr>
              <a:t>C</a:t>
            </a:r>
            <a:r>
              <a:rPr kumimoji="1" lang="en-US" altLang="zh-CN" sz="1800" baseline="-30000" dirty="0">
                <a:latin typeface="Times New Roman" panose="02020603050405020304" pitchFamily="18" charset="0"/>
              </a:rPr>
              <a:t>6</a:t>
            </a:r>
            <a:r>
              <a:rPr kumimoji="1" lang="zh-CN" altLang="en-US" sz="1800" dirty="0">
                <a:latin typeface="Times New Roman" panose="02020603050405020304" pitchFamily="18" charset="0"/>
              </a:rPr>
              <a:t>、</a:t>
            </a:r>
            <a:r>
              <a:rPr kumimoji="1" lang="en-US" altLang="zh-CN" sz="1800" dirty="0">
                <a:latin typeface="Times New Roman" panose="02020603050405020304" pitchFamily="18" charset="0"/>
              </a:rPr>
              <a:t>C</a:t>
            </a:r>
            <a:r>
              <a:rPr kumimoji="1" lang="en-US" altLang="zh-CN" sz="1800" baseline="-30000" dirty="0">
                <a:latin typeface="Times New Roman" panose="02020603050405020304" pitchFamily="18" charset="0"/>
              </a:rPr>
              <a:t>2</a:t>
            </a:r>
            <a:r>
              <a:rPr kumimoji="1" lang="zh-CN" altLang="en-US" sz="1800" dirty="0">
                <a:latin typeface="Times New Roman" panose="02020603050405020304" pitchFamily="18" charset="0"/>
              </a:rPr>
              <a:t>、</a:t>
            </a:r>
            <a:r>
              <a:rPr kumimoji="1" lang="en-US" altLang="zh-CN" sz="1800" dirty="0">
                <a:latin typeface="Times New Roman" panose="02020603050405020304" pitchFamily="18" charset="0"/>
              </a:rPr>
              <a:t>C</a:t>
            </a:r>
            <a:r>
              <a:rPr kumimoji="1" lang="en-US" altLang="zh-CN" sz="1800" baseline="-30000" dirty="0">
                <a:latin typeface="Times New Roman" panose="02020603050405020304" pitchFamily="18" charset="0"/>
              </a:rPr>
              <a:t>3</a:t>
            </a:r>
            <a:r>
              <a:rPr kumimoji="1" lang="zh-CN" altLang="en-US" sz="1800" dirty="0">
                <a:latin typeface="Times New Roman" panose="02020603050405020304" pitchFamily="18" charset="0"/>
              </a:rPr>
              <a:t>三个羟基上都可发生反应，当多聚甲醛用量少时，</a:t>
            </a:r>
            <a:r>
              <a:rPr kumimoji="1" lang="en-US" altLang="zh-CN" sz="1800" dirty="0">
                <a:latin typeface="Times New Roman" panose="02020603050405020304" pitchFamily="18" charset="0"/>
              </a:rPr>
              <a:t>C</a:t>
            </a:r>
            <a:r>
              <a:rPr kumimoji="1" lang="en-US" altLang="zh-CN" sz="1800" baseline="-30000" dirty="0">
                <a:latin typeface="Times New Roman" panose="02020603050405020304" pitchFamily="18" charset="0"/>
              </a:rPr>
              <a:t>2</a:t>
            </a:r>
            <a:r>
              <a:rPr kumimoji="1" lang="zh-CN" altLang="en-US" sz="1800" dirty="0">
                <a:latin typeface="Times New Roman" panose="02020603050405020304" pitchFamily="18" charset="0"/>
              </a:rPr>
              <a:t>、</a:t>
            </a:r>
            <a:r>
              <a:rPr kumimoji="1" lang="en-US" altLang="zh-CN" sz="1800" dirty="0">
                <a:latin typeface="Times New Roman" panose="02020603050405020304" pitchFamily="18" charset="0"/>
              </a:rPr>
              <a:t>C</a:t>
            </a:r>
            <a:r>
              <a:rPr kumimoji="1" lang="en-US" altLang="zh-CN" sz="1800" baseline="-30000" dirty="0">
                <a:latin typeface="Times New Roman" panose="02020603050405020304" pitchFamily="18" charset="0"/>
              </a:rPr>
              <a:t>3</a:t>
            </a:r>
            <a:r>
              <a:rPr kumimoji="1" lang="zh-CN" altLang="en-US" sz="1800" dirty="0">
                <a:latin typeface="Times New Roman" panose="02020603050405020304" pitchFamily="18" charset="0"/>
              </a:rPr>
              <a:t>位上的反应减少，主要优先发生在</a:t>
            </a:r>
            <a:r>
              <a:rPr kumimoji="1" lang="en-US" altLang="zh-CN" sz="1800" dirty="0">
                <a:latin typeface="Times New Roman" panose="02020603050405020304" pitchFamily="18" charset="0"/>
              </a:rPr>
              <a:t>C</a:t>
            </a:r>
            <a:r>
              <a:rPr kumimoji="1" lang="en-US" altLang="zh-CN" sz="1800" baseline="-30000" dirty="0">
                <a:latin typeface="Times New Roman" panose="02020603050405020304" pitchFamily="18" charset="0"/>
              </a:rPr>
              <a:t>6</a:t>
            </a:r>
            <a:r>
              <a:rPr kumimoji="1" lang="zh-CN" altLang="en-US" sz="1800" dirty="0">
                <a:latin typeface="Times New Roman" panose="02020603050405020304" pitchFamily="18" charset="0"/>
              </a:rPr>
              <a:t>上。取代基不是以单羟甲基的形式取代，而是以形成低聚氧亚甲基形式取代，即形成</a:t>
            </a:r>
            <a:r>
              <a:rPr kumimoji="1" lang="en-US" altLang="zh-CN" sz="1800" dirty="0">
                <a:latin typeface="Times New Roman" panose="02020603050405020304" pitchFamily="18" charset="0"/>
              </a:rPr>
              <a:t>R-O-(CH</a:t>
            </a:r>
            <a:r>
              <a:rPr kumimoji="1" lang="en-US" altLang="zh-CN" sz="1800" baseline="-30000" dirty="0">
                <a:latin typeface="Times New Roman" panose="02020603050405020304" pitchFamily="18" charset="0"/>
              </a:rPr>
              <a:t>2</a:t>
            </a:r>
            <a:r>
              <a:rPr kumimoji="1" lang="en-US" altLang="zh-CN" sz="1800" dirty="0">
                <a:latin typeface="Times New Roman" panose="02020603050405020304" pitchFamily="18" charset="0"/>
              </a:rPr>
              <a:t>O)</a:t>
            </a:r>
            <a:r>
              <a:rPr kumimoji="1" lang="en-US" altLang="zh-CN" sz="1800" dirty="0" err="1">
                <a:latin typeface="Times New Roman" panose="02020603050405020304" pitchFamily="18" charset="0"/>
              </a:rPr>
              <a:t>nH</a:t>
            </a:r>
            <a:r>
              <a:rPr kumimoji="1" lang="zh-CN" altLang="en-US" sz="1800" dirty="0">
                <a:latin typeface="Times New Roman" panose="02020603050405020304" pitchFamily="18" charset="0"/>
              </a:rPr>
              <a:t>侧链，链长度与溶解条件有关，随着溶解时间和温度的增加，侧链变短       取代度降低。</a:t>
            </a:r>
            <a:endParaRPr kumimoji="1" lang="zh-CN" altLang="en-US" sz="1800" dirty="0">
              <a:latin typeface="Times New Roman" panose="02020603050405020304" pitchFamily="18" charset="0"/>
            </a:endParaRPr>
          </a:p>
          <a:p>
            <a:pPr>
              <a:spcBef>
                <a:spcPct val="0"/>
              </a:spcBef>
              <a:buClrTx/>
              <a:buSzTx/>
              <a:buFontTx/>
              <a:buNone/>
            </a:pPr>
            <a:r>
              <a:rPr kumimoji="1" lang="zh-CN" altLang="en-US" sz="1800" dirty="0">
                <a:latin typeface="Times New Roman" panose="02020603050405020304" pitchFamily="18" charset="0"/>
              </a:rPr>
              <a:t>纤维素</a:t>
            </a:r>
            <a:r>
              <a:rPr kumimoji="1" lang="en-US" altLang="zh-CN" sz="1800" dirty="0">
                <a:latin typeface="Times New Roman" panose="02020603050405020304" pitchFamily="18" charset="0"/>
              </a:rPr>
              <a:t>/PF/DMSO</a:t>
            </a:r>
            <a:r>
              <a:rPr kumimoji="1" lang="zh-CN" altLang="en-US" sz="1800" dirty="0">
                <a:latin typeface="Times New Roman" panose="02020603050405020304" pitchFamily="18" charset="0"/>
              </a:rPr>
              <a:t>体系不是“真溶液”，如前所述纤维素在该溶液体系中生成羟甲基纤维素而溶于</a:t>
            </a:r>
            <a:r>
              <a:rPr kumimoji="1" lang="en-US" altLang="zh-CN" sz="1800" dirty="0">
                <a:latin typeface="Times New Roman" panose="02020603050405020304" pitchFamily="18" charset="0"/>
              </a:rPr>
              <a:t>DMSO</a:t>
            </a:r>
            <a:r>
              <a:rPr kumimoji="1" lang="zh-CN" altLang="en-US" sz="1800" dirty="0">
                <a:latin typeface="Times New Roman" panose="02020603050405020304" pitchFamily="18" charset="0"/>
              </a:rPr>
              <a:t>中。 </a:t>
            </a:r>
            <a:endParaRPr lang="zh-CN" altLang="en-US" sz="1800" dirty="0"/>
          </a:p>
        </p:txBody>
      </p:sp>
      <p:graphicFrame>
        <p:nvGraphicFramePr>
          <p:cNvPr id="148485" name="Object 6"/>
          <p:cNvGraphicFramePr>
            <a:graphicFrameLocks noChangeAspect="1"/>
          </p:cNvGraphicFramePr>
          <p:nvPr/>
        </p:nvGraphicFramePr>
        <p:xfrm>
          <a:off x="4933296" y="4944622"/>
          <a:ext cx="360362" cy="296862"/>
        </p:xfrm>
        <a:graphic>
          <a:graphicData uri="http://schemas.openxmlformats.org/presentationml/2006/ole">
            <mc:AlternateContent xmlns:mc="http://schemas.openxmlformats.org/markup-compatibility/2006">
              <mc:Choice xmlns:v="urn:schemas-microsoft-com:vml" Requires="v">
                <p:oleObj spid="_x0000_s191510" name="" r:id="rId6" imgW="266065" imgH="215900" progId="Equation.3">
                  <p:embed/>
                </p:oleObj>
              </mc:Choice>
              <mc:Fallback>
                <p:oleObj name="" r:id="rId6" imgW="266065" imgH="2159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3296" y="4944622"/>
                        <a:ext cx="3603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8486" name="Picture 6" descr="MCj0439981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8450" y="1157288"/>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395288" y="1341438"/>
            <a:ext cx="8281987"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spcAft>
                <a:spcPts val="1200"/>
              </a:spcAft>
              <a:buClr>
                <a:srgbClr val="666600"/>
              </a:buClr>
            </a:pPr>
            <a:r>
              <a:rPr lang="zh-CN" altLang="en-US">
                <a:solidFill>
                  <a:srgbClr val="000000"/>
                </a:solidFill>
                <a:latin typeface="Times New Roman" panose="02020603050405020304" pitchFamily="18" charset="0"/>
                <a:cs typeface="Times New Roman" panose="02020603050405020304" pitchFamily="18" charset="0"/>
              </a:rPr>
              <a:t>羧甲基纤维素，作为至今最重要的离子纤维素衍生物，在</a:t>
            </a:r>
            <a:r>
              <a:rPr lang="en-US" altLang="zh-CN">
                <a:solidFill>
                  <a:srgbClr val="000000"/>
                </a:solidFill>
                <a:latin typeface="Times New Roman" panose="02020603050405020304" pitchFamily="18" charset="0"/>
                <a:cs typeface="Times New Roman" panose="02020603050405020304" pitchFamily="18" charset="0"/>
              </a:rPr>
              <a:t>1918</a:t>
            </a:r>
            <a:r>
              <a:rPr lang="zh-CN" altLang="en-US">
                <a:solidFill>
                  <a:srgbClr val="000000"/>
                </a:solidFill>
                <a:latin typeface="Times New Roman" panose="02020603050405020304" pitchFamily="18" charset="0"/>
                <a:cs typeface="Times New Roman" panose="02020603050405020304" pitchFamily="18" charset="0"/>
              </a:rPr>
              <a:t>年就被制备，并于</a:t>
            </a:r>
            <a:r>
              <a:rPr lang="en-US" altLang="zh-CN">
                <a:solidFill>
                  <a:srgbClr val="000000"/>
                </a:solidFill>
                <a:latin typeface="Times New Roman" panose="02020603050405020304" pitchFamily="18" charset="0"/>
                <a:cs typeface="Times New Roman" panose="02020603050405020304" pitchFamily="18" charset="0"/>
              </a:rPr>
              <a:t>1920</a:t>
            </a:r>
            <a:r>
              <a:rPr lang="zh-CN" altLang="en-US">
                <a:solidFill>
                  <a:srgbClr val="000000"/>
                </a:solidFill>
                <a:latin typeface="Times New Roman" panose="02020603050405020304" pitchFamily="18" charset="0"/>
                <a:cs typeface="Times New Roman" panose="02020603050405020304" pitchFamily="18" charset="0"/>
              </a:rPr>
              <a:t>年初在德国商业化。</a:t>
            </a:r>
            <a:endParaRPr lang="zh-CN" altLang="en-US">
              <a:solidFill>
                <a:srgbClr val="000000"/>
              </a:solidFill>
              <a:latin typeface="Times New Roman" panose="02020603050405020304" pitchFamily="18" charset="0"/>
              <a:cs typeface="Times New Roman" panose="02020603050405020304" pitchFamily="18" charset="0"/>
            </a:endParaRPr>
          </a:p>
          <a:p>
            <a:pPr eaLnBrk="1" hangingPunct="1">
              <a:lnSpc>
                <a:spcPct val="90000"/>
              </a:lnSpc>
              <a:spcBef>
                <a:spcPct val="0"/>
              </a:spcBef>
              <a:spcAft>
                <a:spcPts val="1200"/>
              </a:spcAft>
              <a:buClr>
                <a:srgbClr val="666600"/>
              </a:buClr>
            </a:pPr>
            <a:r>
              <a:rPr lang="zh-CN" altLang="en-US">
                <a:solidFill>
                  <a:srgbClr val="000000"/>
                </a:solidFill>
                <a:latin typeface="Times New Roman" panose="02020603050405020304" pitchFamily="18" charset="0"/>
                <a:cs typeface="Times New Roman" panose="02020603050405020304" pitchFamily="18" charset="0"/>
              </a:rPr>
              <a:t>更多的纤维素衍生物，例如甲基、乙基、羟乙基和醋酸纤维素等，另外还有一些多功能基复合的产物，在它们被发现几十年后仍具有重要的地位。它们被大量生产并用于不同的需要。     </a:t>
            </a:r>
            <a:endParaRPr lang="zh-CN" altLang="en-US">
              <a:solidFill>
                <a:srgbClr val="000000"/>
              </a:solidFill>
              <a:latin typeface="Times New Roman" panose="02020603050405020304" pitchFamily="18" charset="0"/>
              <a:cs typeface="Times New Roman" panose="02020603050405020304" pitchFamily="18" charset="0"/>
            </a:endParaRPr>
          </a:p>
          <a:p>
            <a:pPr eaLnBrk="1" hangingPunct="1">
              <a:lnSpc>
                <a:spcPct val="90000"/>
              </a:lnSpc>
              <a:spcBef>
                <a:spcPct val="0"/>
              </a:spcBef>
              <a:spcAft>
                <a:spcPts val="1200"/>
              </a:spcAft>
              <a:buClr>
                <a:srgbClr val="666600"/>
              </a:buClr>
            </a:pPr>
            <a:r>
              <a:rPr lang="zh-CN" altLang="en-US">
                <a:solidFill>
                  <a:srgbClr val="000000"/>
                </a:solidFill>
                <a:latin typeface="Times New Roman" panose="02020603050405020304" pitchFamily="18" charset="0"/>
                <a:cs typeface="Times New Roman" panose="02020603050405020304" pitchFamily="18" charset="0"/>
              </a:rPr>
              <a:t>纤维素衍生物的性质主要是由其功能基来决定的。它们的性质还可以通过调整官能团取代反应的程度和该聚合物骨架的聚合度。</a:t>
            </a:r>
            <a:endParaRPr lang="zh-CN" altLang="en-US">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a:spLocks noChangeArrowheads="1"/>
          </p:cNvSpPr>
          <p:nvPr/>
        </p:nvSpPr>
        <p:spPr bwMode="auto">
          <a:xfrm>
            <a:off x="19478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9508" name="矩形 1"/>
          <p:cNvSpPr>
            <a:spLocks noChangeArrowheads="1"/>
          </p:cNvSpPr>
          <p:nvPr/>
        </p:nvSpPr>
        <p:spPr bwMode="auto">
          <a:xfrm>
            <a:off x="611188" y="622300"/>
            <a:ext cx="5783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zh-CN" altLang="en-US" sz="2400" b="1" dirty="0">
                <a:latin typeface="Times New Roman" panose="02020603050405020304" pitchFamily="18" charset="0"/>
                <a:cs typeface="Times New Roman" panose="02020603050405020304" pitchFamily="18" charset="0"/>
              </a:rPr>
              <a:t>电子给予体－接受体（</a:t>
            </a:r>
            <a:r>
              <a:rPr kumimoji="1" lang="en-US" altLang="zh-CN" sz="2400" b="1" dirty="0">
                <a:latin typeface="Times New Roman" panose="02020603050405020304" pitchFamily="18" charset="0"/>
                <a:cs typeface="Times New Roman" panose="02020603050405020304" pitchFamily="18" charset="0"/>
              </a:rPr>
              <a:t>EDA</a:t>
            </a:r>
            <a:r>
              <a:rPr kumimoji="1" lang="zh-CN" altLang="en-US" sz="2400" b="1" dirty="0">
                <a:latin typeface="Times New Roman" panose="02020603050405020304" pitchFamily="18" charset="0"/>
                <a:cs typeface="Times New Roman" panose="02020603050405020304" pitchFamily="18" charset="0"/>
              </a:rPr>
              <a:t>）配合物</a:t>
            </a:r>
            <a:r>
              <a:rPr kumimoji="1" lang="zh-CN" altLang="en-US" sz="2400" dirty="0">
                <a:latin typeface="Times New Roman" panose="02020603050405020304" pitchFamily="18" charset="0"/>
                <a:cs typeface="Times New Roman" panose="02020603050405020304" pitchFamily="18" charset="0"/>
              </a:rPr>
              <a:t>假定</a:t>
            </a:r>
            <a:endParaRPr lang="zh-CN" altLang="en-US" sz="2400" dirty="0"/>
          </a:p>
        </p:txBody>
      </p:sp>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733550"/>
            <a:ext cx="9144000" cy="1246372"/>
          </a:xfrm>
          <a:prstGeom prst="rect">
            <a:avLst/>
          </a:prstGeom>
        </p:spPr>
      </p:pic>
      <p:sp>
        <p:nvSpPr>
          <p:cNvPr id="3" name="矩形 2"/>
          <p:cNvSpPr/>
          <p:nvPr/>
        </p:nvSpPr>
        <p:spPr>
          <a:xfrm>
            <a:off x="539552" y="3429000"/>
            <a:ext cx="8262749" cy="2893100"/>
          </a:xfrm>
          <a:prstGeom prst="rect">
            <a:avLst/>
          </a:prstGeom>
        </p:spPr>
        <p:txBody>
          <a:bodyPr wrap="square">
            <a:spAutoFit/>
          </a:bodyPr>
          <a:lstStyle/>
          <a:p>
            <a:pPr algn="just">
              <a:lnSpc>
                <a:spcPct val="130000"/>
              </a:lnSpc>
            </a:pP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．纤维素</a:t>
            </a:r>
            <a:r>
              <a:rPr lang="en-US" altLang="zh-CN" sz="2000" dirty="0">
                <a:latin typeface="Times New Roman" panose="02020603050405020304" pitchFamily="18" charset="0"/>
                <a:cs typeface="Times New Roman" panose="02020603050405020304" pitchFamily="18" charset="0"/>
              </a:rPr>
              <a:t>OH</a:t>
            </a:r>
            <a:r>
              <a:rPr lang="zh-CN" altLang="en-US" sz="2000" dirty="0">
                <a:latin typeface="Times New Roman" panose="02020603050405020304" pitchFamily="18" charset="0"/>
                <a:cs typeface="Times New Roman" panose="02020603050405020304" pitchFamily="18" charset="0"/>
              </a:rPr>
              <a:t>基的氧原子与氢原子参与</a:t>
            </a:r>
            <a:r>
              <a:rPr lang="en-US" altLang="zh-CN" sz="2000" dirty="0">
                <a:latin typeface="Times New Roman" panose="02020603050405020304" pitchFamily="18" charset="0"/>
                <a:cs typeface="Times New Roman" panose="02020603050405020304" pitchFamily="18" charset="0"/>
              </a:rPr>
              <a:t>EDA</a:t>
            </a:r>
            <a:r>
              <a:rPr lang="zh-CN" altLang="en-US" sz="2000" dirty="0">
                <a:latin typeface="Times New Roman" panose="02020603050405020304" pitchFamily="18" charset="0"/>
                <a:cs typeface="Times New Roman" panose="02020603050405020304" pitchFamily="18" charset="0"/>
              </a:rPr>
              <a:t>的相互作用，</a:t>
            </a:r>
            <a:r>
              <a:rPr lang="en-US" altLang="zh-CN" sz="2000"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原子起</a:t>
            </a:r>
            <a:r>
              <a:rPr lang="en-US" altLang="zh-CN" sz="2000" dirty="0">
                <a:latin typeface="Times New Roman" panose="02020603050405020304" pitchFamily="18" charset="0"/>
                <a:cs typeface="Times New Roman" panose="02020603050405020304" pitchFamily="18" charset="0"/>
              </a:rPr>
              <a:t>π</a:t>
            </a:r>
            <a:r>
              <a:rPr lang="zh-CN" altLang="en-US" sz="2000" dirty="0">
                <a:latin typeface="Times New Roman" panose="02020603050405020304" pitchFamily="18" charset="0"/>
                <a:cs typeface="Times New Roman" panose="02020603050405020304" pitchFamily="18" charset="0"/>
              </a:rPr>
              <a:t>电子对给予体的作用，而</a:t>
            </a:r>
            <a:r>
              <a:rPr lang="en-US" altLang="zh-CN" sz="2000" dirty="0">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原子作为</a:t>
            </a:r>
            <a:r>
              <a:rPr lang="en-US" altLang="zh-CN" sz="2000" dirty="0">
                <a:latin typeface="Times New Roman" panose="02020603050405020304" pitchFamily="18" charset="0"/>
                <a:cs typeface="Times New Roman" panose="02020603050405020304" pitchFamily="18" charset="0"/>
              </a:rPr>
              <a:t>δ</a:t>
            </a:r>
            <a:r>
              <a:rPr lang="zh-CN" altLang="en-US" sz="2000" dirty="0">
                <a:latin typeface="Times New Roman" panose="02020603050405020304" pitchFamily="18" charset="0"/>
                <a:cs typeface="Times New Roman" panose="02020603050405020304" pitchFamily="18" charset="0"/>
              </a:rPr>
              <a:t>电子对接受体。    </a:t>
            </a:r>
            <a:endParaRPr lang="zh-CN" altLang="en-US" sz="2000" dirty="0">
              <a:latin typeface="Times New Roman" panose="02020603050405020304" pitchFamily="18" charset="0"/>
              <a:cs typeface="Times New Roman" panose="02020603050405020304" pitchFamily="18" charset="0"/>
            </a:endParaRPr>
          </a:p>
          <a:p>
            <a:pPr algn="just">
              <a:lnSpc>
                <a:spcPct val="130000"/>
              </a:lnSpc>
            </a:pP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．溶剂体系中的活性剂存在一个给予体和一个接受体中心，两个中心在空间的地位适合与</a:t>
            </a:r>
            <a:r>
              <a:rPr lang="en-US" altLang="zh-CN" sz="2000" dirty="0">
                <a:latin typeface="Times New Roman" panose="02020603050405020304" pitchFamily="18" charset="0"/>
                <a:cs typeface="Times New Roman" panose="02020603050405020304" pitchFamily="18" charset="0"/>
              </a:rPr>
              <a:t>OH</a:t>
            </a:r>
            <a:r>
              <a:rPr lang="zh-CN" altLang="en-US" sz="2000" dirty="0">
                <a:latin typeface="Times New Roman" panose="02020603050405020304" pitchFamily="18" charset="0"/>
                <a:cs typeface="Times New Roman" panose="02020603050405020304" pitchFamily="18" charset="0"/>
              </a:rPr>
              <a:t>基的</a:t>
            </a:r>
            <a:r>
              <a:rPr lang="en-US" altLang="zh-CN" sz="2000"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原子相互作用。</a:t>
            </a:r>
            <a:endParaRPr lang="zh-CN" altLang="en-US" sz="2000" dirty="0">
              <a:latin typeface="Times New Roman" panose="02020603050405020304" pitchFamily="18" charset="0"/>
              <a:cs typeface="Times New Roman" panose="02020603050405020304" pitchFamily="18" charset="0"/>
            </a:endParaRPr>
          </a:p>
          <a:p>
            <a:pPr>
              <a:lnSpc>
                <a:spcPct val="130000"/>
              </a:lnSpc>
            </a:pP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 存在一定适合范围的</a:t>
            </a:r>
            <a:r>
              <a:rPr lang="en-US" altLang="zh-CN" sz="2000" dirty="0">
                <a:latin typeface="Times New Roman" panose="02020603050405020304" pitchFamily="18" charset="0"/>
                <a:cs typeface="Times New Roman" panose="02020603050405020304" pitchFamily="18" charset="0"/>
              </a:rPr>
              <a:t>EDA</a:t>
            </a:r>
            <a:r>
              <a:rPr lang="zh-CN" altLang="en-US" sz="2000" dirty="0">
                <a:latin typeface="Times New Roman" panose="02020603050405020304" pitchFamily="18" charset="0"/>
                <a:cs typeface="Times New Roman" panose="02020603050405020304" pitchFamily="18" charset="0"/>
              </a:rPr>
              <a:t>相互作用强度，引起给予体和接受体中心及极性有机液作用空间，达到</a:t>
            </a:r>
            <a:r>
              <a:rPr lang="en-US" altLang="zh-CN" sz="2000" dirty="0">
                <a:latin typeface="Times New Roman" panose="02020603050405020304" pitchFamily="18" charset="0"/>
                <a:cs typeface="Times New Roman" panose="02020603050405020304" pitchFamily="18" charset="0"/>
              </a:rPr>
              <a:t>OH</a:t>
            </a:r>
            <a:r>
              <a:rPr lang="zh-CN" altLang="en-US" sz="2000" dirty="0">
                <a:latin typeface="Times New Roman" panose="02020603050405020304" pitchFamily="18" charset="0"/>
                <a:cs typeface="Times New Roman" panose="02020603050405020304" pitchFamily="18" charset="0"/>
              </a:rPr>
              <a:t>基的电荷分离至适当量，使纤维素分子链分开而溶解。 </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7083" y="420215"/>
            <a:ext cx="2339102" cy="461665"/>
          </a:xfrm>
          <a:prstGeom prst="rect">
            <a:avLst/>
          </a:prstGeom>
          <a:noFill/>
        </p:spPr>
        <p:txBody>
          <a:bodyPr wrap="none" rtlCol="0">
            <a:spAutoFit/>
          </a:bodyPr>
          <a:lstStyle/>
          <a:p>
            <a:r>
              <a:rPr lang="zh-CN" altLang="en-US" sz="2400" dirty="0"/>
              <a:t>新型纤维素溶剂</a:t>
            </a:r>
            <a:endParaRPr lang="zh-CN" altLang="en-US" sz="2400" dirty="0"/>
          </a:p>
        </p:txBody>
      </p:sp>
      <p:sp>
        <p:nvSpPr>
          <p:cNvPr id="3" name="文本框 2"/>
          <p:cNvSpPr txBox="1"/>
          <p:nvPr/>
        </p:nvSpPr>
        <p:spPr>
          <a:xfrm>
            <a:off x="617083" y="1700808"/>
            <a:ext cx="3328168" cy="2206117"/>
          </a:xfrm>
          <a:prstGeom prst="rect">
            <a:avLst/>
          </a:prstGeom>
          <a:noFill/>
        </p:spPr>
        <p:txBody>
          <a:bodyPr wrap="square" rtlCol="0">
            <a:spAutoFit/>
          </a:bodyPr>
          <a:lstStyle/>
          <a:p>
            <a:pPr>
              <a:lnSpc>
                <a:spcPct val="150000"/>
              </a:lnSpc>
            </a:pPr>
            <a:r>
              <a:rPr lang="zh-CN" altLang="en-US" sz="2000" dirty="0"/>
              <a:t>碱</a:t>
            </a:r>
            <a:r>
              <a:rPr lang="en-US" altLang="zh-CN" sz="2000" dirty="0"/>
              <a:t>/</a:t>
            </a:r>
            <a:r>
              <a:rPr lang="zh-CN" altLang="en-US" sz="2000" dirty="0"/>
              <a:t>尿素（硫脲）体系 </a:t>
            </a:r>
            <a:r>
              <a:rPr lang="en-US" altLang="zh-CN" sz="2000" dirty="0"/>
              <a:t>2008</a:t>
            </a:r>
            <a:endParaRPr lang="en-US" altLang="zh-CN" sz="2000" dirty="0"/>
          </a:p>
          <a:p>
            <a:pPr>
              <a:lnSpc>
                <a:spcPct val="150000"/>
              </a:lnSpc>
            </a:pPr>
            <a:r>
              <a:rPr lang="zh-CN" altLang="en-US" sz="2000" dirty="0"/>
              <a:t>（张俐娜院士团队）</a:t>
            </a:r>
            <a:endParaRPr lang="en-US" altLang="zh-CN" sz="2000" dirty="0"/>
          </a:p>
          <a:p>
            <a:pPr>
              <a:lnSpc>
                <a:spcPct val="150000"/>
              </a:lnSpc>
            </a:pPr>
            <a:r>
              <a:rPr lang="en-US" altLang="zh-CN" dirty="0"/>
              <a:t>7%NAOH/12%NaOH</a:t>
            </a:r>
            <a:r>
              <a:rPr lang="zh-CN" altLang="en-US" dirty="0"/>
              <a:t>溶液，</a:t>
            </a:r>
            <a:r>
              <a:rPr lang="en-US" altLang="zh-CN" dirty="0"/>
              <a:t>-12</a:t>
            </a:r>
            <a:r>
              <a:rPr lang="zh-CN" altLang="en-US" dirty="0"/>
              <a:t>℃</a:t>
            </a:r>
            <a:endParaRPr lang="en-US" altLang="zh-CN" dirty="0"/>
          </a:p>
          <a:p>
            <a:pPr>
              <a:lnSpc>
                <a:spcPct val="150000"/>
              </a:lnSpc>
            </a:pPr>
            <a:endParaRPr lang="zh-CN" altLang="en-US" dirty="0"/>
          </a:p>
        </p:txBody>
      </p:sp>
      <p:pic>
        <p:nvPicPr>
          <p:cNvPr id="6" name="图片 5"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39952" y="1052736"/>
            <a:ext cx="4480296" cy="3079025"/>
          </a:xfrm>
          <a:prstGeom prst="rect">
            <a:avLst/>
          </a:prstGeom>
        </p:spPr>
      </p:pic>
      <p:sp>
        <p:nvSpPr>
          <p:cNvPr id="7" name="矩形 6"/>
          <p:cNvSpPr/>
          <p:nvPr/>
        </p:nvSpPr>
        <p:spPr>
          <a:xfrm>
            <a:off x="338589" y="4437112"/>
            <a:ext cx="8466821" cy="2031325"/>
          </a:xfrm>
          <a:prstGeom prst="rect">
            <a:avLst/>
          </a:prstGeom>
        </p:spPr>
        <p:txBody>
          <a:bodyPr wrap="square">
            <a:spAutoFit/>
          </a:bodyPr>
          <a:lstStyle/>
          <a:p>
            <a:r>
              <a:rPr lang="zh-CN" altLang="en-US" dirty="0"/>
              <a:t>低温下</a:t>
            </a:r>
            <a:r>
              <a:rPr lang="en-US" altLang="zh-CN" dirty="0" err="1"/>
              <a:t>NaOH</a:t>
            </a:r>
            <a:r>
              <a:rPr lang="zh-CN" altLang="en-US" dirty="0"/>
              <a:t>水合物［</a:t>
            </a:r>
            <a:r>
              <a:rPr lang="en-US" altLang="zh-CN" dirty="0"/>
              <a:t>Na</a:t>
            </a:r>
            <a:r>
              <a:rPr lang="en-US" altLang="zh-CN" baseline="30000" dirty="0"/>
              <a:t>+</a:t>
            </a:r>
            <a:r>
              <a:rPr lang="en-US" altLang="zh-CN" dirty="0"/>
              <a:t>(OH)</a:t>
            </a:r>
            <a:r>
              <a:rPr lang="en-US" altLang="zh-CN" baseline="-25000" dirty="0" err="1"/>
              <a:t>m</a:t>
            </a:r>
            <a:r>
              <a:rPr lang="en-US" altLang="zh-CN" dirty="0" err="1"/>
              <a:t>·OH</a:t>
            </a:r>
            <a:r>
              <a:rPr lang="zh-CN" altLang="en-US" baseline="30000" dirty="0"/>
              <a:t>－</a:t>
            </a:r>
            <a:r>
              <a:rPr lang="en-US" altLang="zh-CN" dirty="0"/>
              <a:t>(OH)</a:t>
            </a:r>
            <a:r>
              <a:rPr lang="en-US" altLang="zh-CN" baseline="-25000" dirty="0"/>
              <a:t>n</a:t>
            </a:r>
            <a:r>
              <a:rPr lang="zh-CN" altLang="en-US" dirty="0"/>
              <a:t>］或 </a:t>
            </a:r>
            <a:r>
              <a:rPr lang="en-US" altLang="zh-CN" dirty="0" err="1"/>
              <a:t>LiOH</a:t>
            </a:r>
            <a:r>
              <a:rPr lang="en-US" altLang="zh-CN" dirty="0"/>
              <a:t> </a:t>
            </a:r>
            <a:r>
              <a:rPr lang="zh-CN" altLang="en-US" dirty="0"/>
              <a:t>水合物［</a:t>
            </a:r>
            <a:r>
              <a:rPr lang="en-US" altLang="zh-CN" dirty="0"/>
              <a:t>Li</a:t>
            </a:r>
            <a:r>
              <a:rPr lang="en-US" altLang="zh-CN" baseline="30000" dirty="0"/>
              <a:t>+</a:t>
            </a:r>
            <a:r>
              <a:rPr lang="en-US" altLang="zh-CN" dirty="0"/>
              <a:t>(OH)</a:t>
            </a:r>
            <a:r>
              <a:rPr lang="en-US" altLang="zh-CN" baseline="-25000" dirty="0" err="1"/>
              <a:t>m</a:t>
            </a:r>
            <a:r>
              <a:rPr lang="en-US" altLang="zh-CN" dirty="0" err="1"/>
              <a:t>·OH</a:t>
            </a:r>
            <a:r>
              <a:rPr lang="zh-CN" altLang="en-US" baseline="30000" dirty="0"/>
              <a:t>－</a:t>
            </a:r>
            <a:r>
              <a:rPr lang="en-US" altLang="zh-CN" dirty="0"/>
              <a:t>(OH)</a:t>
            </a:r>
            <a:r>
              <a:rPr lang="en-US" altLang="zh-CN" baseline="-25000" dirty="0"/>
              <a:t>n</a:t>
            </a:r>
            <a:r>
              <a:rPr lang="zh-CN" altLang="en-US" dirty="0"/>
              <a:t>］更容易与纤维素羟基结合</a:t>
            </a:r>
            <a:r>
              <a:rPr lang="zh-CN" altLang="en-US" dirty="0">
                <a:solidFill>
                  <a:srgbClr val="FF0000"/>
                </a:solidFill>
              </a:rPr>
              <a:t>形成新的氢键网络</a:t>
            </a:r>
            <a:r>
              <a:rPr lang="zh-CN" altLang="en-US" dirty="0"/>
              <a:t>，从而破坏纤维素自身分子内和分子间氢键；</a:t>
            </a:r>
            <a:endParaRPr lang="en-US" altLang="zh-CN" dirty="0"/>
          </a:p>
          <a:p>
            <a:r>
              <a:rPr lang="zh-CN" altLang="en-US" dirty="0"/>
              <a:t>尿素或硫脲分子通过动态自组装快速</a:t>
            </a:r>
            <a:r>
              <a:rPr lang="zh-CN" altLang="en-US" dirty="0">
                <a:solidFill>
                  <a:srgbClr val="FF0000"/>
                </a:solidFill>
              </a:rPr>
              <a:t>包覆在蠕虫状碱和纤维素的氢键网络外部</a:t>
            </a:r>
            <a:r>
              <a:rPr lang="zh-CN" altLang="en-US" dirty="0"/>
              <a:t>，形成碱</a:t>
            </a:r>
            <a:r>
              <a:rPr lang="en-US" altLang="zh-CN" dirty="0"/>
              <a:t>-</a:t>
            </a:r>
            <a:r>
              <a:rPr lang="zh-CN" altLang="en-US" dirty="0"/>
              <a:t>尿素</a:t>
            </a:r>
            <a:r>
              <a:rPr lang="en-US" altLang="zh-CN" dirty="0"/>
              <a:t>-</a:t>
            </a:r>
            <a:r>
              <a:rPr lang="zh-CN" altLang="en-US" dirty="0"/>
              <a:t>水的集群或</a:t>
            </a:r>
            <a:r>
              <a:rPr lang="en-US" altLang="zh-CN" dirty="0" err="1"/>
              <a:t>NaOH</a:t>
            </a:r>
            <a:r>
              <a:rPr lang="en-US" altLang="zh-CN" dirty="0"/>
              <a:t>-</a:t>
            </a:r>
            <a:r>
              <a:rPr lang="zh-CN" altLang="en-US" dirty="0"/>
              <a:t>硫脲</a:t>
            </a:r>
            <a:r>
              <a:rPr lang="en-US" altLang="zh-CN" dirty="0"/>
              <a:t>-</a:t>
            </a:r>
            <a:r>
              <a:rPr lang="zh-CN" altLang="en-US" dirty="0"/>
              <a:t>水的集群，</a:t>
            </a:r>
            <a:r>
              <a:rPr lang="en-US" altLang="zh-CN" dirty="0"/>
              <a:t>DSC </a:t>
            </a:r>
            <a:r>
              <a:rPr lang="zh-CN" altLang="en-US" dirty="0"/>
              <a:t>和</a:t>
            </a:r>
            <a:r>
              <a:rPr lang="en-US" altLang="zh-CN" dirty="0"/>
              <a:t>13C NM</a:t>
            </a:r>
            <a:r>
              <a:rPr lang="zh-CN" altLang="en-US" dirty="0"/>
              <a:t>Ｒ 分析结果证明</a:t>
            </a:r>
            <a:r>
              <a:rPr lang="en-US" altLang="zh-CN" dirty="0"/>
              <a:t>: </a:t>
            </a:r>
            <a:r>
              <a:rPr lang="zh-CN" altLang="en-US" dirty="0"/>
              <a:t>这种稳定自组装集群的形成促使纤维素快速溶解，同时尿素或硫脲稳定已溶解的纤维素分子，阻止其聚集或凝胶化。</a:t>
            </a: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21550" y="5445224"/>
            <a:ext cx="8100900" cy="1015663"/>
          </a:xfrm>
          <a:prstGeom prst="rect">
            <a:avLst/>
          </a:prstGeom>
          <a:noFill/>
        </p:spPr>
        <p:txBody>
          <a:bodyPr wrap="square">
            <a:spAutoFit/>
          </a:bodyPr>
          <a:lstStyle/>
          <a:p>
            <a:r>
              <a:rPr lang="zh-CN" altLang="en-US" sz="2000" dirty="0"/>
              <a:t>该体系只能溶解草浆、甘蔗渣浆等低聚合度的纤维素，且纤维素在预冷溶剂中存在分散不均匀、易发生凝胶化、溶解条件苛刻等问题，阻碍了该体系的工业化进程。</a:t>
            </a:r>
            <a:endParaRPr lang="zh-CN" altLang="en-US" sz="2000"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7" y="1052736"/>
            <a:ext cx="9144000" cy="428204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9968" y="764704"/>
            <a:ext cx="4312399" cy="461665"/>
          </a:xfrm>
          <a:prstGeom prst="rect">
            <a:avLst/>
          </a:prstGeom>
        </p:spPr>
        <p:txBody>
          <a:bodyPr wrap="none">
            <a:spAutoFit/>
          </a:bodyPr>
          <a:lstStyle/>
          <a:p>
            <a:r>
              <a:rPr lang="zh-CN" altLang="en-US" sz="2400" dirty="0"/>
              <a:t>季铵盐 / 季鏻盐水溶液  </a:t>
            </a:r>
            <a:r>
              <a:rPr lang="en-US" altLang="zh-CN" sz="2400" dirty="0"/>
              <a:t>2012</a:t>
            </a:r>
            <a:endParaRPr lang="zh-CN" altLang="en-US" sz="2400"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16862" y="1507834"/>
            <a:ext cx="4410691" cy="1895740"/>
          </a:xfrm>
          <a:prstGeom prst="rect">
            <a:avLst/>
          </a:prstGeom>
        </p:spPr>
      </p:pic>
      <p:sp>
        <p:nvSpPr>
          <p:cNvPr id="5" name="矩形 4"/>
          <p:cNvSpPr/>
          <p:nvPr/>
        </p:nvSpPr>
        <p:spPr>
          <a:xfrm>
            <a:off x="639968" y="3861048"/>
            <a:ext cx="7316408" cy="1569660"/>
          </a:xfrm>
          <a:prstGeom prst="rect">
            <a:avLst/>
          </a:prstGeom>
        </p:spPr>
        <p:txBody>
          <a:bodyPr wrap="square">
            <a:spAutoFit/>
          </a:bodyPr>
          <a:lstStyle/>
          <a:p>
            <a:r>
              <a:rPr lang="zh-CN" altLang="en-US" sz="2400" dirty="0"/>
              <a:t>四丁基氢氧化铵</a:t>
            </a:r>
            <a:r>
              <a:rPr lang="en-US" altLang="zh-CN" sz="2400" dirty="0"/>
              <a:t>( TBAH) </a:t>
            </a:r>
            <a:r>
              <a:rPr lang="zh-CN" altLang="en-US" sz="2400" dirty="0"/>
              <a:t>和四丁基氢氧化鏻</a:t>
            </a:r>
            <a:r>
              <a:rPr lang="en-US" altLang="zh-CN" sz="2400" dirty="0"/>
              <a:t>( TBPH)</a:t>
            </a:r>
            <a:r>
              <a:rPr lang="zh-CN" altLang="en-US" sz="2400" dirty="0"/>
              <a:t>水溶液在室温条件下可以快速</a:t>
            </a:r>
            <a:r>
              <a:rPr lang="en-US" altLang="zh-CN" sz="2400" dirty="0"/>
              <a:t>( 5 min) </a:t>
            </a:r>
            <a:r>
              <a:rPr lang="zh-CN" altLang="en-US" sz="2400" dirty="0"/>
              <a:t>溶解 </a:t>
            </a:r>
            <a:r>
              <a:rPr lang="en-US" altLang="zh-CN" sz="2400" dirty="0"/>
              <a:t>20%</a:t>
            </a:r>
            <a:r>
              <a:rPr lang="zh-CN" altLang="en-US" sz="2400" dirty="0"/>
              <a:t>的未经前处理的微晶纤维素，制得透明溶液，且纤维素未被降解或衍生化。</a:t>
            </a:r>
            <a:endParaRPr lang="zh-CN" altLang="en-US" sz="2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411048"/>
            <a:ext cx="5832648" cy="461665"/>
          </a:xfrm>
          <a:prstGeom prst="rect">
            <a:avLst/>
          </a:prstGeom>
          <a:noFill/>
        </p:spPr>
        <p:txBody>
          <a:bodyPr wrap="square" rtlCol="0">
            <a:spAutoFit/>
          </a:bodyPr>
          <a:lstStyle/>
          <a:p>
            <a:r>
              <a:rPr lang="en-US" altLang="zh-CN" sz="2000" dirty="0"/>
              <a:t>AlCl</a:t>
            </a:r>
            <a:r>
              <a:rPr lang="en-US" altLang="zh-CN" sz="2000" baseline="-25000" dirty="0"/>
              <a:t>3</a:t>
            </a:r>
            <a:r>
              <a:rPr lang="en-US" altLang="zh-CN" sz="2000" dirty="0"/>
              <a:t>/ZnCl</a:t>
            </a:r>
            <a:r>
              <a:rPr lang="en-US" altLang="zh-CN" sz="2000" baseline="-25000" dirty="0"/>
              <a:t>2·</a:t>
            </a:r>
            <a:r>
              <a:rPr lang="en-US" altLang="zh-CN" sz="2000" dirty="0"/>
              <a:t>4H</a:t>
            </a:r>
            <a:r>
              <a:rPr lang="en-US" altLang="zh-CN" sz="2000" baseline="-25000" dirty="0"/>
              <a:t>2</a:t>
            </a:r>
            <a:r>
              <a:rPr lang="en-US" altLang="zh-CN" sz="2000" dirty="0"/>
              <a:t>O</a:t>
            </a:r>
            <a:r>
              <a:rPr lang="zh-CN" altLang="en-US" sz="2400" dirty="0"/>
              <a:t>体系 </a:t>
            </a:r>
            <a:r>
              <a:rPr lang="en-US" altLang="zh-CN" sz="2400" dirty="0"/>
              <a:t>2022</a:t>
            </a:r>
            <a:endParaRPr lang="en-US" altLang="zh-CN" sz="24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79051" y="1124744"/>
            <a:ext cx="5553850" cy="2448267"/>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262"/>
          <a:stretch>
            <a:fillRect/>
          </a:stretch>
        </p:blipFill>
        <p:spPr>
          <a:xfrm>
            <a:off x="1476247" y="4077072"/>
            <a:ext cx="5634263" cy="2067213"/>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393"/>
            <a:ext cx="9144000" cy="2452476"/>
          </a:xfrm>
          <a:prstGeom prst="rect">
            <a:avLst/>
          </a:prstGeom>
        </p:spPr>
      </p:pic>
      <p:sp>
        <p:nvSpPr>
          <p:cNvPr id="4" name="文本框 3"/>
          <p:cNvSpPr txBox="1"/>
          <p:nvPr/>
        </p:nvSpPr>
        <p:spPr>
          <a:xfrm>
            <a:off x="179512" y="0"/>
            <a:ext cx="353814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Hydration ion radius </a:t>
            </a:r>
            <a:r>
              <a:rPr lang="zh-CN" altLang="en-US" dirty="0">
                <a:latin typeface="Times New Roman" panose="02020603050405020304" pitchFamily="18" charset="0"/>
                <a:cs typeface="Times New Roman" panose="02020603050405020304" pitchFamily="18" charset="0"/>
              </a:rPr>
              <a:t>水合离子半径</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7869"/>
            <a:ext cx="9144000" cy="440209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82225" y="1196752"/>
            <a:ext cx="6379550" cy="5157122"/>
          </a:xfrm>
          <a:prstGeom prst="rect">
            <a:avLst/>
          </a:prstGeom>
        </p:spPr>
      </p:pic>
      <p:sp>
        <p:nvSpPr>
          <p:cNvPr id="3" name="文本框 2"/>
          <p:cNvSpPr txBox="1"/>
          <p:nvPr/>
        </p:nvSpPr>
        <p:spPr>
          <a:xfrm>
            <a:off x="683568" y="504126"/>
            <a:ext cx="2646878" cy="461665"/>
          </a:xfrm>
          <a:prstGeom prst="rect">
            <a:avLst/>
          </a:prstGeom>
          <a:noFill/>
        </p:spPr>
        <p:txBody>
          <a:bodyPr wrap="none" rtlCol="0">
            <a:spAutoFit/>
          </a:bodyPr>
          <a:lstStyle/>
          <a:p>
            <a:r>
              <a:rPr lang="zh-CN" altLang="en-US" sz="2400" b="1" dirty="0"/>
              <a:t>全纤维素复合材料</a:t>
            </a:r>
            <a:endParaRPr lang="zh-CN" altLang="en-US" sz="2400" b="1"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71399"/>
            <a:ext cx="9144000" cy="3915201"/>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47664" y="1196752"/>
            <a:ext cx="5913335" cy="4530306"/>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3548" y="1052181"/>
            <a:ext cx="6296904" cy="47536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4313" y="385763"/>
            <a:ext cx="4429125" cy="647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p:cNvSpPr/>
          <p:nvPr/>
        </p:nvSpPr>
        <p:spPr>
          <a:xfrm>
            <a:off x="1214438" y="2928938"/>
            <a:ext cx="2786062" cy="7858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5" y="785813"/>
            <a:ext cx="3375025"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571500"/>
            <a:ext cx="5084762"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75" y="428625"/>
            <a:ext cx="4429125"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0"/>
          <p:cNvSpPr/>
          <p:nvPr/>
        </p:nvSpPr>
        <p:spPr>
          <a:xfrm>
            <a:off x="5214938" y="1214438"/>
            <a:ext cx="1928812" cy="6429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
        <p:nvSpPr>
          <p:cNvPr id="9" name="椭圆 8"/>
          <p:cNvSpPr/>
          <p:nvPr/>
        </p:nvSpPr>
        <p:spPr>
          <a:xfrm>
            <a:off x="3429000" y="3571875"/>
            <a:ext cx="2286000" cy="7858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6"/>
                                        </p:tgtEl>
                                        <p:attrNameLst>
                                          <p:attrName>style.visibility</p:attrName>
                                        </p:attrNameLst>
                                      </p:cBhvr>
                                      <p:to>
                                        <p:strVal val="visible"/>
                                      </p:to>
                                    </p:set>
                                    <p:anim calcmode="lin" valueType="num">
                                      <p:cBhvr additive="base">
                                        <p:cTn id="7" dur="500" fill="hold"/>
                                        <p:tgtEl>
                                          <p:spTgt spid="74756"/>
                                        </p:tgtEl>
                                        <p:attrNameLst>
                                          <p:attrName>ppt_x</p:attrName>
                                        </p:attrNameLst>
                                      </p:cBhvr>
                                      <p:tavLst>
                                        <p:tav tm="0">
                                          <p:val>
                                            <p:strVal val="#ppt_x"/>
                                          </p:val>
                                        </p:tav>
                                        <p:tav tm="100000">
                                          <p:val>
                                            <p:strVal val="#ppt_x"/>
                                          </p:val>
                                        </p:tav>
                                      </p:tavLst>
                                    </p:anim>
                                    <p:anim calcmode="lin" valueType="num">
                                      <p:cBhvr additive="base">
                                        <p:cTn id="8" dur="500" fill="hold"/>
                                        <p:tgtEl>
                                          <p:spTgt spid="747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4758"/>
                                        </p:tgtEl>
                                        <p:attrNameLst>
                                          <p:attrName>style.visibility</p:attrName>
                                        </p:attrNameLst>
                                      </p:cBhvr>
                                      <p:to>
                                        <p:strVal val="visible"/>
                                      </p:to>
                                    </p:set>
                                    <p:anim calcmode="lin" valueType="num">
                                      <p:cBhvr additive="base">
                                        <p:cTn id="35" dur="500" fill="hold"/>
                                        <p:tgtEl>
                                          <p:spTgt spid="74758"/>
                                        </p:tgtEl>
                                        <p:attrNameLst>
                                          <p:attrName>ppt_x</p:attrName>
                                        </p:attrNameLst>
                                      </p:cBhvr>
                                      <p:tavLst>
                                        <p:tav tm="0">
                                          <p:val>
                                            <p:strVal val="#ppt_x"/>
                                          </p:val>
                                        </p:tav>
                                        <p:tav tm="100000">
                                          <p:val>
                                            <p:strVal val="#ppt_x"/>
                                          </p:val>
                                        </p:tav>
                                      </p:tavLst>
                                    </p:anim>
                                    <p:anim calcmode="lin" valueType="num">
                                      <p:cBhvr additive="base">
                                        <p:cTn id="36" dur="500" fill="hold"/>
                                        <p:tgtEl>
                                          <p:spTgt spid="7475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03648" y="1124744"/>
            <a:ext cx="6344535" cy="4782217"/>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a:xfrm>
            <a:off x="-108520" y="116632"/>
            <a:ext cx="6923088" cy="703263"/>
          </a:xfrm>
        </p:spPr>
        <p:txBody>
          <a:bodyPr/>
          <a:lstStyle/>
          <a:p>
            <a:r>
              <a:rPr kumimoji="1" lang="zh-CN" altLang="en-US" sz="3200" b="1" dirty="0">
                <a:latin typeface="Times New Roman" panose="02020603050405020304" pitchFamily="18" charset="0"/>
              </a:rPr>
              <a:t>第七节 纤维素的物理和物理化学性质</a:t>
            </a:r>
            <a:r>
              <a:rPr kumimoji="1" lang="zh-CN" altLang="en-US" sz="3200" dirty="0">
                <a:latin typeface="Times New Roman" panose="02020603050405020304" pitchFamily="18" charset="0"/>
              </a:rPr>
              <a:t> </a:t>
            </a:r>
            <a:endParaRPr lang="zh-CN" altLang="en-US" sz="3200" dirty="0"/>
          </a:p>
        </p:txBody>
      </p:sp>
      <p:sp>
        <p:nvSpPr>
          <p:cNvPr id="159748" name="Rectangle 5"/>
          <p:cNvSpPr>
            <a:spLocks noChangeArrowheads="1"/>
          </p:cNvSpPr>
          <p:nvPr/>
        </p:nvSpPr>
        <p:spPr bwMode="auto">
          <a:xfrm>
            <a:off x="539552" y="1052736"/>
            <a:ext cx="7740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b="1" dirty="0">
                <a:latin typeface="Times New Roman" panose="02020603050405020304" pitchFamily="18" charset="0"/>
              </a:rPr>
              <a:t>7.1</a:t>
            </a:r>
            <a:r>
              <a:rPr kumimoji="1" lang="zh-CN" altLang="en-US" b="1" dirty="0">
                <a:latin typeface="Times New Roman" panose="02020603050405020304" pitchFamily="18" charset="0"/>
              </a:rPr>
              <a:t>纤维素纤维的吸湿与解吸</a:t>
            </a:r>
            <a:r>
              <a:rPr kumimoji="1" lang="zh-CN" altLang="en-US" dirty="0">
                <a:latin typeface="Times New Roman" panose="02020603050405020304" pitchFamily="18" charset="0"/>
              </a:rPr>
              <a:t> </a:t>
            </a:r>
            <a:endParaRPr kumimoji="1" lang="zh-CN" altLang="en-US" dirty="0">
              <a:latin typeface="Times New Roman" panose="02020603050405020304" pitchFamily="18" charset="0"/>
            </a:endParaRPr>
          </a:p>
        </p:txBody>
      </p:sp>
      <p:pic>
        <p:nvPicPr>
          <p:cNvPr id="3" name="内容占位符 2" descr="屏幕剪辑"/>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11560" y="2279102"/>
            <a:ext cx="3095568" cy="3748287"/>
          </a:xfrm>
        </p:spPr>
      </p:pic>
      <p:sp>
        <p:nvSpPr>
          <p:cNvPr id="4" name="文本框 3"/>
          <p:cNvSpPr txBox="1"/>
          <p:nvPr/>
        </p:nvSpPr>
        <p:spPr>
          <a:xfrm>
            <a:off x="3984606" y="2244356"/>
            <a:ext cx="4482603" cy="1323439"/>
          </a:xfrm>
          <a:prstGeom prst="rect">
            <a:avLst/>
          </a:prstGeom>
          <a:noFill/>
        </p:spPr>
        <p:txBody>
          <a:bodyPr wrap="square" rtlCol="0">
            <a:spAutoFit/>
          </a:bodyPr>
          <a:lstStyle/>
          <a:p>
            <a:r>
              <a:rPr lang="zh-CN" altLang="en-US" sz="2000" dirty="0"/>
              <a:t>“</a:t>
            </a:r>
            <a:r>
              <a:rPr lang="en-US" altLang="zh-CN" sz="2000" dirty="0"/>
              <a:t>S</a:t>
            </a:r>
            <a:r>
              <a:rPr lang="zh-CN" altLang="en-US" sz="2000" dirty="0"/>
              <a:t>”型曲线</a:t>
            </a:r>
            <a:endParaRPr lang="en-US" altLang="zh-CN" sz="2000" dirty="0"/>
          </a:p>
          <a:p>
            <a:pPr marL="342900" indent="-342900">
              <a:buFont typeface="Wingdings" panose="05000000000000000000" pitchFamily="2" charset="2"/>
              <a:buChar char="p"/>
            </a:pPr>
            <a:r>
              <a:rPr lang="zh-CN" altLang="en-US" sz="2000" dirty="0"/>
              <a:t>游离羟基；</a:t>
            </a:r>
            <a:endParaRPr lang="en-US" altLang="zh-CN" sz="2000" dirty="0"/>
          </a:p>
          <a:p>
            <a:pPr marL="342900" indent="-342900">
              <a:buFont typeface="Wingdings" panose="05000000000000000000" pitchFamily="2" charset="2"/>
              <a:buChar char="p"/>
            </a:pPr>
            <a:r>
              <a:rPr lang="zh-CN" altLang="en-US" sz="2000" dirty="0"/>
              <a:t>氢键破坏，形成新的氢键；</a:t>
            </a:r>
            <a:endParaRPr lang="en-US" altLang="zh-CN" sz="2000" dirty="0"/>
          </a:p>
          <a:p>
            <a:pPr marL="342900" indent="-342900">
              <a:buFont typeface="Wingdings" panose="05000000000000000000" pitchFamily="2" charset="2"/>
              <a:buChar char="p"/>
            </a:pPr>
            <a:r>
              <a:rPr lang="zh-CN" altLang="en-US" sz="2000" dirty="0"/>
              <a:t>多层吸附。</a:t>
            </a:r>
            <a:endParaRPr lang="en-US" altLang="zh-CN" sz="2000" dirty="0"/>
          </a:p>
        </p:txBody>
      </p:sp>
      <p:sp>
        <p:nvSpPr>
          <p:cNvPr id="5" name="矩形 4"/>
          <p:cNvSpPr/>
          <p:nvPr/>
        </p:nvSpPr>
        <p:spPr>
          <a:xfrm>
            <a:off x="3984606" y="4305032"/>
            <a:ext cx="4824536" cy="1785104"/>
          </a:xfrm>
          <a:prstGeom prst="rect">
            <a:avLst/>
          </a:prstGeom>
        </p:spPr>
        <p:txBody>
          <a:bodyPr wrap="square">
            <a:spAutoFit/>
          </a:bodyPr>
          <a:lstStyle/>
          <a:p>
            <a:r>
              <a:rPr lang="zh-CN" altLang="en-US" sz="2000" dirty="0"/>
              <a:t>滞后现象</a:t>
            </a:r>
            <a:endParaRPr lang="en-US" altLang="zh-CN" sz="2000" dirty="0"/>
          </a:p>
          <a:p>
            <a:pPr marL="342900" indent="-342900">
              <a:buFont typeface="Wingdings" panose="05000000000000000000" pitchFamily="2" charset="2"/>
              <a:buChar char="p"/>
            </a:pPr>
            <a:r>
              <a:rPr lang="zh-CN" altLang="en-US" dirty="0"/>
              <a:t>吸湿润胀过程，需打开氢键，纤维素羟基与水形成新的氢键，内部应力的抵抗；</a:t>
            </a:r>
            <a:endParaRPr lang="en-US" altLang="zh-CN" dirty="0"/>
          </a:p>
          <a:p>
            <a:pPr marL="342900" indent="-342900">
              <a:buFont typeface="Wingdings" panose="05000000000000000000" pitchFamily="2" charset="2"/>
              <a:buChar char="p"/>
            </a:pPr>
            <a:r>
              <a:rPr lang="zh-CN" altLang="en-US" dirty="0"/>
              <a:t>解吸过程，纤维脱水收缩，需打开纤维素与水分子之间的氢键，纤维素羟基之间形成新的氢键，内部阻力的抵抗；</a:t>
            </a:r>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5"/>
          <p:cNvSpPr txBox="1">
            <a:spLocks noChangeArrowheads="1"/>
          </p:cNvSpPr>
          <p:nvPr/>
        </p:nvSpPr>
        <p:spPr bwMode="auto">
          <a:xfrm>
            <a:off x="323528" y="188119"/>
            <a:ext cx="56165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b="1" dirty="0"/>
              <a:t>7.2</a:t>
            </a:r>
            <a:r>
              <a:rPr lang="zh-CN" altLang="en-US" b="1" dirty="0"/>
              <a:t>纤维素纤维的表面电化学性质</a:t>
            </a:r>
            <a:endParaRPr lang="zh-CN" altLang="en-US" b="1"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552" y="2106198"/>
            <a:ext cx="3362237" cy="2985435"/>
          </a:xfrm>
          <a:prstGeom prst="rect">
            <a:avLst/>
          </a:prstGeom>
        </p:spPr>
      </p:pic>
      <p:sp>
        <p:nvSpPr>
          <p:cNvPr id="10" name="矩形 3"/>
          <p:cNvSpPr>
            <a:spLocks noChangeArrowheads="1"/>
          </p:cNvSpPr>
          <p:nvPr/>
        </p:nvSpPr>
        <p:spPr bwMode="auto">
          <a:xfrm>
            <a:off x="1763688" y="1215411"/>
            <a:ext cx="5103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400" b="1" dirty="0" err="1">
                <a:latin typeface="Arial" panose="020B0604020202020204" pitchFamily="34" charset="0"/>
              </a:rPr>
              <a:t>Gouy</a:t>
            </a:r>
            <a:r>
              <a:rPr lang="zh-CN" altLang="en-US" sz="2400" b="1" dirty="0">
                <a:latin typeface="Arial" panose="020B0604020202020204" pitchFamily="34" charset="0"/>
              </a:rPr>
              <a:t>－</a:t>
            </a:r>
            <a:r>
              <a:rPr lang="en-US" altLang="zh-CN" sz="2400" b="1" dirty="0" err="1">
                <a:latin typeface="Arial" panose="020B0604020202020204" pitchFamily="34" charset="0"/>
              </a:rPr>
              <a:t>Chapaman</a:t>
            </a:r>
            <a:r>
              <a:rPr lang="zh-CN" altLang="en-US" sz="2400" b="1" dirty="0">
                <a:latin typeface="Arial" panose="020B0604020202020204" pitchFamily="34" charset="0"/>
              </a:rPr>
              <a:t>扩散双电层模型</a:t>
            </a:r>
            <a:r>
              <a:rPr lang="zh-CN" altLang="en-US" sz="2400" dirty="0">
                <a:latin typeface="Arial" panose="020B0604020202020204" pitchFamily="34" charset="0"/>
              </a:rPr>
              <a:t> </a:t>
            </a:r>
            <a:endParaRPr lang="zh-CN" altLang="en-US" sz="2400" dirty="0">
              <a:latin typeface="Arial" panose="020B0604020202020204" pitchFamily="34" charset="0"/>
            </a:endParaRPr>
          </a:p>
        </p:txBody>
      </p:sp>
      <p:sp>
        <p:nvSpPr>
          <p:cNvPr id="5" name="文本框 4"/>
          <p:cNvSpPr txBox="1"/>
          <p:nvPr/>
        </p:nvSpPr>
        <p:spPr>
          <a:xfrm>
            <a:off x="4315594" y="2871865"/>
            <a:ext cx="4000182" cy="1631216"/>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吸附层：</a:t>
            </a:r>
            <a:r>
              <a:rPr lang="en-US" altLang="zh-CN" sz="2000" dirty="0" err="1">
                <a:latin typeface="Times New Roman" panose="02020603050405020304" pitchFamily="18" charset="0"/>
                <a:cs typeface="Times New Roman" panose="02020603050405020304" pitchFamily="18" charset="0"/>
              </a:rPr>
              <a:t>a+b</a:t>
            </a:r>
            <a:r>
              <a:rPr lang="zh-CN" altLang="en-US" sz="2000" dirty="0">
                <a:latin typeface="Times New Roman" panose="02020603050405020304" pitchFamily="18" charset="0"/>
                <a:cs typeface="Times New Roman" panose="02020603050405020304" pitchFamily="18" charset="0"/>
              </a:rPr>
              <a:t>，随纤维运动而动</a:t>
            </a:r>
            <a:endParaRPr lang="en-US" altLang="zh-CN" sz="2000"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扩散层：</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，不随纤维运动而动</a:t>
            </a:r>
            <a:endParaRPr lang="en-US" altLang="zh-CN" sz="20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Zeta</a:t>
            </a:r>
            <a:r>
              <a:rPr lang="zh-CN" altLang="en-US" sz="2000" b="1" dirty="0">
                <a:latin typeface="Times New Roman" panose="02020603050405020304" pitchFamily="18" charset="0"/>
                <a:cs typeface="Times New Roman" panose="02020603050405020304" pitchFamily="18" charset="0"/>
              </a:rPr>
              <a:t>电位（</a:t>
            </a:r>
            <a:r>
              <a:rPr lang="en-US" altLang="zh-CN" sz="2000" b="1" dirty="0">
                <a:latin typeface="Times New Roman" panose="02020603050405020304" pitchFamily="18" charset="0"/>
                <a:cs typeface="Times New Roman" panose="02020603050405020304" pitchFamily="18" charset="0"/>
              </a:rPr>
              <a:t> ζ-</a:t>
            </a:r>
            <a:r>
              <a:rPr lang="zh-CN" altLang="en-US" sz="2000" b="1" dirty="0">
                <a:latin typeface="Times New Roman" panose="02020603050405020304" pitchFamily="18" charset="0"/>
                <a:cs typeface="Times New Roman" panose="02020603050405020304" pitchFamily="18" charset="0"/>
              </a:rPr>
              <a:t>电位）</a:t>
            </a:r>
            <a:r>
              <a:rPr lang="zh-CN" altLang="en-US" sz="2000" dirty="0">
                <a:latin typeface="Times New Roman" panose="02020603050405020304" pitchFamily="18" charset="0"/>
                <a:cs typeface="Times New Roman" panose="02020603050405020304" pitchFamily="18" charset="0"/>
              </a:rPr>
              <a:t>：纤维表面的液相吸附层与扩散层，两者发生相对运动而产生的电位差 </a:t>
            </a:r>
            <a:endParaRPr lang="zh-CN" altLang="en-US" sz="20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115616" y="5545744"/>
            <a:ext cx="7561685" cy="923330"/>
          </a:xfrm>
          <a:prstGeom prst="rect">
            <a:avLst/>
          </a:prstGeom>
          <a:noFill/>
        </p:spPr>
        <p:txBody>
          <a:bodyPr wrap="none" rtlCol="0">
            <a:spAutoFit/>
          </a:bodyPr>
          <a:lstStyle/>
          <a:p>
            <a:r>
              <a:rPr lang="en-US" altLang="zh-CN" dirty="0">
                <a:latin typeface="Times New Roman" panose="02020603050405020304" pitchFamily="18" charset="0"/>
              </a:rPr>
              <a:t>ζ-</a:t>
            </a:r>
            <a:r>
              <a:rPr lang="zh-CN" altLang="en-US" dirty="0">
                <a:latin typeface="Times New Roman" panose="02020603050405020304" pitchFamily="18" charset="0"/>
              </a:rPr>
              <a:t>电位的绝对值越大，粒子间相互排斥越强，分散体系越稳定；</a:t>
            </a:r>
            <a:endParaRPr lang="en-US" altLang="zh-CN" dirty="0">
              <a:latin typeface="Times New Roman" panose="02020603050405020304" pitchFamily="18" charset="0"/>
            </a:endParaRPr>
          </a:p>
          <a:p>
            <a:r>
              <a:rPr lang="zh-CN" altLang="en-US" dirty="0">
                <a:latin typeface="Times New Roman" panose="02020603050405020304" pitchFamily="18" charset="0"/>
              </a:rPr>
              <a:t>相反，</a:t>
            </a:r>
            <a:r>
              <a:rPr lang="en-US" altLang="zh-CN" dirty="0">
                <a:latin typeface="Times New Roman" panose="02020603050405020304" pitchFamily="18" charset="0"/>
              </a:rPr>
              <a:t>ζ-</a:t>
            </a:r>
            <a:r>
              <a:rPr lang="zh-CN" altLang="en-US" dirty="0">
                <a:latin typeface="Times New Roman" panose="02020603050405020304" pitchFamily="18" charset="0"/>
              </a:rPr>
              <a:t>电位的绝对值越小，粒子间相互排斥越弱，分散体系越不稳定；</a:t>
            </a:r>
            <a:endParaRPr lang="en-US" altLang="zh-CN" dirty="0">
              <a:latin typeface="Times New Roman" panose="02020603050405020304" pitchFamily="18" charset="0"/>
            </a:endParaRPr>
          </a:p>
          <a:p>
            <a:r>
              <a:rPr lang="zh-CN" altLang="en-US" dirty="0"/>
              <a:t>当</a:t>
            </a:r>
            <a:r>
              <a:rPr lang="en-US" altLang="zh-CN" dirty="0">
                <a:latin typeface="Times New Roman" panose="02020603050405020304" pitchFamily="18" charset="0"/>
              </a:rPr>
              <a:t>ζ-</a:t>
            </a:r>
            <a:r>
              <a:rPr lang="zh-CN" altLang="en-US" dirty="0">
                <a:latin typeface="Times New Roman" panose="02020603050405020304" pitchFamily="18" charset="0"/>
              </a:rPr>
              <a:t>电位趋向</a:t>
            </a:r>
            <a:r>
              <a:rPr lang="en-US" altLang="zh-CN" dirty="0">
                <a:latin typeface="Times New Roman" panose="02020603050405020304" pitchFamily="18" charset="0"/>
              </a:rPr>
              <a:t>0</a:t>
            </a:r>
            <a:r>
              <a:rPr lang="zh-CN" altLang="en-US" dirty="0">
                <a:latin typeface="Times New Roman" panose="02020603050405020304" pitchFamily="18" charset="0"/>
              </a:rPr>
              <a:t>时，分散体系很不稳定，出现絮凝。</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Text Box 6"/>
          <p:cNvSpPr txBox="1">
            <a:spLocks noChangeArrowheads="1"/>
          </p:cNvSpPr>
          <p:nvPr/>
        </p:nvSpPr>
        <p:spPr bwMode="auto">
          <a:xfrm>
            <a:off x="3313957" y="404664"/>
            <a:ext cx="2592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000" dirty="0"/>
              <a:t>纤维素物料的</a:t>
            </a:r>
            <a:r>
              <a:rPr lang="en-US" altLang="zh-CN" sz="2000" b="1" dirty="0"/>
              <a:t>ζ</a:t>
            </a:r>
            <a:r>
              <a:rPr lang="zh-CN" altLang="en-US" sz="2000" dirty="0"/>
              <a:t>电位</a:t>
            </a:r>
            <a:endParaRPr lang="zh-CN" altLang="en-US" sz="2000" dirty="0"/>
          </a:p>
        </p:txBody>
      </p:sp>
      <p:sp>
        <p:nvSpPr>
          <p:cNvPr id="163844" name="矩形 1"/>
          <p:cNvSpPr>
            <a:spLocks noChangeArrowheads="1"/>
          </p:cNvSpPr>
          <p:nvPr/>
        </p:nvSpPr>
        <p:spPr bwMode="auto">
          <a:xfrm>
            <a:off x="827584" y="4112733"/>
            <a:ext cx="74866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与制浆造纸过程有很大的关系：</a:t>
            </a:r>
            <a:endParaRPr lang="en-US" altLang="zh-CN" sz="2000"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施胶时，由于纤维表面带负电，对加入的胶料负离子（松香的皂化物</a:t>
            </a:r>
            <a:r>
              <a:rPr lang="en-US" altLang="zh-CN" sz="2000" dirty="0">
                <a:latin typeface="Times New Roman" panose="02020603050405020304" pitchFamily="18" charset="0"/>
                <a:cs typeface="Times New Roman" panose="02020603050405020304" pitchFamily="18" charset="0"/>
              </a:rPr>
              <a:t>C</a:t>
            </a:r>
            <a:r>
              <a:rPr lang="en-US" altLang="zh-CN" sz="2000" baseline="-25000" dirty="0">
                <a:latin typeface="Times New Roman" panose="02020603050405020304" pitchFamily="18" charset="0"/>
                <a:cs typeface="Times New Roman" panose="02020603050405020304" pitchFamily="18" charset="0"/>
              </a:rPr>
              <a:t>19</a:t>
            </a:r>
            <a:r>
              <a:rPr lang="en-US" altLang="zh-CN" sz="2000" dirty="0">
                <a:latin typeface="Times New Roman" panose="02020603050405020304" pitchFamily="18" charset="0"/>
                <a:cs typeface="Times New Roman" panose="02020603050405020304" pitchFamily="18" charset="0"/>
              </a:rPr>
              <a:t>H</a:t>
            </a:r>
            <a:r>
              <a:rPr lang="en-US" altLang="zh-CN" sz="2000" baseline="-25000" dirty="0">
                <a:latin typeface="Times New Roman" panose="02020603050405020304" pitchFamily="18" charset="0"/>
                <a:cs typeface="Times New Roman" panose="02020603050405020304" pitchFamily="18" charset="0"/>
              </a:rPr>
              <a:t>29</a:t>
            </a:r>
            <a:r>
              <a:rPr lang="en-US" altLang="zh-CN" sz="2000" dirty="0">
                <a:latin typeface="Times New Roman" panose="02020603050405020304" pitchFamily="18" charset="0"/>
                <a:cs typeface="Times New Roman" panose="02020603050405020304" pitchFamily="18" charset="0"/>
              </a:rPr>
              <a:t>COO</a:t>
            </a:r>
            <a:r>
              <a:rPr lang="en-US" altLang="zh-CN" sz="2000" baseline="30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）有排斥作用，达不到施胶效果。因此，施胶时需加入电解质矾土（</a:t>
            </a:r>
            <a:r>
              <a:rPr lang="en-US" altLang="zh-CN" sz="2000" dirty="0">
                <a:latin typeface="Times New Roman" panose="02020603050405020304" pitchFamily="18" charset="0"/>
                <a:cs typeface="Times New Roman" panose="02020603050405020304" pitchFamily="18" charset="0"/>
              </a:rPr>
              <a:t>Al</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(SO</a:t>
            </a:r>
            <a:r>
              <a:rPr lang="en-US" altLang="zh-CN" sz="2000" baseline="-25000" dirty="0">
                <a:latin typeface="Times New Roman" panose="02020603050405020304" pitchFamily="18" charset="0"/>
                <a:cs typeface="Times New Roman" panose="02020603050405020304" pitchFamily="18" charset="0"/>
              </a:rPr>
              <a:t>4</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），其</a:t>
            </a:r>
            <a:r>
              <a:rPr lang="en-US" altLang="zh-CN" sz="2000" dirty="0">
                <a:latin typeface="Times New Roman" panose="02020603050405020304" pitchFamily="18" charset="0"/>
                <a:cs typeface="Times New Roman" panose="02020603050405020304" pitchFamily="18" charset="0"/>
              </a:rPr>
              <a:t>Al</a:t>
            </a:r>
            <a:r>
              <a:rPr lang="en-US" altLang="zh-CN" sz="2000" baseline="30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能降低松香离子的</a:t>
            </a:r>
            <a:r>
              <a:rPr lang="en-US" altLang="zh-CN" sz="2000" dirty="0">
                <a:latin typeface="Times New Roman" panose="02020603050405020304" pitchFamily="18" charset="0"/>
                <a:cs typeface="Times New Roman" panose="02020603050405020304" pitchFamily="18" charset="0"/>
              </a:rPr>
              <a:t>ζ-</a:t>
            </a:r>
            <a:r>
              <a:rPr lang="zh-CN" altLang="en-US" sz="2000" dirty="0">
                <a:latin typeface="Times New Roman" panose="02020603050405020304" pitchFamily="18" charset="0"/>
                <a:cs typeface="Times New Roman" panose="02020603050405020304" pitchFamily="18" charset="0"/>
              </a:rPr>
              <a:t>电位直至为零，从而使松香沉积在纤维表面。</a:t>
            </a:r>
            <a:endParaRPr lang="en-US" altLang="zh-CN" sz="2000"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纸浆纤维染色时，碱性染料带正电，可直接使用，染料粒子可直接吸附在纤维上；酸性染料带负电，不能被纤维吸附，需加入媒染剂明矾，改变纤维表面电负性，才能使染料被纤维吸附。</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2" name="表格 1"/>
          <p:cNvGraphicFramePr>
            <a:graphicFrameLocks noGrp="1"/>
          </p:cNvGraphicFramePr>
          <p:nvPr/>
        </p:nvGraphicFramePr>
        <p:xfrm>
          <a:off x="827584" y="908720"/>
          <a:ext cx="7200000" cy="3114040"/>
        </p:xfrm>
        <a:graphic>
          <a:graphicData uri="http://schemas.openxmlformats.org/drawingml/2006/table">
            <a:tbl>
              <a:tblPr firstRow="1" bandRow="1">
                <a:tableStyleId>{5940675A-B579-460E-94D1-54222C63F5DA}</a:tableStyleId>
              </a:tblPr>
              <a:tblGrid>
                <a:gridCol w="1200000"/>
                <a:gridCol w="1200000"/>
                <a:gridCol w="1200000"/>
                <a:gridCol w="1200000"/>
                <a:gridCol w="1200000"/>
                <a:gridCol w="1200000"/>
              </a:tblGrid>
              <a:tr h="370840">
                <a:tc rowSpan="2">
                  <a:txBody>
                    <a:bodyPr/>
                    <a:lstStyle/>
                    <a:p>
                      <a:pPr algn="ctr"/>
                      <a:r>
                        <a:rPr lang="zh-CN" altLang="en-US" sz="1200" dirty="0"/>
                        <a:t>纸浆种类</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ζ</a:t>
                      </a:r>
                      <a:r>
                        <a:rPr lang="zh-CN" altLang="en-US" sz="1200" dirty="0"/>
                        <a:t>电位</a:t>
                      </a:r>
                      <a:r>
                        <a:rPr lang="en-US" altLang="zh-CN" sz="1200" dirty="0"/>
                        <a:t>/mV</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hMerge="1">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t>纸浆种类</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ζ</a:t>
                      </a:r>
                      <a:r>
                        <a:rPr lang="zh-CN" altLang="en-US" sz="1200" dirty="0"/>
                        <a:t>电位</a:t>
                      </a:r>
                      <a:r>
                        <a:rPr lang="en-US" altLang="zh-CN" sz="1200" dirty="0"/>
                        <a:t>/mV</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hMerge="1">
                  <a:tcPr/>
                </a:tc>
              </a:tr>
              <a:tr h="370840">
                <a:tc vMerge="1">
                  <a:tcPr/>
                </a:tc>
                <a:tc>
                  <a:txBody>
                    <a:bodyPr/>
                    <a:lstStyle/>
                    <a:p>
                      <a:pPr algn="ctr"/>
                      <a:r>
                        <a:rPr lang="zh-CN" altLang="en-US" sz="1200" dirty="0"/>
                        <a:t>对净水</a:t>
                      </a:r>
                      <a:endParaRPr lang="en-US" altLang="zh-CN" sz="1200" dirty="0"/>
                    </a:p>
                    <a:p>
                      <a:pPr algn="ctr"/>
                      <a:r>
                        <a:rPr lang="zh-CN" altLang="en-US" sz="1200" dirty="0"/>
                        <a:t>（</a:t>
                      </a:r>
                      <a:r>
                        <a:rPr lang="en-US" altLang="zh-CN" sz="1200" dirty="0"/>
                        <a:t>pH6.0-6.2</a:t>
                      </a:r>
                      <a:r>
                        <a:rPr lang="zh-CN" altLang="en-US" sz="1200" dirty="0"/>
                        <a: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200" dirty="0"/>
                        <a:t>对</a:t>
                      </a:r>
                      <a:r>
                        <a:rPr lang="en-US" altLang="zh-CN" sz="1200" dirty="0"/>
                        <a:t>0.1mmolk l/L</a:t>
                      </a:r>
                      <a:r>
                        <a:rPr lang="zh-CN" altLang="en-US" sz="1200" dirty="0"/>
                        <a:t>溶液</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cPr/>
                </a:tc>
                <a:tc>
                  <a:txBody>
                    <a:bodyPr/>
                    <a:lstStyle/>
                    <a:p>
                      <a:pPr algn="ctr"/>
                      <a:r>
                        <a:rPr lang="zh-CN" altLang="en-US" sz="1200" dirty="0"/>
                        <a:t>对净水</a:t>
                      </a:r>
                      <a:endParaRPr lang="en-US" altLang="zh-CN" sz="1200" dirty="0"/>
                    </a:p>
                    <a:p>
                      <a:pPr algn="ctr"/>
                      <a:r>
                        <a:rPr lang="zh-CN" altLang="en-US" sz="1200" dirty="0"/>
                        <a:t>（</a:t>
                      </a:r>
                      <a:r>
                        <a:rPr lang="en-US" altLang="zh-CN" sz="1200" dirty="0"/>
                        <a:t>pH6.0-6.2</a:t>
                      </a:r>
                      <a:r>
                        <a:rPr lang="zh-CN" altLang="en-US" sz="1200" dirty="0"/>
                        <a: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200" dirty="0"/>
                        <a:t>对</a:t>
                      </a:r>
                      <a:r>
                        <a:rPr lang="en-US" altLang="zh-CN" sz="1200" dirty="0"/>
                        <a:t>0.1mmolk l/L</a:t>
                      </a:r>
                      <a:r>
                        <a:rPr lang="zh-CN" altLang="en-US" sz="1200" dirty="0"/>
                        <a:t>溶液</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370840">
                <a:tc>
                  <a:txBody>
                    <a:bodyPr/>
                    <a:lstStyle/>
                    <a:p>
                      <a:pPr algn="ctr"/>
                      <a:r>
                        <a:rPr lang="zh-CN" altLang="en-US" sz="1200" dirty="0"/>
                        <a:t>工业未漂亚硫酸盐纸浆</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200" dirty="0"/>
                        <a:t>-4.1</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200" dirty="0"/>
                        <a:t>-6.2</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200" dirty="0"/>
                        <a:t>α-</a:t>
                      </a:r>
                      <a:r>
                        <a:rPr lang="zh-CN" altLang="en-US" sz="1200" dirty="0"/>
                        <a:t>纤维素</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200" dirty="0"/>
                        <a:t>-10.2</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200" dirty="0"/>
                        <a:t>-11.1</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70840">
                <a:tc>
                  <a:txBody>
                    <a:bodyPr/>
                    <a:lstStyle/>
                    <a:p>
                      <a:pPr algn="ctr"/>
                      <a:r>
                        <a:rPr lang="zh-CN" altLang="en-US" sz="1200" dirty="0"/>
                        <a:t>工业未漂硫酸盐纸浆</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-4.2</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-6.1</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sz="1200" dirty="0"/>
                        <a:t>无灰粘液法亚硫酸盐纸浆</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-12.0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-13.3</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algn="ctr"/>
                      <a:r>
                        <a:rPr lang="zh-CN" altLang="en-US" sz="1200" dirty="0"/>
                        <a:t>无灰未漂亚硫酸盐纸浆</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-6.8</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-7.6</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sz="1200" dirty="0"/>
                        <a:t>无灰定量滤纸</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-14.7</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-10.2</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algn="ctr"/>
                      <a:r>
                        <a:rPr lang="zh-CN" altLang="en-US" sz="1200" dirty="0"/>
                        <a:t>无灰未漂硫酸盐纸浆</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-7.3</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-7.8</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sz="1200" dirty="0"/>
                        <a:t>标准棉花</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-21.4</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t>16.8</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algn="ctr"/>
                      <a:r>
                        <a:rPr lang="zh-CN" altLang="en-US" sz="1200" dirty="0"/>
                        <a:t>工业用粘液法亚硫酸盐纸浆</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dirty="0"/>
                        <a:t>-7.6</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dirty="0"/>
                        <a:t>-9.9</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2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t>第八节 纤维素的降解反应</a:t>
            </a:r>
            <a:endParaRPr lang="zh-CN" altLang="en-US" sz="3200" b="1" dirty="0"/>
          </a:p>
        </p:txBody>
      </p:sp>
      <p:sp>
        <p:nvSpPr>
          <p:cNvPr id="3" name="内容占位符 2"/>
          <p:cNvSpPr>
            <a:spLocks noGrp="1"/>
          </p:cNvSpPr>
          <p:nvPr>
            <p:ph idx="1"/>
          </p:nvPr>
        </p:nvSpPr>
        <p:spPr>
          <a:xfrm>
            <a:off x="1043608" y="1728025"/>
            <a:ext cx="7211144" cy="3888432"/>
          </a:xfrm>
        </p:spPr>
        <p:txBody>
          <a:bodyPr/>
          <a:lstStyle/>
          <a:p>
            <a:pPr marL="0" indent="0">
              <a:buNone/>
            </a:pPr>
            <a:r>
              <a:rPr lang="zh-CN" altLang="en-US" sz="2400" dirty="0"/>
              <a:t>纤维素的降解反应包括：酸水解降解、酶水解降解、碱性降解、热降解、机械降解、光化学降解、离子辐射降解和氧化降解。</a:t>
            </a:r>
            <a:endParaRPr lang="en-US" altLang="zh-CN" sz="2400" dirty="0"/>
          </a:p>
          <a:p>
            <a:r>
              <a:rPr lang="zh-CN" altLang="en-US" sz="2400" dirty="0"/>
              <a:t>胶黏纤维工业上碱纤维素的降解，用于调节碱纤维素聚合度和聚合度分布，以控制黏胶溶液的黏度和产品性能；</a:t>
            </a:r>
            <a:endParaRPr lang="en-US" altLang="zh-CN" sz="2400" dirty="0"/>
          </a:p>
          <a:p>
            <a:r>
              <a:rPr lang="zh-CN" altLang="en-US" sz="2400" dirty="0"/>
              <a:t>制浆造纸工业，控制纤维素的降解在最低限度；</a:t>
            </a:r>
            <a:endParaRPr lang="en-US" altLang="zh-CN" sz="2400" dirty="0"/>
          </a:p>
          <a:p>
            <a:r>
              <a:rPr lang="zh-CN" altLang="en-US" sz="2400" dirty="0"/>
              <a:t>纤维素水解工业，部分水解可生产水解纤维素和微晶纤维素，完全水解可生产葡萄糖；</a:t>
            </a:r>
            <a:endParaRPr lang="en-US" altLang="zh-CN" sz="2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5"/>
          <p:cNvSpPr>
            <a:spLocks noChangeArrowheads="1"/>
          </p:cNvSpPr>
          <p:nvPr/>
        </p:nvSpPr>
        <p:spPr bwMode="auto">
          <a:xfrm>
            <a:off x="795961" y="116632"/>
            <a:ext cx="6715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b="1" dirty="0">
                <a:latin typeface="Times New Roman" panose="02020603050405020304" pitchFamily="18" charset="0"/>
              </a:rPr>
              <a:t>8.1 </a:t>
            </a:r>
            <a:r>
              <a:rPr kumimoji="1" lang="zh-CN" altLang="en-US" b="1" dirty="0">
                <a:latin typeface="Times New Roman" panose="02020603050405020304" pitchFamily="18" charset="0"/>
              </a:rPr>
              <a:t>酸水解降解</a:t>
            </a:r>
            <a:endParaRPr kumimoji="1" lang="zh-CN" altLang="en-US" sz="2400" dirty="0">
              <a:latin typeface="Times New Roman" panose="02020603050405020304" pitchFamily="18" charset="0"/>
            </a:endParaRPr>
          </a:p>
        </p:txBody>
      </p:sp>
      <p:sp>
        <p:nvSpPr>
          <p:cNvPr id="176133" name="矩形 1"/>
          <p:cNvSpPr>
            <a:spLocks noChangeArrowheads="1"/>
          </p:cNvSpPr>
          <p:nvPr/>
        </p:nvSpPr>
        <p:spPr bwMode="auto">
          <a:xfrm>
            <a:off x="827088" y="4989513"/>
            <a:ext cx="74898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dirty="0"/>
              <a:t>酸降解的机理可分为三个阶段：</a:t>
            </a:r>
            <a:br>
              <a:rPr lang="zh-CN" altLang="en-US" sz="1800" dirty="0"/>
            </a:br>
            <a:r>
              <a:rPr lang="zh-CN" altLang="en-US" sz="1800" dirty="0"/>
              <a:t>①纤维素上糖苷氧原子迅速质子化；</a:t>
            </a:r>
            <a:br>
              <a:rPr lang="zh-CN" altLang="en-US" sz="1800" dirty="0"/>
            </a:br>
            <a:r>
              <a:rPr lang="zh-CN" altLang="en-US" sz="1800" dirty="0"/>
              <a:t>②糖苷氧上的正电荷缓慢地转移到</a:t>
            </a:r>
            <a:r>
              <a:rPr lang="en-US" altLang="zh-CN" sz="1800" dirty="0"/>
              <a:t>C</a:t>
            </a:r>
            <a:r>
              <a:rPr lang="zh-CN" altLang="en-US" sz="1800" dirty="0"/>
              <a:t>（</a:t>
            </a:r>
            <a:r>
              <a:rPr lang="en-US" altLang="zh-CN" sz="1800" dirty="0"/>
              <a:t>1</a:t>
            </a:r>
            <a:r>
              <a:rPr lang="zh-CN" altLang="en-US" sz="1800" dirty="0"/>
              <a:t>）上，接着形成一个碳阳离子并断开糖苷键；</a:t>
            </a:r>
            <a:br>
              <a:rPr lang="zh-CN" altLang="en-US" sz="1800" dirty="0"/>
            </a:br>
            <a:r>
              <a:rPr lang="zh-CN" altLang="en-US" sz="1800" dirty="0"/>
              <a:t>③水迅速地攻击碳阳离子，得到游离的糖残基并重新形成水合氢离子。</a:t>
            </a:r>
            <a:endParaRPr lang="zh-CN" altLang="en-US" sz="18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179" y="1265907"/>
            <a:ext cx="7560840" cy="331921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矩形 1"/>
          <p:cNvSpPr>
            <a:spLocks noChangeArrowheads="1"/>
          </p:cNvSpPr>
          <p:nvPr/>
        </p:nvSpPr>
        <p:spPr bwMode="auto">
          <a:xfrm>
            <a:off x="755650" y="1382286"/>
            <a:ext cx="76327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spcAft>
                <a:spcPts val="1200"/>
              </a:spcAft>
              <a:buClrTx/>
              <a:buSzTx/>
              <a:buFontTx/>
              <a:buNone/>
            </a:pP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浓酸水解</a:t>
            </a:r>
            <a:endParaRPr lang="en-US" altLang="zh-CN" sz="2000" dirty="0">
              <a:latin typeface="Times New Roman" panose="02020603050405020304" pitchFamily="18" charset="0"/>
              <a:cs typeface="Times New Roman" panose="02020603050405020304" pitchFamily="18" charset="0"/>
            </a:endParaRPr>
          </a:p>
          <a:p>
            <a:pPr>
              <a:spcBef>
                <a:spcPct val="0"/>
              </a:spcBef>
              <a:spcAft>
                <a:spcPts val="1200"/>
              </a:spcAft>
              <a:buClrTx/>
              <a:buSzTx/>
              <a:buFontTx/>
              <a:buNone/>
            </a:pPr>
            <a:r>
              <a:rPr lang="zh-CN" altLang="en-US" sz="2000" dirty="0">
                <a:latin typeface="Times New Roman" panose="02020603050405020304" pitchFamily="18" charset="0"/>
                <a:cs typeface="Times New Roman" panose="02020603050405020304" pitchFamily="18" charset="0"/>
              </a:rPr>
              <a:t>在浓酸（如</a:t>
            </a:r>
            <a:r>
              <a:rPr lang="en-US" altLang="zh-CN" sz="2000" dirty="0">
                <a:latin typeface="Times New Roman" panose="02020603050405020304" pitchFamily="18" charset="0"/>
                <a:cs typeface="Times New Roman" panose="02020603050405020304" pitchFamily="18" charset="0"/>
              </a:rPr>
              <a:t>41%-42%HCl</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65%-67%H2SO4</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80%-85%H3PO4</a:t>
            </a:r>
            <a:r>
              <a:rPr lang="zh-CN" altLang="en-US" sz="2000" dirty="0">
                <a:latin typeface="Times New Roman" panose="02020603050405020304" pitchFamily="18" charset="0"/>
                <a:cs typeface="Times New Roman" panose="02020603050405020304" pitchFamily="18" charset="0"/>
              </a:rPr>
              <a:t>）条件下，发生均相水解。</a:t>
            </a:r>
            <a:endParaRPr lang="en-US" altLang="zh-CN" sz="2000" dirty="0">
              <a:latin typeface="Times New Roman" panose="02020603050405020304" pitchFamily="18" charset="0"/>
              <a:cs typeface="Times New Roman" panose="02020603050405020304" pitchFamily="18" charset="0"/>
            </a:endParaRPr>
          </a:p>
          <a:p>
            <a:pPr>
              <a:spcBef>
                <a:spcPct val="0"/>
              </a:spcBef>
              <a:spcAft>
                <a:spcPts val="1200"/>
              </a:spcAft>
              <a:buClrTx/>
              <a:buSzTx/>
              <a:buFontTx/>
              <a:buNone/>
            </a:pPr>
            <a:endParaRPr lang="en-US" altLang="zh-CN" sz="2000" dirty="0">
              <a:latin typeface="Times New Roman" panose="02020603050405020304" pitchFamily="18" charset="0"/>
              <a:cs typeface="Times New Roman" panose="02020603050405020304" pitchFamily="18" charset="0"/>
            </a:endParaRPr>
          </a:p>
          <a:p>
            <a:pPr>
              <a:spcBef>
                <a:spcPct val="0"/>
              </a:spcBef>
              <a:spcAft>
                <a:spcPts val="1200"/>
              </a:spcAft>
              <a:buClrTx/>
              <a:buSzTx/>
              <a:buFontTx/>
              <a:buNone/>
            </a:pPr>
            <a:endParaRPr lang="en-US" altLang="zh-CN" sz="2000" dirty="0">
              <a:latin typeface="Times New Roman" panose="02020603050405020304" pitchFamily="18" charset="0"/>
              <a:cs typeface="Times New Roman" panose="02020603050405020304" pitchFamily="18" charset="0"/>
            </a:endParaRPr>
          </a:p>
          <a:p>
            <a:pPr>
              <a:spcBef>
                <a:spcPct val="0"/>
              </a:spcBef>
              <a:spcAft>
                <a:spcPts val="1200"/>
              </a:spcAft>
              <a:buClrTx/>
              <a:buSzTx/>
              <a:buFontTx/>
              <a:buNone/>
            </a:pP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稀酸水解</a:t>
            </a:r>
            <a:endParaRPr lang="en-US" altLang="zh-CN" sz="2000" dirty="0">
              <a:latin typeface="Times New Roman" panose="02020603050405020304" pitchFamily="18" charset="0"/>
              <a:cs typeface="Times New Roman" panose="02020603050405020304" pitchFamily="18" charset="0"/>
            </a:endParaRPr>
          </a:p>
          <a:p>
            <a:pPr>
              <a:spcBef>
                <a:spcPct val="0"/>
              </a:spcBef>
              <a:spcAft>
                <a:spcPts val="1200"/>
              </a:spcAft>
              <a:buClrTx/>
              <a:buSzTx/>
              <a:buFontTx/>
              <a:buNone/>
            </a:pPr>
            <a:r>
              <a:rPr lang="zh-CN" altLang="en-US" sz="2000" dirty="0">
                <a:latin typeface="Times New Roman" panose="02020603050405020304" pitchFamily="18" charset="0"/>
                <a:cs typeface="Times New Roman" panose="02020603050405020304" pitchFamily="18" charset="0"/>
              </a:rPr>
              <a:t>在较稀浓度酸条件下，发生多相水解，纤维素仍保持纤维状结构。</a:t>
            </a:r>
            <a:endParaRPr lang="en-US" altLang="zh-CN" sz="2000" dirty="0">
              <a:latin typeface="Times New Roman" panose="02020603050405020304" pitchFamily="18" charset="0"/>
              <a:cs typeface="Times New Roman" panose="02020603050405020304" pitchFamily="18" charset="0"/>
            </a:endParaRPr>
          </a:p>
          <a:p>
            <a:pPr>
              <a:spcBef>
                <a:spcPct val="0"/>
              </a:spcBef>
              <a:spcAft>
                <a:spcPts val="1200"/>
              </a:spcAft>
              <a:buClrTx/>
              <a:buSzTx/>
              <a:buFontTx/>
              <a:buNone/>
            </a:pPr>
            <a:r>
              <a:rPr lang="zh-CN" altLang="en-US" sz="2000" dirty="0">
                <a:latin typeface="Times New Roman" panose="02020603050405020304" pitchFamily="18" charset="0"/>
                <a:cs typeface="Times New Roman" panose="02020603050405020304" pitchFamily="18" charset="0"/>
              </a:rPr>
              <a:t>酸首先攻击无定形区的糖苷键，水解迅速，以后水解主要在微晶区表面进行，反应逐渐减慢，当无定型区消耗完后，聚合度维持在某一平衡聚合度（</a:t>
            </a:r>
            <a:r>
              <a:rPr lang="en-US" altLang="zh-CN" sz="2000" dirty="0">
                <a:latin typeface="Times New Roman" panose="02020603050405020304" pitchFamily="18" charset="0"/>
                <a:cs typeface="Times New Roman" panose="02020603050405020304" pitchFamily="18" charset="0"/>
              </a:rPr>
              <a:t>LODP</a:t>
            </a:r>
            <a:r>
              <a:rPr lang="zh-CN" altLang="en-US" sz="2000" dirty="0">
                <a:latin typeface="Times New Roman" panose="02020603050405020304" pitchFamily="18" charset="0"/>
                <a:cs typeface="Times New Roman" panose="02020603050405020304" pitchFamily="18" charset="0"/>
              </a:rPr>
              <a:t>）值。</a:t>
            </a:r>
            <a:endParaRPr lang="en-US" altLang="zh-CN" sz="2000"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138425" y="2767426"/>
            <a:ext cx="6867150" cy="432048"/>
            <a:chOff x="899592" y="836712"/>
            <a:chExt cx="6867150" cy="432048"/>
          </a:xfrm>
        </p:grpSpPr>
        <p:sp>
          <p:nvSpPr>
            <p:cNvPr id="2" name="矩形 1"/>
            <p:cNvSpPr/>
            <p:nvPr/>
          </p:nvSpPr>
          <p:spPr>
            <a:xfrm>
              <a:off x="899592" y="836712"/>
              <a:ext cx="122413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cs typeface="Times New Roman" panose="02020603050405020304" pitchFamily="18" charset="0"/>
                </a:rPr>
                <a:t>纤维素</a:t>
              </a:r>
              <a:endParaRPr lang="zh-CN" altLang="en-US" dirty="0">
                <a:solidFill>
                  <a:schemeClr val="tx1"/>
                </a:solidFill>
              </a:endParaRPr>
            </a:p>
          </p:txBody>
        </p:sp>
        <p:sp>
          <p:nvSpPr>
            <p:cNvPr id="4" name="矩形 3"/>
            <p:cNvSpPr/>
            <p:nvPr/>
          </p:nvSpPr>
          <p:spPr>
            <a:xfrm>
              <a:off x="2771800" y="836712"/>
              <a:ext cx="122413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cs typeface="Times New Roman" panose="02020603050405020304" pitchFamily="18" charset="0"/>
                </a:rPr>
                <a:t>酸复合物</a:t>
              </a:r>
              <a:endParaRPr lang="zh-CN" altLang="en-US" dirty="0">
                <a:solidFill>
                  <a:schemeClr val="tx1"/>
                </a:solidFill>
              </a:endParaRPr>
            </a:p>
          </p:txBody>
        </p:sp>
        <p:sp>
          <p:nvSpPr>
            <p:cNvPr id="5" name="矩形 4"/>
            <p:cNvSpPr/>
            <p:nvPr/>
          </p:nvSpPr>
          <p:spPr>
            <a:xfrm>
              <a:off x="4657203" y="836712"/>
              <a:ext cx="122413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cs typeface="Times New Roman" panose="02020603050405020304" pitchFamily="18" charset="0"/>
                </a:rPr>
                <a:t>低聚糖</a:t>
              </a:r>
              <a:endParaRPr lang="zh-CN" altLang="en-US" dirty="0">
                <a:solidFill>
                  <a:schemeClr val="tx1"/>
                </a:solidFill>
              </a:endParaRPr>
            </a:p>
          </p:txBody>
        </p:sp>
        <p:sp>
          <p:nvSpPr>
            <p:cNvPr id="6" name="矩形 5"/>
            <p:cNvSpPr/>
            <p:nvPr/>
          </p:nvSpPr>
          <p:spPr>
            <a:xfrm>
              <a:off x="6542606" y="836712"/>
              <a:ext cx="122413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cs typeface="Times New Roman" panose="02020603050405020304" pitchFamily="18" charset="0"/>
                </a:rPr>
                <a:t>葡萄糖</a:t>
              </a:r>
              <a:endParaRPr lang="zh-CN" altLang="en-US" dirty="0">
                <a:solidFill>
                  <a:schemeClr val="tx1"/>
                </a:solidFill>
              </a:endParaRPr>
            </a:p>
          </p:txBody>
        </p:sp>
        <p:cxnSp>
          <p:nvCxnSpPr>
            <p:cNvPr id="7" name="直接箭头连接符 6"/>
            <p:cNvCxnSpPr>
              <a:stCxn id="2" idx="3"/>
              <a:endCxn id="4" idx="1"/>
            </p:cNvCxnSpPr>
            <p:nvPr/>
          </p:nvCxnSpPr>
          <p:spPr>
            <a:xfrm>
              <a:off x="2123728" y="1052736"/>
              <a:ext cx="648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4" idx="3"/>
              <a:endCxn id="5" idx="1"/>
            </p:cNvCxnSpPr>
            <p:nvPr/>
          </p:nvCxnSpPr>
          <p:spPr>
            <a:xfrm>
              <a:off x="3995936" y="1052736"/>
              <a:ext cx="661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3"/>
              <a:endCxn id="6" idx="1"/>
            </p:cNvCxnSpPr>
            <p:nvPr/>
          </p:nvCxnSpPr>
          <p:spPr>
            <a:xfrm>
              <a:off x="5881339" y="1052736"/>
              <a:ext cx="661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277" y="116632"/>
            <a:ext cx="2751074" cy="523220"/>
          </a:xfrm>
          <a:prstGeom prst="rect">
            <a:avLst/>
          </a:prstGeom>
          <a:noFill/>
        </p:spPr>
        <p:txBody>
          <a:bodyPr wrap="none" rtlCol="0">
            <a:spAutoFit/>
          </a:bodyPr>
          <a:lstStyle/>
          <a:p>
            <a:r>
              <a:rPr lang="en-US" altLang="zh-CN" sz="2800" b="1" dirty="0"/>
              <a:t>8.2 </a:t>
            </a:r>
            <a:r>
              <a:rPr lang="zh-CN" altLang="en-US" sz="2800" b="1" dirty="0"/>
              <a:t>酶水解降解</a:t>
            </a:r>
            <a:endParaRPr lang="zh-CN" altLang="en-US" sz="2800" b="1" dirty="0"/>
          </a:p>
        </p:txBody>
      </p:sp>
      <p:sp>
        <p:nvSpPr>
          <p:cNvPr id="3" name="文本框 2"/>
          <p:cNvSpPr txBox="1"/>
          <p:nvPr/>
        </p:nvSpPr>
        <p:spPr>
          <a:xfrm>
            <a:off x="525125" y="955763"/>
            <a:ext cx="8093749" cy="2862322"/>
          </a:xfrm>
          <a:prstGeom prst="rect">
            <a:avLst/>
          </a:prstGeom>
          <a:noFill/>
        </p:spPr>
        <p:txBody>
          <a:bodyPr wrap="square" rtlCol="0">
            <a:spAutoFit/>
          </a:bodyPr>
          <a:lstStyle/>
          <a:p>
            <a:r>
              <a:rPr lang="zh-CN" altLang="en-US" dirty="0"/>
              <a:t>纤维素酶可将纤维素水解成葡萄糖，水解作用选择性强，条件温和，是一种清洁的水解办法。</a:t>
            </a:r>
            <a:endParaRPr lang="en-US" altLang="zh-CN" dirty="0"/>
          </a:p>
          <a:p>
            <a:r>
              <a:rPr lang="zh-CN" altLang="en-US" dirty="0"/>
              <a:t>纤维素酶是一种多组分酶，主要包括</a:t>
            </a:r>
            <a:r>
              <a:rPr lang="en-US" altLang="zh-CN" dirty="0"/>
              <a:t>3</a:t>
            </a:r>
            <a:r>
              <a:rPr lang="zh-CN" altLang="en-US" dirty="0"/>
              <a:t>种酶：</a:t>
            </a:r>
            <a:endParaRPr lang="en-US" altLang="zh-CN" dirty="0"/>
          </a:p>
          <a:p>
            <a:r>
              <a:rPr lang="en-US" altLang="zh-CN" dirty="0"/>
              <a:t>1.</a:t>
            </a:r>
            <a:r>
              <a:rPr lang="zh-CN" altLang="en-US" dirty="0"/>
              <a:t>内切</a:t>
            </a:r>
            <a:r>
              <a:rPr lang="en-US" altLang="zh-CN" dirty="0"/>
              <a:t>-β-</a:t>
            </a:r>
            <a:r>
              <a:rPr lang="zh-CN" altLang="en-US" dirty="0"/>
              <a:t>葡聚糖酶</a:t>
            </a:r>
            <a:endParaRPr lang="en-US" altLang="zh-CN" dirty="0"/>
          </a:p>
          <a:p>
            <a:r>
              <a:rPr lang="zh-CN" altLang="en-US" dirty="0"/>
              <a:t>可随机地作用于纤维素内部的结合键，使不溶性甚至结晶性纤维素解聚，生成无定型纤维素和可溶性纤维素降解物。</a:t>
            </a:r>
            <a:endParaRPr lang="en-US" altLang="zh-CN" dirty="0"/>
          </a:p>
          <a:p>
            <a:r>
              <a:rPr lang="en-US" altLang="zh-CN" dirty="0"/>
              <a:t>2.</a:t>
            </a:r>
            <a:r>
              <a:rPr lang="zh-CN" altLang="en-US" dirty="0"/>
              <a:t>外切</a:t>
            </a:r>
            <a:r>
              <a:rPr lang="en-US" altLang="zh-CN" dirty="0"/>
              <a:t>-β-</a:t>
            </a:r>
            <a:r>
              <a:rPr lang="zh-CN" altLang="en-US" dirty="0"/>
              <a:t>葡聚糖酶</a:t>
            </a:r>
            <a:endParaRPr lang="en-US" altLang="zh-CN" dirty="0"/>
          </a:p>
          <a:p>
            <a:r>
              <a:rPr lang="zh-CN" altLang="en-US" dirty="0"/>
              <a:t>从纤维素大分子的非还原性末端依次切下纤维二糖或单个地切下葡萄糖。</a:t>
            </a:r>
            <a:endParaRPr lang="en-US" altLang="zh-CN" dirty="0"/>
          </a:p>
          <a:p>
            <a:r>
              <a:rPr lang="en-US" altLang="zh-CN" dirty="0"/>
              <a:t>3.β-</a:t>
            </a:r>
            <a:r>
              <a:rPr lang="zh-CN" altLang="en-US" dirty="0"/>
              <a:t>葡萄糖苷酶</a:t>
            </a:r>
            <a:endParaRPr lang="en-US" altLang="zh-CN" dirty="0"/>
          </a:p>
          <a:p>
            <a:r>
              <a:rPr lang="zh-CN" altLang="en-US" dirty="0"/>
              <a:t>水解纤维二糖为葡萄糖。</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830019"/>
            <a:ext cx="9144000" cy="288892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矩形 1"/>
          <p:cNvSpPr>
            <a:spLocks noChangeArrowheads="1"/>
          </p:cNvSpPr>
          <p:nvPr/>
        </p:nvSpPr>
        <p:spPr bwMode="auto">
          <a:xfrm>
            <a:off x="755576" y="159024"/>
            <a:ext cx="21659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b="1" dirty="0">
                <a:latin typeface="Times New Roman" panose="02020603050405020304" pitchFamily="18" charset="0"/>
              </a:rPr>
              <a:t>8.3 </a:t>
            </a:r>
            <a:r>
              <a:rPr kumimoji="1" lang="zh-CN" altLang="en-US" b="1" dirty="0">
                <a:latin typeface="Times New Roman" panose="02020603050405020304" pitchFamily="18" charset="0"/>
              </a:rPr>
              <a:t>碱性降解</a:t>
            </a:r>
            <a:endParaRPr kumimoji="1" lang="zh-CN" altLang="en-US" b="1" dirty="0">
              <a:latin typeface="Times New Roman" panose="02020603050405020304" pitchFamily="18" charset="0"/>
            </a:endParaRPr>
          </a:p>
        </p:txBody>
      </p:sp>
      <p:sp>
        <p:nvSpPr>
          <p:cNvPr id="2" name="文本框 1"/>
          <p:cNvSpPr txBox="1"/>
          <p:nvPr/>
        </p:nvSpPr>
        <p:spPr>
          <a:xfrm>
            <a:off x="673478" y="1052736"/>
            <a:ext cx="7797044" cy="646331"/>
          </a:xfrm>
          <a:prstGeom prst="rect">
            <a:avLst/>
          </a:prstGeom>
          <a:noFill/>
        </p:spPr>
        <p:txBody>
          <a:bodyPr wrap="square" rtlCol="0">
            <a:spAutoFit/>
          </a:bodyPr>
          <a:lstStyle/>
          <a:p>
            <a:r>
              <a:rPr lang="zh-CN" altLang="en-US" dirty="0"/>
              <a:t>剥皮反应：在碱性条件下，纤维素还原性末端基一个一个掉下来，使纤维素逐步降解的过程。</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944" y="2550621"/>
            <a:ext cx="7994111" cy="1849329"/>
          </a:xfrm>
          <a:prstGeom prst="rect">
            <a:avLst/>
          </a:prstGeom>
        </p:spPr>
      </p:pic>
      <p:sp>
        <p:nvSpPr>
          <p:cNvPr id="5" name="文本框 4"/>
          <p:cNvSpPr txBox="1"/>
          <p:nvPr/>
        </p:nvSpPr>
        <p:spPr>
          <a:xfrm>
            <a:off x="755576" y="4904083"/>
            <a:ext cx="7672293" cy="1477328"/>
          </a:xfrm>
          <a:prstGeom prst="rect">
            <a:avLst/>
          </a:prstGeom>
          <a:noFill/>
        </p:spPr>
        <p:txBody>
          <a:bodyPr wrap="none" rtlCol="0">
            <a:spAutoFit/>
          </a:bodyPr>
          <a:lstStyle/>
          <a:p>
            <a:r>
              <a:rPr lang="en-US" altLang="zh-CN" dirty="0"/>
              <a:t>1.</a:t>
            </a:r>
            <a:r>
              <a:rPr lang="zh-CN" altLang="en-US" dirty="0"/>
              <a:t>（</a:t>
            </a:r>
            <a:r>
              <a:rPr lang="en-US" altLang="zh-CN" dirty="0"/>
              <a:t>1</a:t>
            </a:r>
            <a:r>
              <a:rPr lang="zh-CN" altLang="en-US" dirty="0"/>
              <a:t>）</a:t>
            </a:r>
            <a:r>
              <a:rPr lang="en-US" altLang="zh-CN" dirty="0"/>
              <a:t>-</a:t>
            </a:r>
            <a:r>
              <a:rPr lang="zh-CN" altLang="en-US" dirty="0"/>
              <a:t>（</a:t>
            </a:r>
            <a:r>
              <a:rPr lang="en-US" altLang="zh-CN" dirty="0"/>
              <a:t>2</a:t>
            </a:r>
            <a:r>
              <a:rPr lang="zh-CN" altLang="en-US" dirty="0"/>
              <a:t>）醛酮糖互变</a:t>
            </a:r>
            <a:endParaRPr lang="en-US" altLang="zh-CN" dirty="0"/>
          </a:p>
          <a:p>
            <a:r>
              <a:rPr lang="en-US" altLang="zh-CN" dirty="0"/>
              <a:t>2.</a:t>
            </a:r>
            <a:r>
              <a:rPr lang="zh-CN" altLang="en-US" dirty="0"/>
              <a:t>（</a:t>
            </a:r>
            <a:r>
              <a:rPr lang="en-US" altLang="zh-CN" dirty="0"/>
              <a:t>2</a:t>
            </a:r>
            <a:r>
              <a:rPr lang="zh-CN" altLang="en-US" dirty="0"/>
              <a:t>）</a:t>
            </a:r>
            <a:r>
              <a:rPr lang="en-US" altLang="zh-CN" dirty="0"/>
              <a:t>-</a:t>
            </a:r>
            <a:r>
              <a:rPr lang="zh-CN" altLang="en-US" dirty="0"/>
              <a:t>（</a:t>
            </a:r>
            <a:r>
              <a:rPr lang="en-US" altLang="zh-CN" dirty="0"/>
              <a:t>3</a:t>
            </a:r>
            <a:r>
              <a:rPr lang="zh-CN" altLang="en-US" dirty="0"/>
              <a:t>）</a:t>
            </a:r>
            <a:r>
              <a:rPr lang="en-US" altLang="zh-CN" dirty="0"/>
              <a:t>β-</a:t>
            </a:r>
            <a:r>
              <a:rPr lang="zh-CN" altLang="en-US" dirty="0"/>
              <a:t>烷氧基消除反应，生成新的还原性末端基，继续</a:t>
            </a:r>
            <a:r>
              <a:rPr lang="en-US" altLang="zh-CN" dirty="0"/>
              <a:t>1,2</a:t>
            </a:r>
            <a:r>
              <a:rPr lang="zh-CN" altLang="en-US" dirty="0"/>
              <a:t>反应</a:t>
            </a:r>
            <a:endParaRPr lang="en-US" altLang="zh-CN" dirty="0"/>
          </a:p>
          <a:p>
            <a:r>
              <a:rPr lang="en-US" altLang="zh-CN" dirty="0"/>
              <a:t>3.</a:t>
            </a:r>
            <a:r>
              <a:rPr lang="zh-CN" altLang="en-US" dirty="0"/>
              <a:t>（</a:t>
            </a:r>
            <a:r>
              <a:rPr lang="en-US" altLang="zh-CN" dirty="0"/>
              <a:t>3</a:t>
            </a:r>
            <a:r>
              <a:rPr lang="zh-CN" altLang="en-US" dirty="0"/>
              <a:t>）</a:t>
            </a:r>
            <a:r>
              <a:rPr lang="en-US" altLang="zh-CN" dirty="0"/>
              <a:t>-</a:t>
            </a:r>
            <a:r>
              <a:rPr lang="zh-CN" altLang="en-US" dirty="0"/>
              <a:t>（</a:t>
            </a:r>
            <a:r>
              <a:rPr lang="en-US" altLang="zh-CN" dirty="0"/>
              <a:t>4</a:t>
            </a:r>
            <a:r>
              <a:rPr lang="zh-CN" altLang="en-US" dirty="0"/>
              <a:t>）烯醇互变</a:t>
            </a:r>
            <a:endParaRPr lang="en-US" altLang="zh-CN" dirty="0"/>
          </a:p>
          <a:p>
            <a:r>
              <a:rPr lang="en-US" altLang="zh-CN" dirty="0"/>
              <a:t>4.</a:t>
            </a:r>
            <a:r>
              <a:rPr lang="zh-CN" altLang="en-US" dirty="0"/>
              <a:t>（</a:t>
            </a:r>
            <a:r>
              <a:rPr lang="en-US" altLang="zh-CN" dirty="0"/>
              <a:t>4</a:t>
            </a:r>
            <a:r>
              <a:rPr lang="zh-CN" altLang="en-US" dirty="0"/>
              <a:t>）</a:t>
            </a:r>
            <a:r>
              <a:rPr lang="en-US" altLang="zh-CN" dirty="0"/>
              <a:t>-</a:t>
            </a:r>
            <a:r>
              <a:rPr lang="zh-CN" altLang="en-US" dirty="0"/>
              <a:t>（</a:t>
            </a:r>
            <a:r>
              <a:rPr lang="en-US" altLang="zh-CN" dirty="0"/>
              <a:t>5</a:t>
            </a:r>
            <a:r>
              <a:rPr lang="zh-CN" altLang="en-US" dirty="0"/>
              <a:t>）同碳二元醇</a:t>
            </a:r>
            <a:endParaRPr lang="en-US" altLang="zh-CN" dirty="0"/>
          </a:p>
          <a:p>
            <a:r>
              <a:rPr lang="en-US" altLang="zh-CN" dirty="0"/>
              <a:t>5.</a:t>
            </a:r>
            <a:r>
              <a:rPr lang="zh-CN" altLang="en-US" dirty="0"/>
              <a:t>（</a:t>
            </a:r>
            <a:r>
              <a:rPr lang="en-US" altLang="zh-CN" dirty="0"/>
              <a:t>5</a:t>
            </a:r>
            <a:r>
              <a:rPr lang="zh-CN" altLang="en-US" dirty="0"/>
              <a:t>）</a:t>
            </a:r>
            <a:r>
              <a:rPr lang="en-US" altLang="zh-CN" dirty="0"/>
              <a:t>-</a:t>
            </a:r>
            <a:r>
              <a:rPr lang="zh-CN" altLang="en-US" dirty="0"/>
              <a:t>（</a:t>
            </a:r>
            <a:r>
              <a:rPr lang="en-US" altLang="zh-CN" dirty="0"/>
              <a:t>6</a:t>
            </a:r>
            <a:r>
              <a:rPr lang="zh-CN" altLang="en-US" dirty="0"/>
              <a:t>）或（</a:t>
            </a:r>
            <a:r>
              <a:rPr lang="en-US" altLang="zh-CN" dirty="0"/>
              <a:t>7</a:t>
            </a:r>
            <a:r>
              <a:rPr lang="zh-CN" altLang="en-US" dirty="0"/>
              <a:t>）异构化为</a:t>
            </a:r>
            <a:r>
              <a:rPr lang="en-US" altLang="zh-CN" dirty="0"/>
              <a:t>α-</a:t>
            </a:r>
            <a:r>
              <a:rPr lang="zh-CN" altLang="en-US" dirty="0"/>
              <a:t>异变糖酸（</a:t>
            </a:r>
            <a:r>
              <a:rPr lang="en-US" altLang="zh-CN" dirty="0"/>
              <a:t>6</a:t>
            </a:r>
            <a:r>
              <a:rPr lang="zh-CN" altLang="en-US" dirty="0"/>
              <a:t>）或</a:t>
            </a:r>
            <a:r>
              <a:rPr lang="en-US" altLang="zh-CN" dirty="0"/>
              <a:t>β-</a:t>
            </a:r>
            <a:r>
              <a:rPr lang="zh-CN" altLang="en-US" dirty="0"/>
              <a:t>异变糖酸（</a:t>
            </a:r>
            <a:r>
              <a:rPr lang="en-US" altLang="zh-CN" dirty="0"/>
              <a:t>7</a:t>
            </a:r>
            <a:r>
              <a:rPr lang="zh-CN" altLang="en-US" dirty="0"/>
              <a:t>）</a:t>
            </a:r>
            <a:endParaRPr lang="zh-CN" altLang="en-US" dirty="0"/>
          </a:p>
        </p:txBody>
      </p:sp>
      <p:sp>
        <p:nvSpPr>
          <p:cNvPr id="6" name="文本框 5"/>
          <p:cNvSpPr txBox="1"/>
          <p:nvPr/>
        </p:nvSpPr>
        <p:spPr>
          <a:xfrm>
            <a:off x="755576" y="1916832"/>
            <a:ext cx="1800493" cy="369332"/>
          </a:xfrm>
          <a:prstGeom prst="rect">
            <a:avLst/>
          </a:prstGeom>
          <a:noFill/>
        </p:spPr>
        <p:txBody>
          <a:bodyPr wrap="none" rtlCol="0">
            <a:spAutoFit/>
          </a:bodyPr>
          <a:lstStyle/>
          <a:p>
            <a:r>
              <a:rPr lang="zh-CN" altLang="en-US" dirty="0"/>
              <a:t>反应机理如下：</a:t>
            </a:r>
            <a:endParaRPr lang="zh-CN" altLang="en-US" dirty="0"/>
          </a:p>
        </p:txBody>
      </p:sp>
      <p:sp>
        <p:nvSpPr>
          <p:cNvPr id="3" name="矩形 2"/>
          <p:cNvSpPr/>
          <p:nvPr/>
        </p:nvSpPr>
        <p:spPr>
          <a:xfrm>
            <a:off x="5148064" y="3272652"/>
            <a:ext cx="432048" cy="156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5676269" y="3642655"/>
            <a:ext cx="1440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724128" y="3501008"/>
            <a:ext cx="300082" cy="276999"/>
          </a:xfrm>
          <a:prstGeom prst="rect">
            <a:avLst/>
          </a:prstGeom>
          <a:noFill/>
        </p:spPr>
        <p:txBody>
          <a:bodyPr wrap="none" rtlCol="0">
            <a:spAutoFit/>
          </a:bodyPr>
          <a:lstStyle/>
          <a:p>
            <a:r>
              <a:rPr lang="en-US" altLang="zh-CN" sz="1200" dirty="0"/>
              <a:t>H</a:t>
            </a:r>
            <a:endParaRPr lang="zh-CN" altLang="en-US" sz="12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3812" y="1418941"/>
            <a:ext cx="7956376" cy="1989094"/>
          </a:xfrm>
          <a:prstGeom prst="rect">
            <a:avLst/>
          </a:prstGeom>
        </p:spPr>
      </p:pic>
      <p:sp>
        <p:nvSpPr>
          <p:cNvPr id="6" name="文本框 5"/>
          <p:cNvSpPr txBox="1"/>
          <p:nvPr/>
        </p:nvSpPr>
        <p:spPr>
          <a:xfrm>
            <a:off x="755576" y="764704"/>
            <a:ext cx="2262158" cy="369332"/>
          </a:xfrm>
          <a:prstGeom prst="rect">
            <a:avLst/>
          </a:prstGeom>
          <a:noFill/>
        </p:spPr>
        <p:txBody>
          <a:bodyPr wrap="none" rtlCol="0">
            <a:spAutoFit/>
          </a:bodyPr>
          <a:lstStyle/>
          <a:p>
            <a:r>
              <a:rPr lang="zh-CN" altLang="en-US" dirty="0"/>
              <a:t>终止反应机理如下：</a:t>
            </a:r>
            <a:endParaRPr lang="zh-CN" altLang="en-US" dirty="0"/>
          </a:p>
        </p:txBody>
      </p:sp>
      <p:sp>
        <p:nvSpPr>
          <p:cNvPr id="7" name="文本框 6"/>
          <p:cNvSpPr txBox="1"/>
          <p:nvPr/>
        </p:nvSpPr>
        <p:spPr>
          <a:xfrm>
            <a:off x="863588" y="4077072"/>
            <a:ext cx="7416824" cy="1477328"/>
          </a:xfrm>
          <a:prstGeom prst="rect">
            <a:avLst/>
          </a:prstGeom>
          <a:noFill/>
        </p:spPr>
        <p:txBody>
          <a:bodyPr wrap="square" rtlCol="0">
            <a:spAutoFit/>
          </a:bodyPr>
          <a:lstStyle/>
          <a:p>
            <a:r>
              <a:rPr lang="en-US" altLang="zh-CN" dirty="0"/>
              <a:t>1.</a:t>
            </a:r>
            <a:r>
              <a:rPr lang="zh-CN" altLang="en-US" dirty="0"/>
              <a:t>（</a:t>
            </a:r>
            <a:r>
              <a:rPr lang="en-US" altLang="zh-CN" dirty="0"/>
              <a:t>1</a:t>
            </a:r>
            <a:r>
              <a:rPr lang="zh-CN" altLang="en-US" dirty="0"/>
              <a:t>）</a:t>
            </a:r>
            <a:r>
              <a:rPr lang="en-US" altLang="zh-CN" dirty="0"/>
              <a:t>-</a:t>
            </a:r>
            <a:r>
              <a:rPr lang="zh-CN" altLang="en-US" dirty="0"/>
              <a:t>（</a:t>
            </a:r>
            <a:r>
              <a:rPr lang="en-US" altLang="zh-CN" dirty="0"/>
              <a:t>8</a:t>
            </a:r>
            <a:r>
              <a:rPr lang="zh-CN" altLang="en-US" dirty="0"/>
              <a:t>）脱水</a:t>
            </a:r>
            <a:endParaRPr lang="en-US" altLang="zh-CN" dirty="0"/>
          </a:p>
          <a:p>
            <a:r>
              <a:rPr lang="en-US" altLang="zh-CN" dirty="0"/>
              <a:t>2.</a:t>
            </a:r>
            <a:r>
              <a:rPr lang="zh-CN" altLang="en-US" dirty="0"/>
              <a:t>（</a:t>
            </a:r>
            <a:r>
              <a:rPr lang="en-US" altLang="zh-CN" dirty="0"/>
              <a:t>8</a:t>
            </a:r>
            <a:r>
              <a:rPr lang="zh-CN" altLang="en-US" dirty="0"/>
              <a:t>）</a:t>
            </a:r>
            <a:r>
              <a:rPr lang="en-US" altLang="zh-CN" dirty="0"/>
              <a:t>-</a:t>
            </a:r>
            <a:r>
              <a:rPr lang="zh-CN" altLang="en-US" dirty="0"/>
              <a:t>（</a:t>
            </a:r>
            <a:r>
              <a:rPr lang="en-US" altLang="zh-CN" dirty="0"/>
              <a:t>9</a:t>
            </a:r>
            <a:r>
              <a:rPr lang="zh-CN" altLang="en-US" dirty="0"/>
              <a:t>）烯醇互变</a:t>
            </a:r>
            <a:endParaRPr lang="en-US" altLang="zh-CN" dirty="0"/>
          </a:p>
          <a:p>
            <a:r>
              <a:rPr lang="en-US" altLang="zh-CN" dirty="0"/>
              <a:t>3.</a:t>
            </a:r>
            <a:r>
              <a:rPr lang="zh-CN" altLang="en-US" dirty="0"/>
              <a:t>（</a:t>
            </a:r>
            <a:r>
              <a:rPr lang="en-US" altLang="zh-CN" dirty="0"/>
              <a:t>9</a:t>
            </a:r>
            <a:r>
              <a:rPr lang="zh-CN" altLang="en-US" dirty="0"/>
              <a:t>）</a:t>
            </a:r>
            <a:r>
              <a:rPr lang="en-US" altLang="zh-CN" dirty="0"/>
              <a:t>-</a:t>
            </a:r>
            <a:r>
              <a:rPr lang="zh-CN" altLang="en-US" dirty="0"/>
              <a:t>（</a:t>
            </a:r>
            <a:r>
              <a:rPr lang="en-US" altLang="zh-CN" dirty="0"/>
              <a:t>10</a:t>
            </a:r>
            <a:r>
              <a:rPr lang="zh-CN" altLang="en-US" dirty="0"/>
              <a:t>）同碳二元醇</a:t>
            </a:r>
            <a:endParaRPr lang="en-US" altLang="zh-CN" dirty="0"/>
          </a:p>
          <a:p>
            <a:r>
              <a:rPr lang="en-US" altLang="zh-CN" dirty="0"/>
              <a:t>4.</a:t>
            </a:r>
            <a:r>
              <a:rPr lang="zh-CN" altLang="en-US" dirty="0"/>
              <a:t>（</a:t>
            </a:r>
            <a:r>
              <a:rPr lang="en-US" altLang="zh-CN" dirty="0"/>
              <a:t>10</a:t>
            </a:r>
            <a:r>
              <a:rPr lang="zh-CN" altLang="en-US" dirty="0"/>
              <a:t>）</a:t>
            </a:r>
            <a:r>
              <a:rPr lang="en-US" altLang="zh-CN" dirty="0"/>
              <a:t>-</a:t>
            </a:r>
            <a:r>
              <a:rPr lang="zh-CN" altLang="en-US" dirty="0"/>
              <a:t>（</a:t>
            </a:r>
            <a:r>
              <a:rPr lang="en-US" altLang="zh-CN" dirty="0"/>
              <a:t>11</a:t>
            </a:r>
            <a:r>
              <a:rPr lang="zh-CN" altLang="en-US" dirty="0"/>
              <a:t>）或（</a:t>
            </a:r>
            <a:r>
              <a:rPr lang="en-US" altLang="zh-CN" dirty="0"/>
              <a:t>12</a:t>
            </a:r>
            <a:r>
              <a:rPr lang="zh-CN" altLang="en-US" dirty="0"/>
              <a:t>）异构化成</a:t>
            </a:r>
            <a:r>
              <a:rPr lang="en-US" altLang="zh-CN" dirty="0"/>
              <a:t>α-</a:t>
            </a:r>
            <a:r>
              <a:rPr lang="zh-CN" altLang="en-US" dirty="0"/>
              <a:t>偏变糖酸末端纤维素（</a:t>
            </a:r>
            <a:r>
              <a:rPr lang="en-US" altLang="zh-CN" dirty="0"/>
              <a:t>11</a:t>
            </a:r>
            <a:r>
              <a:rPr lang="zh-CN" altLang="en-US" dirty="0"/>
              <a:t>）或</a:t>
            </a:r>
            <a:r>
              <a:rPr lang="en-US" altLang="zh-CN" dirty="0"/>
              <a:t>β-</a:t>
            </a:r>
            <a:r>
              <a:rPr lang="zh-CN" altLang="en-US" dirty="0"/>
              <a:t>偏变糖酸末端纤维素（</a:t>
            </a:r>
            <a:r>
              <a:rPr lang="en-US" altLang="zh-CN" dirty="0"/>
              <a:t>11</a:t>
            </a:r>
            <a:r>
              <a:rPr lang="zh-CN" altLang="en-US" dirty="0"/>
              <a:t>）</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938" y="528638"/>
            <a:ext cx="3929062" cy="632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p:cNvSpPr/>
          <p:nvPr/>
        </p:nvSpPr>
        <p:spPr>
          <a:xfrm>
            <a:off x="1285875" y="2714625"/>
            <a:ext cx="2928938" cy="9286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pic>
        <p:nvPicPr>
          <p:cNvPr id="75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188913"/>
            <a:ext cx="4387850" cy="664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p:cNvSpPr/>
          <p:nvPr/>
        </p:nvSpPr>
        <p:spPr>
          <a:xfrm>
            <a:off x="5357813" y="3357563"/>
            <a:ext cx="1428750" cy="428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additive="base">
                                        <p:cTn id="7" dur="500" fill="hold"/>
                                        <p:tgtEl>
                                          <p:spTgt spid="75778"/>
                                        </p:tgtEl>
                                        <p:attrNameLst>
                                          <p:attrName>ppt_x</p:attrName>
                                        </p:attrNameLst>
                                      </p:cBhvr>
                                      <p:tavLst>
                                        <p:tav tm="0">
                                          <p:val>
                                            <p:strVal val="#ppt_x"/>
                                          </p:val>
                                        </p:tav>
                                        <p:tav tm="100000">
                                          <p:val>
                                            <p:strVal val="#ppt_x"/>
                                          </p:val>
                                        </p:tav>
                                      </p:tavLst>
                                    </p:anim>
                                    <p:anim calcmode="lin" valueType="num">
                                      <p:cBhvr additive="base">
                                        <p:cTn id="8" dur="500" fill="hold"/>
                                        <p:tgtEl>
                                          <p:spTgt spid="757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5779"/>
                                        </p:tgtEl>
                                        <p:attrNameLst>
                                          <p:attrName>style.visibility</p:attrName>
                                        </p:attrNameLst>
                                      </p:cBhvr>
                                      <p:to>
                                        <p:strVal val="visible"/>
                                      </p:to>
                                    </p:set>
                                    <p:anim calcmode="lin" valueType="num">
                                      <p:cBhvr additive="base">
                                        <p:cTn id="19" dur="500" fill="hold"/>
                                        <p:tgtEl>
                                          <p:spTgt spid="75779"/>
                                        </p:tgtEl>
                                        <p:attrNameLst>
                                          <p:attrName>ppt_x</p:attrName>
                                        </p:attrNameLst>
                                      </p:cBhvr>
                                      <p:tavLst>
                                        <p:tav tm="0">
                                          <p:val>
                                            <p:strVal val="#ppt_x"/>
                                          </p:val>
                                        </p:tav>
                                        <p:tav tm="100000">
                                          <p:val>
                                            <p:strVal val="#ppt_x"/>
                                          </p:val>
                                        </p:tav>
                                      </p:tavLst>
                                    </p:anim>
                                    <p:anim calcmode="lin" valueType="num">
                                      <p:cBhvr additive="base">
                                        <p:cTn id="20" dur="500" fill="hold"/>
                                        <p:tgtEl>
                                          <p:spTgt spid="757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矩形 1"/>
          <p:cNvSpPr>
            <a:spLocks noChangeArrowheads="1"/>
          </p:cNvSpPr>
          <p:nvPr/>
        </p:nvSpPr>
        <p:spPr bwMode="auto">
          <a:xfrm>
            <a:off x="611560" y="116632"/>
            <a:ext cx="1805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b="1" dirty="0">
                <a:latin typeface="Times New Roman" panose="02020603050405020304" pitchFamily="18" charset="0"/>
              </a:rPr>
              <a:t>8.4 </a:t>
            </a:r>
            <a:r>
              <a:rPr kumimoji="1" lang="zh-CN" altLang="en-US" b="1" dirty="0">
                <a:latin typeface="Times New Roman" panose="02020603050405020304" pitchFamily="18" charset="0"/>
              </a:rPr>
              <a:t>热降解</a:t>
            </a:r>
            <a:endParaRPr kumimoji="1" lang="zh-CN" altLang="en-US" b="1" dirty="0">
              <a:latin typeface="Times New Roman" panose="02020603050405020304" pitchFamily="18" charset="0"/>
            </a:endParaRPr>
          </a:p>
        </p:txBody>
      </p:sp>
      <p:sp>
        <p:nvSpPr>
          <p:cNvPr id="2" name="文本框 1"/>
          <p:cNvSpPr txBox="1"/>
          <p:nvPr/>
        </p:nvSpPr>
        <p:spPr>
          <a:xfrm>
            <a:off x="611560" y="1412776"/>
            <a:ext cx="7488832" cy="4247317"/>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纤维素受热降解、分解和石墨化的过程是分阶段进行的。</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b="1" u="sng" dirty="0">
                <a:latin typeface="Times New Roman" panose="02020603050405020304" pitchFamily="18" charset="0"/>
                <a:cs typeface="Times New Roman" panose="02020603050405020304" pitchFamily="18" charset="0"/>
              </a:rPr>
              <a:t>第一阶段</a:t>
            </a:r>
            <a:r>
              <a:rPr lang="zh-CN" altLang="en-US" sz="2000" dirty="0">
                <a:latin typeface="Times New Roman" panose="02020603050405020304" pitchFamily="18" charset="0"/>
                <a:cs typeface="Times New Roman" panose="02020603050405020304" pitchFamily="18" charset="0"/>
              </a:rPr>
              <a:t>：纤维素物理吸附的水解吸，温度为</a:t>
            </a:r>
            <a:r>
              <a:rPr lang="en-US" altLang="zh-CN" sz="2000" dirty="0">
                <a:latin typeface="Times New Roman" panose="02020603050405020304" pitchFamily="18" charset="0"/>
                <a:cs typeface="Times New Roman" panose="02020603050405020304" pitchFamily="18" charset="0"/>
              </a:rPr>
              <a:t>25-150</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b="1" u="sng" dirty="0">
                <a:latin typeface="Times New Roman" panose="02020603050405020304" pitchFamily="18" charset="0"/>
                <a:cs typeface="Times New Roman" panose="02020603050405020304" pitchFamily="18" charset="0"/>
              </a:rPr>
              <a:t>第二阶段</a:t>
            </a:r>
            <a:r>
              <a:rPr lang="zh-CN" altLang="en-US" sz="2000" dirty="0">
                <a:latin typeface="Times New Roman" panose="02020603050405020304" pitchFamily="18" charset="0"/>
                <a:cs typeface="Times New Roman" panose="02020603050405020304" pitchFamily="18" charset="0"/>
              </a:rPr>
              <a:t>：纤维素结构中部分葡萄糖基开始脱水，温度为</a:t>
            </a:r>
            <a:r>
              <a:rPr lang="en-US" altLang="zh-CN" sz="2000" dirty="0">
                <a:latin typeface="Times New Roman" panose="02020603050405020304" pitchFamily="18" charset="0"/>
                <a:cs typeface="Times New Roman" panose="02020603050405020304" pitchFamily="18" charset="0"/>
              </a:rPr>
              <a:t>150-240</a:t>
            </a:r>
            <a:r>
              <a:rPr lang="zh-CN" altLang="en-US" sz="2000" dirty="0">
                <a:latin typeface="Times New Roman" panose="02020603050405020304" pitchFamily="18" charset="0"/>
                <a:cs typeface="Times New Roman" panose="02020603050405020304" pitchFamily="18" charset="0"/>
              </a:rPr>
              <a:t>℃；在此阶段，纤维素降解会导致强度下降，但对纤维素质量的损失较小。</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b="1" u="sng" dirty="0">
                <a:latin typeface="Times New Roman" panose="02020603050405020304" pitchFamily="18" charset="0"/>
                <a:cs typeface="Times New Roman" panose="02020603050405020304" pitchFamily="18" charset="0"/>
              </a:rPr>
              <a:t>第三阶段</a:t>
            </a:r>
            <a:r>
              <a:rPr lang="zh-CN" altLang="en-US" sz="2000" dirty="0">
                <a:latin typeface="Times New Roman" panose="02020603050405020304" pitchFamily="18" charset="0"/>
                <a:cs typeface="Times New Roman" panose="02020603050405020304" pitchFamily="18" charset="0"/>
              </a:rPr>
              <a:t>：纤维素结构中糖苷键开环断裂，并产生一些新的产物和低分子质量的挥发性化合物，温度为</a:t>
            </a:r>
            <a:r>
              <a:rPr lang="en-US" altLang="zh-CN" sz="2000" dirty="0">
                <a:latin typeface="Times New Roman" panose="02020603050405020304" pitchFamily="18" charset="0"/>
                <a:cs typeface="Times New Roman" panose="02020603050405020304" pitchFamily="18" charset="0"/>
              </a:rPr>
              <a:t>240-400</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b="1" u="sng" dirty="0">
                <a:latin typeface="Times New Roman" panose="02020603050405020304" pitchFamily="18" charset="0"/>
                <a:cs typeface="Times New Roman" panose="02020603050405020304" pitchFamily="18" charset="0"/>
              </a:rPr>
              <a:t>第四阶段</a:t>
            </a:r>
            <a:r>
              <a:rPr lang="zh-CN" altLang="en-US" sz="2000" dirty="0">
                <a:latin typeface="Times New Roman" panose="02020603050405020304" pitchFamily="18" charset="0"/>
                <a:cs typeface="Times New Roman" panose="02020603050405020304" pitchFamily="18" charset="0"/>
              </a:rPr>
              <a:t>：纤维素结构的残余部分进行芳环化，逐步形成石墨结构，温度在</a:t>
            </a:r>
            <a:r>
              <a:rPr lang="en-US" altLang="zh-CN" sz="2000" dirty="0">
                <a:latin typeface="Times New Roman" panose="02020603050405020304" pitchFamily="18" charset="0"/>
                <a:cs typeface="Times New Roman" panose="02020603050405020304" pitchFamily="18" charset="0"/>
              </a:rPr>
              <a:t>400</a:t>
            </a:r>
            <a:r>
              <a:rPr lang="zh-CN" altLang="en-US" sz="2000" dirty="0">
                <a:latin typeface="Times New Roman" panose="02020603050405020304" pitchFamily="18" charset="0"/>
                <a:cs typeface="Times New Roman" panose="02020603050405020304" pitchFamily="18" charset="0"/>
              </a:rPr>
              <a:t>℃以上。</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t>第九节 纤维素的化学反应</a:t>
            </a:r>
            <a:endParaRPr lang="zh-CN" altLang="en-US" sz="3200" b="1"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91680" y="1144518"/>
            <a:ext cx="5616624" cy="4568964"/>
          </a:xfr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914" name="Object 2"/>
          <p:cNvGraphicFramePr>
            <a:graphicFrameLocks noChangeAspect="1"/>
          </p:cNvGraphicFramePr>
          <p:nvPr/>
        </p:nvGraphicFramePr>
        <p:xfrm>
          <a:off x="1403350" y="2708275"/>
          <a:ext cx="6481763" cy="3321050"/>
        </p:xfrm>
        <a:graphic>
          <a:graphicData uri="http://schemas.openxmlformats.org/presentationml/2006/ole">
            <mc:AlternateContent xmlns:mc="http://schemas.openxmlformats.org/markup-compatibility/2006">
              <mc:Choice xmlns:v="urn:schemas-microsoft-com:vml" Requires="v">
                <p:oleObj spid="_x0000_s190483" name="Photo Editor 照片" r:id="rId1" imgW="12249150" imgH="5943600" progId="MSPhotoEd.3">
                  <p:embed/>
                </p:oleObj>
              </mc:Choice>
              <mc:Fallback>
                <p:oleObj name="Photo Editor 照片" r:id="rId1" imgW="12249150" imgH="5943600" progId="MSPhotoEd.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708275"/>
                        <a:ext cx="6481763"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6915" name="矩形 2"/>
          <p:cNvSpPr>
            <a:spLocks noChangeArrowheads="1"/>
          </p:cNvSpPr>
          <p:nvPr/>
        </p:nvSpPr>
        <p:spPr bwMode="auto">
          <a:xfrm>
            <a:off x="2700338" y="6237288"/>
            <a:ext cx="4035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1800" b="1" dirty="0">
                <a:latin typeface="Times New Roman" panose="02020603050405020304" pitchFamily="18" charset="0"/>
              </a:rPr>
              <a:t>图</a:t>
            </a:r>
            <a:r>
              <a:rPr kumimoji="1" lang="en-US" altLang="zh-CN" sz="1800" b="1" dirty="0">
                <a:latin typeface="Times New Roman" panose="02020603050405020304" pitchFamily="18" charset="0"/>
              </a:rPr>
              <a:t>9-1 </a:t>
            </a:r>
            <a:r>
              <a:rPr kumimoji="1" lang="zh-CN" altLang="en-US" sz="1800" b="1" dirty="0">
                <a:latin typeface="Times New Roman" panose="02020603050405020304" pitchFamily="18" charset="0"/>
              </a:rPr>
              <a:t>多相介质中纤维素分子的可及性</a:t>
            </a:r>
            <a:endParaRPr kumimoji="1" lang="zh-CN" altLang="en-US" sz="1800" dirty="0">
              <a:latin typeface="Times New Roman" panose="02020603050405020304" pitchFamily="18" charset="0"/>
            </a:endParaRPr>
          </a:p>
        </p:txBody>
      </p:sp>
      <p:sp>
        <p:nvSpPr>
          <p:cNvPr id="166917" name="矩形 4"/>
          <p:cNvSpPr>
            <a:spLocks noChangeArrowheads="1"/>
          </p:cNvSpPr>
          <p:nvPr/>
        </p:nvSpPr>
        <p:spPr bwMode="auto">
          <a:xfrm>
            <a:off x="682625" y="1254125"/>
            <a:ext cx="81168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spcAft>
                <a:spcPts val="1200"/>
              </a:spcAft>
              <a:buClrTx/>
              <a:buSzTx/>
              <a:buFontTx/>
              <a:buNone/>
            </a:pPr>
            <a:r>
              <a:rPr lang="zh-CN" altLang="en-US" sz="2000" dirty="0">
                <a:latin typeface="Times New Roman" panose="02020603050405020304" pitchFamily="18" charset="0"/>
                <a:cs typeface="Times New Roman" panose="02020603050405020304" pitchFamily="18" charset="0"/>
              </a:rPr>
              <a:t>纤维素的可及度是指</a:t>
            </a:r>
            <a:r>
              <a:rPr lang="zh-CN" altLang="en-US" sz="2000" dirty="0">
                <a:solidFill>
                  <a:srgbClr val="FF0000"/>
                </a:solidFill>
                <a:latin typeface="Times New Roman" panose="02020603050405020304" pitchFamily="18" charset="0"/>
                <a:cs typeface="Times New Roman" panose="02020603050405020304" pitchFamily="18" charset="0"/>
              </a:rPr>
              <a:t>反应试剂抵达纤维素羟基的难易程度。</a:t>
            </a:r>
            <a:endParaRPr lang="zh-CN" altLang="en-US" sz="2000" dirty="0">
              <a:solidFill>
                <a:srgbClr val="FF0000"/>
              </a:solidFill>
              <a:latin typeface="Times New Roman" panose="02020603050405020304" pitchFamily="18" charset="0"/>
              <a:cs typeface="Times New Roman" panose="02020603050405020304" pitchFamily="18" charset="0"/>
            </a:endParaRPr>
          </a:p>
          <a:p>
            <a:pPr>
              <a:spcBef>
                <a:spcPct val="0"/>
              </a:spcBef>
              <a:spcAft>
                <a:spcPts val="1200"/>
              </a:spcAft>
              <a:buClrTx/>
              <a:buSzTx/>
              <a:buFontTx/>
              <a:buNone/>
            </a:pPr>
            <a:r>
              <a:rPr lang="zh-CN" altLang="en-US" sz="2000" dirty="0">
                <a:latin typeface="Times New Roman" panose="02020603050405020304" pitchFamily="18" charset="0"/>
                <a:cs typeface="Times New Roman" panose="02020603050405020304" pitchFamily="18" charset="0"/>
              </a:rPr>
              <a:t>图</a:t>
            </a:r>
            <a:r>
              <a:rPr lang="en-US" altLang="zh-CN" sz="2000" dirty="0">
                <a:latin typeface="Times New Roman" panose="02020603050405020304" pitchFamily="18" charset="0"/>
                <a:cs typeface="Times New Roman" panose="02020603050405020304" pitchFamily="18" charset="0"/>
              </a:rPr>
              <a:t>7-1</a:t>
            </a:r>
            <a:r>
              <a:rPr lang="zh-CN" altLang="en-US" sz="2000" dirty="0">
                <a:latin typeface="Times New Roman" panose="02020603050405020304" pitchFamily="18" charset="0"/>
                <a:cs typeface="Times New Roman" panose="02020603050405020304" pitchFamily="18" charset="0"/>
              </a:rPr>
              <a:t>表示在多相介质中纤维素分子的可及性。在多相应反应中，纤维素的可及度主要受纤维素结晶区与非晶区的比率的影响。</a:t>
            </a:r>
            <a:r>
              <a:rPr lang="zh-CN" altLang="en-US" sz="2000" dirty="0">
                <a:solidFill>
                  <a:srgbClr val="FF0000"/>
                </a:solidFill>
                <a:latin typeface="Times New Roman" panose="02020603050405020304" pitchFamily="18" charset="0"/>
                <a:cs typeface="Times New Roman" panose="02020603050405020304" pitchFamily="18" charset="0"/>
              </a:rPr>
              <a:t>大多数反应试剂只能穿透到纤维素的非晶区和晶区表面，而不能进入紧密的结晶区</a:t>
            </a: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a:xfrm>
            <a:off x="467544" y="53176"/>
            <a:ext cx="5770563" cy="662787"/>
          </a:xfrm>
        </p:spPr>
        <p:txBody>
          <a:bodyPr/>
          <a:lstStyle/>
          <a:p>
            <a:r>
              <a:rPr lang="en-US" altLang="zh-CN" sz="3200" b="1" dirty="0"/>
              <a:t>9.1 </a:t>
            </a:r>
            <a:r>
              <a:rPr lang="zh-CN" altLang="en-US" sz="3200" b="1" dirty="0"/>
              <a:t>纤维素的可及度</a:t>
            </a:r>
            <a:endParaRPr lang="zh-CN" altLang="en-US" sz="3200" b="1"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AutoShape 5"/>
          <p:cNvSpPr>
            <a:spLocks noChangeAspect="1" noChangeArrowheads="1" noTextEdit="1"/>
          </p:cNvSpPr>
          <p:nvPr/>
        </p:nvSpPr>
        <p:spPr bwMode="auto">
          <a:xfrm>
            <a:off x="1220391" y="2279179"/>
            <a:ext cx="6191250" cy="328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67939" name="Group 126"/>
          <p:cNvGrpSpPr/>
          <p:nvPr/>
        </p:nvGrpSpPr>
        <p:grpSpPr bwMode="auto">
          <a:xfrm>
            <a:off x="1253728" y="2366492"/>
            <a:ext cx="6840538" cy="3311525"/>
            <a:chOff x="725" y="977"/>
            <a:chExt cx="3860" cy="1605"/>
          </a:xfrm>
        </p:grpSpPr>
        <p:sp>
          <p:nvSpPr>
            <p:cNvPr id="167943" name="Rectangle 7"/>
            <p:cNvSpPr>
              <a:spLocks noChangeArrowheads="1"/>
            </p:cNvSpPr>
            <p:nvPr/>
          </p:nvSpPr>
          <p:spPr bwMode="auto">
            <a:xfrm>
              <a:off x="2338" y="1871"/>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44" name="Line 8"/>
            <p:cNvSpPr>
              <a:spLocks noChangeShapeType="1"/>
            </p:cNvSpPr>
            <p:nvPr/>
          </p:nvSpPr>
          <p:spPr bwMode="auto">
            <a:xfrm>
              <a:off x="2142" y="1867"/>
              <a:ext cx="187" cy="5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45" name="Line 9"/>
            <p:cNvSpPr>
              <a:spLocks noChangeShapeType="1"/>
            </p:cNvSpPr>
            <p:nvPr/>
          </p:nvSpPr>
          <p:spPr bwMode="auto">
            <a:xfrm flipV="1">
              <a:off x="1911" y="1867"/>
              <a:ext cx="231"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46" name="Line 10"/>
            <p:cNvSpPr>
              <a:spLocks noChangeShapeType="1"/>
            </p:cNvSpPr>
            <p:nvPr/>
          </p:nvSpPr>
          <p:spPr bwMode="auto">
            <a:xfrm flipH="1">
              <a:off x="1911" y="1722"/>
              <a:ext cx="119" cy="207"/>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47" name="Line 11"/>
            <p:cNvSpPr>
              <a:spLocks noChangeShapeType="1"/>
            </p:cNvSpPr>
            <p:nvPr/>
          </p:nvSpPr>
          <p:spPr bwMode="auto">
            <a:xfrm flipH="1" flipV="1">
              <a:off x="2030" y="1722"/>
              <a:ext cx="232"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48" name="Line 12"/>
            <p:cNvSpPr>
              <a:spLocks noChangeShapeType="1"/>
            </p:cNvSpPr>
            <p:nvPr/>
          </p:nvSpPr>
          <p:spPr bwMode="auto">
            <a:xfrm flipH="1">
              <a:off x="2262" y="1722"/>
              <a:ext cx="231"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49" name="Line 13"/>
            <p:cNvSpPr>
              <a:spLocks noChangeShapeType="1"/>
            </p:cNvSpPr>
            <p:nvPr/>
          </p:nvSpPr>
          <p:spPr bwMode="auto">
            <a:xfrm flipV="1">
              <a:off x="2399" y="1722"/>
              <a:ext cx="94" cy="16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50" name="Rectangle 14"/>
            <p:cNvSpPr>
              <a:spLocks noChangeArrowheads="1"/>
            </p:cNvSpPr>
            <p:nvPr/>
          </p:nvSpPr>
          <p:spPr bwMode="auto">
            <a:xfrm>
              <a:off x="1435" y="1652"/>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51" name="Line 15"/>
            <p:cNvSpPr>
              <a:spLocks noChangeShapeType="1"/>
            </p:cNvSpPr>
            <p:nvPr/>
          </p:nvSpPr>
          <p:spPr bwMode="auto">
            <a:xfrm flipH="1">
              <a:off x="1128" y="1855"/>
              <a:ext cx="231"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52" name="Line 16"/>
            <p:cNvSpPr>
              <a:spLocks noChangeShapeType="1"/>
            </p:cNvSpPr>
            <p:nvPr/>
          </p:nvSpPr>
          <p:spPr bwMode="auto">
            <a:xfrm flipH="1" flipV="1">
              <a:off x="1359" y="1855"/>
              <a:ext cx="232"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53" name="Line 17"/>
            <p:cNvSpPr>
              <a:spLocks noChangeShapeType="1"/>
            </p:cNvSpPr>
            <p:nvPr/>
          </p:nvSpPr>
          <p:spPr bwMode="auto">
            <a:xfrm>
              <a:off x="1494" y="1750"/>
              <a:ext cx="97" cy="167"/>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54" name="Line 18"/>
            <p:cNvSpPr>
              <a:spLocks noChangeShapeType="1"/>
            </p:cNvSpPr>
            <p:nvPr/>
          </p:nvSpPr>
          <p:spPr bwMode="auto">
            <a:xfrm flipV="1">
              <a:off x="1239" y="1722"/>
              <a:ext cx="187" cy="5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55" name="Line 19"/>
            <p:cNvSpPr>
              <a:spLocks noChangeShapeType="1"/>
            </p:cNvSpPr>
            <p:nvPr/>
          </p:nvSpPr>
          <p:spPr bwMode="auto">
            <a:xfrm>
              <a:off x="1008" y="1710"/>
              <a:ext cx="231"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56" name="Line 20"/>
            <p:cNvSpPr>
              <a:spLocks noChangeShapeType="1"/>
            </p:cNvSpPr>
            <p:nvPr/>
          </p:nvSpPr>
          <p:spPr bwMode="auto">
            <a:xfrm flipH="1" flipV="1">
              <a:off x="1008" y="1710"/>
              <a:ext cx="120" cy="207"/>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57" name="Line 21"/>
            <p:cNvSpPr>
              <a:spLocks noChangeShapeType="1"/>
            </p:cNvSpPr>
            <p:nvPr/>
          </p:nvSpPr>
          <p:spPr bwMode="auto">
            <a:xfrm>
              <a:off x="1354" y="1862"/>
              <a:ext cx="53" cy="9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58" name="Line 22"/>
            <p:cNvSpPr>
              <a:spLocks noChangeShapeType="1"/>
            </p:cNvSpPr>
            <p:nvPr/>
          </p:nvSpPr>
          <p:spPr bwMode="auto">
            <a:xfrm flipH="1">
              <a:off x="1002" y="1911"/>
              <a:ext cx="138" cy="8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59" name="Line 23"/>
            <p:cNvSpPr>
              <a:spLocks noChangeShapeType="1"/>
            </p:cNvSpPr>
            <p:nvPr/>
          </p:nvSpPr>
          <p:spPr bwMode="auto">
            <a:xfrm>
              <a:off x="1192" y="1682"/>
              <a:ext cx="53" cy="9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60" name="Rectangle 24"/>
            <p:cNvSpPr>
              <a:spLocks noChangeArrowheads="1"/>
            </p:cNvSpPr>
            <p:nvPr/>
          </p:nvSpPr>
          <p:spPr bwMode="auto">
            <a:xfrm>
              <a:off x="1392" y="1937"/>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61" name="Rectangle 25"/>
            <p:cNvSpPr>
              <a:spLocks noChangeArrowheads="1"/>
            </p:cNvSpPr>
            <p:nvPr/>
          </p:nvSpPr>
          <p:spPr bwMode="auto">
            <a:xfrm>
              <a:off x="1463" y="1937"/>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7962" name="Rectangle 26"/>
            <p:cNvSpPr>
              <a:spLocks noChangeArrowheads="1"/>
            </p:cNvSpPr>
            <p:nvPr/>
          </p:nvSpPr>
          <p:spPr bwMode="auto">
            <a:xfrm>
              <a:off x="856" y="1937"/>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7963" name="Rectangle 27"/>
            <p:cNvSpPr>
              <a:spLocks noChangeArrowheads="1"/>
            </p:cNvSpPr>
            <p:nvPr/>
          </p:nvSpPr>
          <p:spPr bwMode="auto">
            <a:xfrm>
              <a:off x="922" y="1937"/>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64" name="Line 28"/>
            <p:cNvSpPr>
              <a:spLocks noChangeShapeType="1"/>
            </p:cNvSpPr>
            <p:nvPr/>
          </p:nvSpPr>
          <p:spPr bwMode="auto">
            <a:xfrm>
              <a:off x="1182" y="1470"/>
              <a:ext cx="1" cy="10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65" name="Rectangle 29"/>
            <p:cNvSpPr>
              <a:spLocks noChangeArrowheads="1"/>
            </p:cNvSpPr>
            <p:nvPr/>
          </p:nvSpPr>
          <p:spPr bwMode="auto">
            <a:xfrm>
              <a:off x="1143" y="1566"/>
              <a:ext cx="5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C</a:t>
              </a:r>
              <a:endParaRPr lang="en-US" altLang="zh-CN" sz="1800"/>
            </a:p>
          </p:txBody>
        </p:sp>
        <p:sp>
          <p:nvSpPr>
            <p:cNvPr id="167966" name="Rectangle 30"/>
            <p:cNvSpPr>
              <a:spLocks noChangeArrowheads="1"/>
            </p:cNvSpPr>
            <p:nvPr/>
          </p:nvSpPr>
          <p:spPr bwMode="auto">
            <a:xfrm>
              <a:off x="1209" y="1566"/>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7967" name="Rectangle 31"/>
            <p:cNvSpPr>
              <a:spLocks noChangeArrowheads="1"/>
            </p:cNvSpPr>
            <p:nvPr/>
          </p:nvSpPr>
          <p:spPr bwMode="auto">
            <a:xfrm>
              <a:off x="1275" y="1606"/>
              <a:ext cx="32"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900">
                  <a:solidFill>
                    <a:srgbClr val="000000"/>
                  </a:solidFill>
                  <a:latin typeface="Times New Roman" panose="02020603050405020304" pitchFamily="18" charset="0"/>
                </a:rPr>
                <a:t>2</a:t>
              </a:r>
              <a:endParaRPr lang="en-US" altLang="zh-CN" sz="1800"/>
            </a:p>
          </p:txBody>
        </p:sp>
        <p:sp>
          <p:nvSpPr>
            <p:cNvPr id="167968" name="Line 32"/>
            <p:cNvSpPr>
              <a:spLocks noChangeShapeType="1"/>
            </p:cNvSpPr>
            <p:nvPr/>
          </p:nvSpPr>
          <p:spPr bwMode="auto">
            <a:xfrm flipH="1">
              <a:off x="2081" y="1880"/>
              <a:ext cx="58" cy="87"/>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69" name="Line 33"/>
            <p:cNvSpPr>
              <a:spLocks noChangeShapeType="1"/>
            </p:cNvSpPr>
            <p:nvPr/>
          </p:nvSpPr>
          <p:spPr bwMode="auto">
            <a:xfrm flipH="1">
              <a:off x="2260" y="1707"/>
              <a:ext cx="59" cy="8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70" name="Line 34"/>
            <p:cNvSpPr>
              <a:spLocks noChangeShapeType="1"/>
            </p:cNvSpPr>
            <p:nvPr/>
          </p:nvSpPr>
          <p:spPr bwMode="auto">
            <a:xfrm>
              <a:off x="1938" y="1673"/>
              <a:ext cx="94" cy="4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71" name="Line 35"/>
            <p:cNvSpPr>
              <a:spLocks noChangeShapeType="1"/>
            </p:cNvSpPr>
            <p:nvPr/>
          </p:nvSpPr>
          <p:spPr bwMode="auto">
            <a:xfrm flipH="1">
              <a:off x="1573" y="1884"/>
              <a:ext cx="113" cy="3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72" name="Line 36"/>
            <p:cNvSpPr>
              <a:spLocks noChangeShapeType="1"/>
            </p:cNvSpPr>
            <p:nvPr/>
          </p:nvSpPr>
          <p:spPr bwMode="auto">
            <a:xfrm flipH="1" flipV="1">
              <a:off x="1800" y="1879"/>
              <a:ext cx="117" cy="5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73" name="Rectangle 37"/>
            <p:cNvSpPr>
              <a:spLocks noChangeArrowheads="1"/>
            </p:cNvSpPr>
            <p:nvPr/>
          </p:nvSpPr>
          <p:spPr bwMode="auto">
            <a:xfrm>
              <a:off x="1703" y="1824"/>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74" name="Rectangle 38"/>
            <p:cNvSpPr>
              <a:spLocks noChangeArrowheads="1"/>
            </p:cNvSpPr>
            <p:nvPr/>
          </p:nvSpPr>
          <p:spPr bwMode="auto">
            <a:xfrm>
              <a:off x="2290" y="1590"/>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75" name="Rectangle 39"/>
            <p:cNvSpPr>
              <a:spLocks noChangeArrowheads="1"/>
            </p:cNvSpPr>
            <p:nvPr/>
          </p:nvSpPr>
          <p:spPr bwMode="auto">
            <a:xfrm>
              <a:off x="2362" y="1590"/>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7976" name="Rectangle 40"/>
            <p:cNvSpPr>
              <a:spLocks noChangeArrowheads="1"/>
            </p:cNvSpPr>
            <p:nvPr/>
          </p:nvSpPr>
          <p:spPr bwMode="auto">
            <a:xfrm>
              <a:off x="2035" y="1943"/>
              <a:ext cx="5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C</a:t>
              </a:r>
              <a:endParaRPr lang="en-US" altLang="zh-CN" sz="1800"/>
            </a:p>
          </p:txBody>
        </p:sp>
        <p:sp>
          <p:nvSpPr>
            <p:cNvPr id="167977" name="Rectangle 41"/>
            <p:cNvSpPr>
              <a:spLocks noChangeArrowheads="1"/>
            </p:cNvSpPr>
            <p:nvPr/>
          </p:nvSpPr>
          <p:spPr bwMode="auto">
            <a:xfrm>
              <a:off x="2101" y="1943"/>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7978" name="Rectangle 42"/>
            <p:cNvSpPr>
              <a:spLocks noChangeArrowheads="1"/>
            </p:cNvSpPr>
            <p:nvPr/>
          </p:nvSpPr>
          <p:spPr bwMode="auto">
            <a:xfrm>
              <a:off x="2167" y="1983"/>
              <a:ext cx="3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900">
                  <a:solidFill>
                    <a:srgbClr val="000000"/>
                  </a:solidFill>
                  <a:latin typeface="Times New Roman" panose="02020603050405020304" pitchFamily="18" charset="0"/>
                </a:rPr>
                <a:t>2</a:t>
              </a:r>
              <a:endParaRPr lang="en-US" altLang="zh-CN" sz="1800"/>
            </a:p>
          </p:txBody>
        </p:sp>
        <p:sp>
          <p:nvSpPr>
            <p:cNvPr id="167979" name="Line 43"/>
            <p:cNvSpPr>
              <a:spLocks noChangeShapeType="1"/>
            </p:cNvSpPr>
            <p:nvPr/>
          </p:nvSpPr>
          <p:spPr bwMode="auto">
            <a:xfrm>
              <a:off x="2056" y="2045"/>
              <a:ext cx="1" cy="10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80" name="Rectangle 44"/>
            <p:cNvSpPr>
              <a:spLocks noChangeArrowheads="1"/>
            </p:cNvSpPr>
            <p:nvPr/>
          </p:nvSpPr>
          <p:spPr bwMode="auto">
            <a:xfrm>
              <a:off x="2026" y="2135"/>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81" name="Rectangle 45"/>
            <p:cNvSpPr>
              <a:spLocks noChangeArrowheads="1"/>
            </p:cNvSpPr>
            <p:nvPr/>
          </p:nvSpPr>
          <p:spPr bwMode="auto">
            <a:xfrm>
              <a:off x="2098" y="2135"/>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7982" name="Rectangle 46"/>
            <p:cNvSpPr>
              <a:spLocks noChangeArrowheads="1"/>
            </p:cNvSpPr>
            <p:nvPr/>
          </p:nvSpPr>
          <p:spPr bwMode="auto">
            <a:xfrm>
              <a:off x="1790" y="1596"/>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7983" name="Rectangle 47"/>
            <p:cNvSpPr>
              <a:spLocks noChangeArrowheads="1"/>
            </p:cNvSpPr>
            <p:nvPr/>
          </p:nvSpPr>
          <p:spPr bwMode="auto">
            <a:xfrm>
              <a:off x="1856" y="1596"/>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84" name="Line 48"/>
            <p:cNvSpPr>
              <a:spLocks noChangeShapeType="1"/>
            </p:cNvSpPr>
            <p:nvPr/>
          </p:nvSpPr>
          <p:spPr bwMode="auto">
            <a:xfrm flipH="1">
              <a:off x="909" y="1712"/>
              <a:ext cx="90" cy="5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85" name="Line 49"/>
            <p:cNvSpPr>
              <a:spLocks noChangeShapeType="1"/>
            </p:cNvSpPr>
            <p:nvPr/>
          </p:nvSpPr>
          <p:spPr bwMode="auto">
            <a:xfrm>
              <a:off x="725" y="1735"/>
              <a:ext cx="101" cy="29"/>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86" name="Rectangle 50"/>
            <p:cNvSpPr>
              <a:spLocks noChangeArrowheads="1"/>
            </p:cNvSpPr>
            <p:nvPr/>
          </p:nvSpPr>
          <p:spPr bwMode="auto">
            <a:xfrm>
              <a:off x="823" y="1698"/>
              <a:ext cx="6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87" name="Line 51"/>
            <p:cNvSpPr>
              <a:spLocks noChangeShapeType="1"/>
            </p:cNvSpPr>
            <p:nvPr/>
          </p:nvSpPr>
          <p:spPr bwMode="auto">
            <a:xfrm flipH="1">
              <a:off x="4465" y="1696"/>
              <a:ext cx="120" cy="5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88" name="Rectangle 52"/>
            <p:cNvSpPr>
              <a:spLocks noChangeArrowheads="1"/>
            </p:cNvSpPr>
            <p:nvPr/>
          </p:nvSpPr>
          <p:spPr bwMode="auto">
            <a:xfrm>
              <a:off x="4391" y="1680"/>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89" name="Line 53"/>
            <p:cNvSpPr>
              <a:spLocks noChangeShapeType="1"/>
            </p:cNvSpPr>
            <p:nvPr/>
          </p:nvSpPr>
          <p:spPr bwMode="auto">
            <a:xfrm>
              <a:off x="4261" y="1704"/>
              <a:ext cx="122" cy="48"/>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90" name="Rectangle 54"/>
            <p:cNvSpPr>
              <a:spLocks noChangeArrowheads="1"/>
            </p:cNvSpPr>
            <p:nvPr/>
          </p:nvSpPr>
          <p:spPr bwMode="auto">
            <a:xfrm>
              <a:off x="2595" y="1680"/>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91" name="Line 55"/>
            <p:cNvSpPr>
              <a:spLocks noChangeShapeType="1"/>
            </p:cNvSpPr>
            <p:nvPr/>
          </p:nvSpPr>
          <p:spPr bwMode="auto">
            <a:xfrm>
              <a:off x="2497" y="1723"/>
              <a:ext cx="101" cy="29"/>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92" name="Line 56"/>
            <p:cNvSpPr>
              <a:spLocks noChangeShapeType="1"/>
            </p:cNvSpPr>
            <p:nvPr/>
          </p:nvSpPr>
          <p:spPr bwMode="auto">
            <a:xfrm flipH="1">
              <a:off x="2681" y="1694"/>
              <a:ext cx="91" cy="5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93" name="Rectangle 57"/>
            <p:cNvSpPr>
              <a:spLocks noChangeArrowheads="1"/>
            </p:cNvSpPr>
            <p:nvPr/>
          </p:nvSpPr>
          <p:spPr bwMode="auto">
            <a:xfrm>
              <a:off x="3562" y="1578"/>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7994" name="Rectangle 58"/>
            <p:cNvSpPr>
              <a:spLocks noChangeArrowheads="1"/>
            </p:cNvSpPr>
            <p:nvPr/>
          </p:nvSpPr>
          <p:spPr bwMode="auto">
            <a:xfrm>
              <a:off x="3628" y="1578"/>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95" name="Rectangle 59"/>
            <p:cNvSpPr>
              <a:spLocks noChangeArrowheads="1"/>
            </p:cNvSpPr>
            <p:nvPr/>
          </p:nvSpPr>
          <p:spPr bwMode="auto">
            <a:xfrm>
              <a:off x="3799" y="2117"/>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7996" name="Rectangle 60"/>
            <p:cNvSpPr>
              <a:spLocks noChangeArrowheads="1"/>
            </p:cNvSpPr>
            <p:nvPr/>
          </p:nvSpPr>
          <p:spPr bwMode="auto">
            <a:xfrm>
              <a:off x="3870" y="2117"/>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7997" name="Line 61"/>
            <p:cNvSpPr>
              <a:spLocks noChangeShapeType="1"/>
            </p:cNvSpPr>
            <p:nvPr/>
          </p:nvSpPr>
          <p:spPr bwMode="auto">
            <a:xfrm>
              <a:off x="3829" y="2027"/>
              <a:ext cx="1" cy="10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998" name="Rectangle 62"/>
            <p:cNvSpPr>
              <a:spLocks noChangeArrowheads="1"/>
            </p:cNvSpPr>
            <p:nvPr/>
          </p:nvSpPr>
          <p:spPr bwMode="auto">
            <a:xfrm>
              <a:off x="3808" y="1925"/>
              <a:ext cx="5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C</a:t>
              </a:r>
              <a:endParaRPr lang="en-US" altLang="zh-CN" sz="1800"/>
            </a:p>
          </p:txBody>
        </p:sp>
        <p:sp>
          <p:nvSpPr>
            <p:cNvPr id="167999" name="Rectangle 63"/>
            <p:cNvSpPr>
              <a:spLocks noChangeArrowheads="1"/>
            </p:cNvSpPr>
            <p:nvPr/>
          </p:nvSpPr>
          <p:spPr bwMode="auto">
            <a:xfrm>
              <a:off x="3873" y="1925"/>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8000" name="Rectangle 64"/>
            <p:cNvSpPr>
              <a:spLocks noChangeArrowheads="1"/>
            </p:cNvSpPr>
            <p:nvPr/>
          </p:nvSpPr>
          <p:spPr bwMode="auto">
            <a:xfrm>
              <a:off x="3939" y="1965"/>
              <a:ext cx="3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900">
                  <a:solidFill>
                    <a:srgbClr val="000000"/>
                  </a:solidFill>
                  <a:latin typeface="Times New Roman" panose="02020603050405020304" pitchFamily="18" charset="0"/>
                </a:rPr>
                <a:t>2</a:t>
              </a:r>
              <a:endParaRPr lang="en-US" altLang="zh-CN" sz="1800"/>
            </a:p>
          </p:txBody>
        </p:sp>
        <p:sp>
          <p:nvSpPr>
            <p:cNvPr id="168001" name="Rectangle 65"/>
            <p:cNvSpPr>
              <a:spLocks noChangeArrowheads="1"/>
            </p:cNvSpPr>
            <p:nvPr/>
          </p:nvSpPr>
          <p:spPr bwMode="auto">
            <a:xfrm>
              <a:off x="4062" y="1572"/>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8002" name="Rectangle 66"/>
            <p:cNvSpPr>
              <a:spLocks noChangeArrowheads="1"/>
            </p:cNvSpPr>
            <p:nvPr/>
          </p:nvSpPr>
          <p:spPr bwMode="auto">
            <a:xfrm>
              <a:off x="4134" y="1572"/>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8003" name="Rectangle 67"/>
            <p:cNvSpPr>
              <a:spLocks noChangeArrowheads="1"/>
            </p:cNvSpPr>
            <p:nvPr/>
          </p:nvSpPr>
          <p:spPr bwMode="auto">
            <a:xfrm>
              <a:off x="3475" y="1806"/>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8004" name="Line 68"/>
            <p:cNvSpPr>
              <a:spLocks noChangeShapeType="1"/>
            </p:cNvSpPr>
            <p:nvPr/>
          </p:nvSpPr>
          <p:spPr bwMode="auto">
            <a:xfrm flipH="1" flipV="1">
              <a:off x="3572" y="1861"/>
              <a:ext cx="117" cy="5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05" name="Line 69"/>
            <p:cNvSpPr>
              <a:spLocks noChangeShapeType="1"/>
            </p:cNvSpPr>
            <p:nvPr/>
          </p:nvSpPr>
          <p:spPr bwMode="auto">
            <a:xfrm flipH="1">
              <a:off x="3345" y="1866"/>
              <a:ext cx="113" cy="3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06" name="Line 70"/>
            <p:cNvSpPr>
              <a:spLocks noChangeShapeType="1"/>
            </p:cNvSpPr>
            <p:nvPr/>
          </p:nvSpPr>
          <p:spPr bwMode="auto">
            <a:xfrm>
              <a:off x="3710" y="1655"/>
              <a:ext cx="94" cy="4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07" name="Line 71"/>
            <p:cNvSpPr>
              <a:spLocks noChangeShapeType="1"/>
            </p:cNvSpPr>
            <p:nvPr/>
          </p:nvSpPr>
          <p:spPr bwMode="auto">
            <a:xfrm flipH="1">
              <a:off x="4033" y="1689"/>
              <a:ext cx="58" cy="8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08" name="Line 72"/>
            <p:cNvSpPr>
              <a:spLocks noChangeShapeType="1"/>
            </p:cNvSpPr>
            <p:nvPr/>
          </p:nvSpPr>
          <p:spPr bwMode="auto">
            <a:xfrm flipH="1">
              <a:off x="3853" y="1862"/>
              <a:ext cx="59" cy="87"/>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09" name="Rectangle 73"/>
            <p:cNvSpPr>
              <a:spLocks noChangeArrowheads="1"/>
            </p:cNvSpPr>
            <p:nvPr/>
          </p:nvSpPr>
          <p:spPr bwMode="auto">
            <a:xfrm>
              <a:off x="2915" y="1548"/>
              <a:ext cx="5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C</a:t>
              </a:r>
              <a:endParaRPr lang="en-US" altLang="zh-CN" sz="1800"/>
            </a:p>
          </p:txBody>
        </p:sp>
        <p:sp>
          <p:nvSpPr>
            <p:cNvPr id="168010" name="Rectangle 74"/>
            <p:cNvSpPr>
              <a:spLocks noChangeArrowheads="1"/>
            </p:cNvSpPr>
            <p:nvPr/>
          </p:nvSpPr>
          <p:spPr bwMode="auto">
            <a:xfrm>
              <a:off x="2981" y="1548"/>
              <a:ext cx="6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8011" name="Rectangle 75"/>
            <p:cNvSpPr>
              <a:spLocks noChangeArrowheads="1"/>
            </p:cNvSpPr>
            <p:nvPr/>
          </p:nvSpPr>
          <p:spPr bwMode="auto">
            <a:xfrm>
              <a:off x="3047" y="1588"/>
              <a:ext cx="3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900">
                  <a:solidFill>
                    <a:srgbClr val="000000"/>
                  </a:solidFill>
                  <a:latin typeface="Times New Roman" panose="02020603050405020304" pitchFamily="18" charset="0"/>
                </a:rPr>
                <a:t>2</a:t>
              </a:r>
              <a:endParaRPr lang="en-US" altLang="zh-CN" sz="1800"/>
            </a:p>
          </p:txBody>
        </p:sp>
        <p:sp>
          <p:nvSpPr>
            <p:cNvPr id="168012" name="Line 76"/>
            <p:cNvSpPr>
              <a:spLocks noChangeShapeType="1"/>
            </p:cNvSpPr>
            <p:nvPr/>
          </p:nvSpPr>
          <p:spPr bwMode="auto">
            <a:xfrm>
              <a:off x="2954" y="1452"/>
              <a:ext cx="1" cy="10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13" name="Rectangle 77"/>
            <p:cNvSpPr>
              <a:spLocks noChangeArrowheads="1"/>
            </p:cNvSpPr>
            <p:nvPr/>
          </p:nvSpPr>
          <p:spPr bwMode="auto">
            <a:xfrm>
              <a:off x="2918" y="1326"/>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8014" name="Rectangle 78"/>
            <p:cNvSpPr>
              <a:spLocks noChangeArrowheads="1"/>
            </p:cNvSpPr>
            <p:nvPr/>
          </p:nvSpPr>
          <p:spPr bwMode="auto">
            <a:xfrm>
              <a:off x="2990" y="1326"/>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8015" name="Rectangle 79"/>
            <p:cNvSpPr>
              <a:spLocks noChangeArrowheads="1"/>
            </p:cNvSpPr>
            <p:nvPr/>
          </p:nvSpPr>
          <p:spPr bwMode="auto">
            <a:xfrm>
              <a:off x="2628" y="1919"/>
              <a:ext cx="6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8016" name="Rectangle 80"/>
            <p:cNvSpPr>
              <a:spLocks noChangeArrowheads="1"/>
            </p:cNvSpPr>
            <p:nvPr/>
          </p:nvSpPr>
          <p:spPr bwMode="auto">
            <a:xfrm>
              <a:off x="2694" y="1919"/>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8017" name="Rectangle 81"/>
            <p:cNvSpPr>
              <a:spLocks noChangeArrowheads="1"/>
            </p:cNvSpPr>
            <p:nvPr/>
          </p:nvSpPr>
          <p:spPr bwMode="auto">
            <a:xfrm>
              <a:off x="3164" y="1919"/>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8018" name="Rectangle 82"/>
            <p:cNvSpPr>
              <a:spLocks noChangeArrowheads="1"/>
            </p:cNvSpPr>
            <p:nvPr/>
          </p:nvSpPr>
          <p:spPr bwMode="auto">
            <a:xfrm>
              <a:off x="3236" y="1919"/>
              <a:ext cx="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8019" name="Line 83"/>
            <p:cNvSpPr>
              <a:spLocks noChangeShapeType="1"/>
            </p:cNvSpPr>
            <p:nvPr/>
          </p:nvSpPr>
          <p:spPr bwMode="auto">
            <a:xfrm>
              <a:off x="2965" y="1664"/>
              <a:ext cx="53" cy="9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20" name="Line 84"/>
            <p:cNvSpPr>
              <a:spLocks noChangeShapeType="1"/>
            </p:cNvSpPr>
            <p:nvPr/>
          </p:nvSpPr>
          <p:spPr bwMode="auto">
            <a:xfrm flipH="1">
              <a:off x="2774" y="1893"/>
              <a:ext cx="138" cy="8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21" name="Line 85"/>
            <p:cNvSpPr>
              <a:spLocks noChangeShapeType="1"/>
            </p:cNvSpPr>
            <p:nvPr/>
          </p:nvSpPr>
          <p:spPr bwMode="auto">
            <a:xfrm>
              <a:off x="3126" y="1844"/>
              <a:ext cx="53" cy="9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22" name="Rectangle 86"/>
            <p:cNvSpPr>
              <a:spLocks noChangeArrowheads="1"/>
            </p:cNvSpPr>
            <p:nvPr/>
          </p:nvSpPr>
          <p:spPr bwMode="auto">
            <a:xfrm>
              <a:off x="3208" y="1634"/>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8023" name="Line 87"/>
            <p:cNvSpPr>
              <a:spLocks noChangeShapeType="1"/>
            </p:cNvSpPr>
            <p:nvPr/>
          </p:nvSpPr>
          <p:spPr bwMode="auto">
            <a:xfrm flipH="1">
              <a:off x="2900" y="1837"/>
              <a:ext cx="232"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24" name="Line 88"/>
            <p:cNvSpPr>
              <a:spLocks noChangeShapeType="1"/>
            </p:cNvSpPr>
            <p:nvPr/>
          </p:nvSpPr>
          <p:spPr bwMode="auto">
            <a:xfrm flipH="1" flipV="1">
              <a:off x="3132" y="1837"/>
              <a:ext cx="231"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25" name="Line 89"/>
            <p:cNvSpPr>
              <a:spLocks noChangeShapeType="1"/>
            </p:cNvSpPr>
            <p:nvPr/>
          </p:nvSpPr>
          <p:spPr bwMode="auto">
            <a:xfrm>
              <a:off x="3266" y="1732"/>
              <a:ext cx="97" cy="167"/>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26" name="Line 90"/>
            <p:cNvSpPr>
              <a:spLocks noChangeShapeType="1"/>
            </p:cNvSpPr>
            <p:nvPr/>
          </p:nvSpPr>
          <p:spPr bwMode="auto">
            <a:xfrm flipV="1">
              <a:off x="3012" y="1704"/>
              <a:ext cx="187" cy="5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27" name="Line 91"/>
            <p:cNvSpPr>
              <a:spLocks noChangeShapeType="1"/>
            </p:cNvSpPr>
            <p:nvPr/>
          </p:nvSpPr>
          <p:spPr bwMode="auto">
            <a:xfrm>
              <a:off x="2781" y="1692"/>
              <a:ext cx="231"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28" name="Line 92"/>
            <p:cNvSpPr>
              <a:spLocks noChangeShapeType="1"/>
            </p:cNvSpPr>
            <p:nvPr/>
          </p:nvSpPr>
          <p:spPr bwMode="auto">
            <a:xfrm flipH="1" flipV="1">
              <a:off x="2781" y="1692"/>
              <a:ext cx="119" cy="207"/>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29" name="Rectangle 93"/>
            <p:cNvSpPr>
              <a:spLocks noChangeArrowheads="1"/>
            </p:cNvSpPr>
            <p:nvPr/>
          </p:nvSpPr>
          <p:spPr bwMode="auto">
            <a:xfrm>
              <a:off x="4110" y="1854"/>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8030" name="Line 94"/>
            <p:cNvSpPr>
              <a:spLocks noChangeShapeType="1"/>
            </p:cNvSpPr>
            <p:nvPr/>
          </p:nvSpPr>
          <p:spPr bwMode="auto">
            <a:xfrm>
              <a:off x="3915" y="1849"/>
              <a:ext cx="186" cy="5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31" name="Line 95"/>
            <p:cNvSpPr>
              <a:spLocks noChangeShapeType="1"/>
            </p:cNvSpPr>
            <p:nvPr/>
          </p:nvSpPr>
          <p:spPr bwMode="auto">
            <a:xfrm flipV="1">
              <a:off x="3683" y="1849"/>
              <a:ext cx="232"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32" name="Line 96"/>
            <p:cNvSpPr>
              <a:spLocks noChangeShapeType="1"/>
            </p:cNvSpPr>
            <p:nvPr/>
          </p:nvSpPr>
          <p:spPr bwMode="auto">
            <a:xfrm flipH="1">
              <a:off x="3683" y="1704"/>
              <a:ext cx="120" cy="207"/>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33" name="Line 97"/>
            <p:cNvSpPr>
              <a:spLocks noChangeShapeType="1"/>
            </p:cNvSpPr>
            <p:nvPr/>
          </p:nvSpPr>
          <p:spPr bwMode="auto">
            <a:xfrm flipH="1" flipV="1">
              <a:off x="3803" y="1704"/>
              <a:ext cx="231"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34" name="Line 98"/>
            <p:cNvSpPr>
              <a:spLocks noChangeShapeType="1"/>
            </p:cNvSpPr>
            <p:nvPr/>
          </p:nvSpPr>
          <p:spPr bwMode="auto">
            <a:xfrm flipH="1">
              <a:off x="4034" y="1704"/>
              <a:ext cx="232" cy="6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35" name="Line 99"/>
            <p:cNvSpPr>
              <a:spLocks noChangeShapeType="1"/>
            </p:cNvSpPr>
            <p:nvPr/>
          </p:nvSpPr>
          <p:spPr bwMode="auto">
            <a:xfrm flipV="1">
              <a:off x="4171" y="1704"/>
              <a:ext cx="95" cy="16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36" name="Rectangle 100"/>
            <p:cNvSpPr>
              <a:spLocks noChangeArrowheads="1"/>
            </p:cNvSpPr>
            <p:nvPr/>
          </p:nvSpPr>
          <p:spPr bwMode="auto">
            <a:xfrm>
              <a:off x="1134" y="1350"/>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O</a:t>
              </a:r>
              <a:endParaRPr lang="en-US" altLang="zh-CN" sz="1800"/>
            </a:p>
          </p:txBody>
        </p:sp>
        <p:sp>
          <p:nvSpPr>
            <p:cNvPr id="168037" name="Rectangle 101"/>
            <p:cNvSpPr>
              <a:spLocks noChangeArrowheads="1"/>
            </p:cNvSpPr>
            <p:nvPr/>
          </p:nvSpPr>
          <p:spPr bwMode="auto">
            <a:xfrm>
              <a:off x="1206" y="1350"/>
              <a:ext cx="6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H</a:t>
              </a:r>
              <a:endParaRPr lang="en-US" altLang="zh-CN" sz="1800"/>
            </a:p>
          </p:txBody>
        </p:sp>
        <p:sp>
          <p:nvSpPr>
            <p:cNvPr id="168038" name="Line 102"/>
            <p:cNvSpPr>
              <a:spLocks noChangeShapeType="1"/>
            </p:cNvSpPr>
            <p:nvPr/>
          </p:nvSpPr>
          <p:spPr bwMode="auto">
            <a:xfrm>
              <a:off x="1188" y="1061"/>
              <a:ext cx="1" cy="299"/>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39" name="Freeform 103"/>
            <p:cNvSpPr/>
            <p:nvPr/>
          </p:nvSpPr>
          <p:spPr bwMode="auto">
            <a:xfrm>
              <a:off x="1170" y="1300"/>
              <a:ext cx="36" cy="60"/>
            </a:xfrm>
            <a:custGeom>
              <a:avLst/>
              <a:gdLst>
                <a:gd name="T0" fmla="*/ 18 w 36"/>
                <a:gd name="T1" fmla="*/ 60 h 60"/>
                <a:gd name="T2" fmla="*/ 0 w 36"/>
                <a:gd name="T3" fmla="*/ 0 h 60"/>
                <a:gd name="T4" fmla="*/ 18 w 36"/>
                <a:gd name="T5" fmla="*/ 12 h 60"/>
                <a:gd name="T6" fmla="*/ 36 w 36"/>
                <a:gd name="T7" fmla="*/ 0 h 60"/>
                <a:gd name="T8" fmla="*/ 18 w 36"/>
                <a:gd name="T9" fmla="*/ 6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18" y="60"/>
                  </a:moveTo>
                  <a:lnTo>
                    <a:pt x="0" y="0"/>
                  </a:lnTo>
                  <a:lnTo>
                    <a:pt x="18" y="12"/>
                  </a:lnTo>
                  <a:lnTo>
                    <a:pt x="36" y="0"/>
                  </a:lnTo>
                  <a:lnTo>
                    <a:pt x="18" y="60"/>
                  </a:lnTo>
                  <a:close/>
                </a:path>
              </a:pathLst>
            </a:custGeom>
            <a:solidFill>
              <a:srgbClr val="000000"/>
            </a:solidFill>
            <a:ln w="4763">
              <a:solidFill>
                <a:srgbClr val="000000"/>
              </a:solidFill>
              <a:prstDash val="solid"/>
              <a:round/>
            </a:ln>
          </p:spPr>
          <p:txBody>
            <a:bodyPr/>
            <a:lstStyle/>
            <a:p>
              <a:endParaRPr lang="zh-CN" altLang="en-US"/>
            </a:p>
          </p:txBody>
        </p:sp>
        <p:sp>
          <p:nvSpPr>
            <p:cNvPr id="168040" name="Line 104"/>
            <p:cNvSpPr>
              <a:spLocks noChangeShapeType="1"/>
            </p:cNvSpPr>
            <p:nvPr/>
          </p:nvSpPr>
          <p:spPr bwMode="auto">
            <a:xfrm>
              <a:off x="2326" y="1240"/>
              <a:ext cx="1" cy="3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41" name="Freeform 105"/>
            <p:cNvSpPr/>
            <p:nvPr/>
          </p:nvSpPr>
          <p:spPr bwMode="auto">
            <a:xfrm>
              <a:off x="2308" y="1500"/>
              <a:ext cx="36" cy="60"/>
            </a:xfrm>
            <a:custGeom>
              <a:avLst/>
              <a:gdLst>
                <a:gd name="T0" fmla="*/ 18 w 36"/>
                <a:gd name="T1" fmla="*/ 60 h 60"/>
                <a:gd name="T2" fmla="*/ 0 w 36"/>
                <a:gd name="T3" fmla="*/ 0 h 60"/>
                <a:gd name="T4" fmla="*/ 18 w 36"/>
                <a:gd name="T5" fmla="*/ 12 h 60"/>
                <a:gd name="T6" fmla="*/ 36 w 36"/>
                <a:gd name="T7" fmla="*/ 0 h 60"/>
                <a:gd name="T8" fmla="*/ 18 w 36"/>
                <a:gd name="T9" fmla="*/ 6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18" y="60"/>
                  </a:moveTo>
                  <a:lnTo>
                    <a:pt x="0" y="0"/>
                  </a:lnTo>
                  <a:lnTo>
                    <a:pt x="18" y="12"/>
                  </a:lnTo>
                  <a:lnTo>
                    <a:pt x="36" y="0"/>
                  </a:lnTo>
                  <a:lnTo>
                    <a:pt x="18" y="60"/>
                  </a:lnTo>
                  <a:close/>
                </a:path>
              </a:pathLst>
            </a:custGeom>
            <a:solidFill>
              <a:srgbClr val="000000"/>
            </a:solidFill>
            <a:ln w="4763">
              <a:solidFill>
                <a:srgbClr val="000000"/>
              </a:solidFill>
              <a:prstDash val="solid"/>
              <a:round/>
            </a:ln>
          </p:spPr>
          <p:txBody>
            <a:bodyPr/>
            <a:lstStyle/>
            <a:p>
              <a:endParaRPr lang="zh-CN" altLang="en-US"/>
            </a:p>
          </p:txBody>
        </p:sp>
        <p:sp>
          <p:nvSpPr>
            <p:cNvPr id="168042" name="Line 106"/>
            <p:cNvSpPr>
              <a:spLocks noChangeShapeType="1"/>
            </p:cNvSpPr>
            <p:nvPr/>
          </p:nvSpPr>
          <p:spPr bwMode="auto">
            <a:xfrm>
              <a:off x="2948" y="977"/>
              <a:ext cx="1" cy="319"/>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43" name="Freeform 107"/>
            <p:cNvSpPr/>
            <p:nvPr/>
          </p:nvSpPr>
          <p:spPr bwMode="auto">
            <a:xfrm>
              <a:off x="2930" y="1236"/>
              <a:ext cx="36" cy="60"/>
            </a:xfrm>
            <a:custGeom>
              <a:avLst/>
              <a:gdLst>
                <a:gd name="T0" fmla="*/ 18 w 36"/>
                <a:gd name="T1" fmla="*/ 60 h 60"/>
                <a:gd name="T2" fmla="*/ 0 w 36"/>
                <a:gd name="T3" fmla="*/ 0 h 60"/>
                <a:gd name="T4" fmla="*/ 18 w 36"/>
                <a:gd name="T5" fmla="*/ 12 h 60"/>
                <a:gd name="T6" fmla="*/ 36 w 36"/>
                <a:gd name="T7" fmla="*/ 0 h 60"/>
                <a:gd name="T8" fmla="*/ 18 w 36"/>
                <a:gd name="T9" fmla="*/ 6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18" y="60"/>
                  </a:moveTo>
                  <a:lnTo>
                    <a:pt x="0" y="0"/>
                  </a:lnTo>
                  <a:lnTo>
                    <a:pt x="18" y="12"/>
                  </a:lnTo>
                  <a:lnTo>
                    <a:pt x="36" y="0"/>
                  </a:lnTo>
                  <a:lnTo>
                    <a:pt x="18" y="60"/>
                  </a:lnTo>
                  <a:close/>
                </a:path>
              </a:pathLst>
            </a:custGeom>
            <a:solidFill>
              <a:srgbClr val="000000"/>
            </a:solidFill>
            <a:ln w="4763">
              <a:solidFill>
                <a:srgbClr val="000000"/>
              </a:solidFill>
              <a:prstDash val="solid"/>
              <a:round/>
            </a:ln>
          </p:spPr>
          <p:txBody>
            <a:bodyPr/>
            <a:lstStyle/>
            <a:p>
              <a:endParaRPr lang="zh-CN" altLang="en-US"/>
            </a:p>
          </p:txBody>
        </p:sp>
        <p:sp>
          <p:nvSpPr>
            <p:cNvPr id="168044" name="Line 108"/>
            <p:cNvSpPr>
              <a:spLocks noChangeShapeType="1"/>
            </p:cNvSpPr>
            <p:nvPr/>
          </p:nvSpPr>
          <p:spPr bwMode="auto">
            <a:xfrm>
              <a:off x="4122" y="1240"/>
              <a:ext cx="1" cy="3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45" name="Freeform 109"/>
            <p:cNvSpPr/>
            <p:nvPr/>
          </p:nvSpPr>
          <p:spPr bwMode="auto">
            <a:xfrm>
              <a:off x="4104" y="1500"/>
              <a:ext cx="36" cy="60"/>
            </a:xfrm>
            <a:custGeom>
              <a:avLst/>
              <a:gdLst>
                <a:gd name="T0" fmla="*/ 18 w 36"/>
                <a:gd name="T1" fmla="*/ 60 h 60"/>
                <a:gd name="T2" fmla="*/ 0 w 36"/>
                <a:gd name="T3" fmla="*/ 0 h 60"/>
                <a:gd name="T4" fmla="*/ 18 w 36"/>
                <a:gd name="T5" fmla="*/ 12 h 60"/>
                <a:gd name="T6" fmla="*/ 36 w 36"/>
                <a:gd name="T7" fmla="*/ 0 h 60"/>
                <a:gd name="T8" fmla="*/ 18 w 36"/>
                <a:gd name="T9" fmla="*/ 6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18" y="60"/>
                  </a:moveTo>
                  <a:lnTo>
                    <a:pt x="0" y="0"/>
                  </a:lnTo>
                  <a:lnTo>
                    <a:pt x="18" y="12"/>
                  </a:lnTo>
                  <a:lnTo>
                    <a:pt x="36" y="0"/>
                  </a:lnTo>
                  <a:lnTo>
                    <a:pt x="18" y="60"/>
                  </a:lnTo>
                  <a:close/>
                </a:path>
              </a:pathLst>
            </a:custGeom>
            <a:solidFill>
              <a:srgbClr val="000000"/>
            </a:solidFill>
            <a:ln w="4763">
              <a:solidFill>
                <a:srgbClr val="000000"/>
              </a:solidFill>
              <a:prstDash val="solid"/>
              <a:round/>
            </a:ln>
          </p:spPr>
          <p:txBody>
            <a:bodyPr/>
            <a:lstStyle/>
            <a:p>
              <a:endParaRPr lang="zh-CN" altLang="en-US"/>
            </a:p>
          </p:txBody>
        </p:sp>
        <p:sp>
          <p:nvSpPr>
            <p:cNvPr id="168046" name="Line 110"/>
            <p:cNvSpPr>
              <a:spLocks noChangeShapeType="1"/>
            </p:cNvSpPr>
            <p:nvPr/>
          </p:nvSpPr>
          <p:spPr bwMode="auto">
            <a:xfrm>
              <a:off x="1877" y="1246"/>
              <a:ext cx="1" cy="3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47" name="Freeform 111"/>
            <p:cNvSpPr/>
            <p:nvPr/>
          </p:nvSpPr>
          <p:spPr bwMode="auto">
            <a:xfrm>
              <a:off x="1859" y="1506"/>
              <a:ext cx="36" cy="60"/>
            </a:xfrm>
            <a:custGeom>
              <a:avLst/>
              <a:gdLst>
                <a:gd name="T0" fmla="*/ 18 w 36"/>
                <a:gd name="T1" fmla="*/ 60 h 60"/>
                <a:gd name="T2" fmla="*/ 0 w 36"/>
                <a:gd name="T3" fmla="*/ 0 h 60"/>
                <a:gd name="T4" fmla="*/ 18 w 36"/>
                <a:gd name="T5" fmla="*/ 12 h 60"/>
                <a:gd name="T6" fmla="*/ 36 w 36"/>
                <a:gd name="T7" fmla="*/ 0 h 60"/>
                <a:gd name="T8" fmla="*/ 18 w 36"/>
                <a:gd name="T9" fmla="*/ 6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18" y="60"/>
                  </a:moveTo>
                  <a:lnTo>
                    <a:pt x="0" y="0"/>
                  </a:lnTo>
                  <a:lnTo>
                    <a:pt x="18" y="12"/>
                  </a:lnTo>
                  <a:lnTo>
                    <a:pt x="36" y="0"/>
                  </a:lnTo>
                  <a:lnTo>
                    <a:pt x="18" y="60"/>
                  </a:lnTo>
                  <a:close/>
                </a:path>
              </a:pathLst>
            </a:custGeom>
            <a:solidFill>
              <a:srgbClr val="000000"/>
            </a:solidFill>
            <a:ln w="4763">
              <a:solidFill>
                <a:srgbClr val="000000"/>
              </a:solidFill>
              <a:prstDash val="solid"/>
              <a:round/>
            </a:ln>
          </p:spPr>
          <p:txBody>
            <a:bodyPr/>
            <a:lstStyle/>
            <a:p>
              <a:endParaRPr lang="zh-CN" altLang="en-US"/>
            </a:p>
          </p:txBody>
        </p:sp>
        <p:sp>
          <p:nvSpPr>
            <p:cNvPr id="168048" name="Line 112"/>
            <p:cNvSpPr>
              <a:spLocks noChangeShapeType="1"/>
            </p:cNvSpPr>
            <p:nvPr/>
          </p:nvSpPr>
          <p:spPr bwMode="auto">
            <a:xfrm>
              <a:off x="3643" y="1240"/>
              <a:ext cx="1" cy="3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49" name="Freeform 113"/>
            <p:cNvSpPr/>
            <p:nvPr/>
          </p:nvSpPr>
          <p:spPr bwMode="auto">
            <a:xfrm>
              <a:off x="3625" y="1500"/>
              <a:ext cx="36" cy="60"/>
            </a:xfrm>
            <a:custGeom>
              <a:avLst/>
              <a:gdLst>
                <a:gd name="T0" fmla="*/ 18 w 36"/>
                <a:gd name="T1" fmla="*/ 60 h 60"/>
                <a:gd name="T2" fmla="*/ 0 w 36"/>
                <a:gd name="T3" fmla="*/ 0 h 60"/>
                <a:gd name="T4" fmla="*/ 18 w 36"/>
                <a:gd name="T5" fmla="*/ 12 h 60"/>
                <a:gd name="T6" fmla="*/ 36 w 36"/>
                <a:gd name="T7" fmla="*/ 0 h 60"/>
                <a:gd name="T8" fmla="*/ 18 w 36"/>
                <a:gd name="T9" fmla="*/ 6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18" y="60"/>
                  </a:moveTo>
                  <a:lnTo>
                    <a:pt x="0" y="0"/>
                  </a:lnTo>
                  <a:lnTo>
                    <a:pt x="18" y="12"/>
                  </a:lnTo>
                  <a:lnTo>
                    <a:pt x="36" y="0"/>
                  </a:lnTo>
                  <a:lnTo>
                    <a:pt x="18" y="60"/>
                  </a:lnTo>
                  <a:close/>
                </a:path>
              </a:pathLst>
            </a:custGeom>
            <a:solidFill>
              <a:srgbClr val="000000"/>
            </a:solidFill>
            <a:ln w="4763">
              <a:solidFill>
                <a:srgbClr val="000000"/>
              </a:solidFill>
              <a:prstDash val="solid"/>
              <a:round/>
            </a:ln>
          </p:spPr>
          <p:txBody>
            <a:bodyPr/>
            <a:lstStyle/>
            <a:p>
              <a:endParaRPr lang="zh-CN" altLang="en-US"/>
            </a:p>
          </p:txBody>
        </p:sp>
        <p:sp>
          <p:nvSpPr>
            <p:cNvPr id="168050" name="Line 114"/>
            <p:cNvSpPr>
              <a:spLocks noChangeShapeType="1"/>
            </p:cNvSpPr>
            <p:nvPr/>
          </p:nvSpPr>
          <p:spPr bwMode="auto">
            <a:xfrm flipV="1">
              <a:off x="1407" y="2077"/>
              <a:ext cx="1" cy="3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51" name="Freeform 115"/>
            <p:cNvSpPr/>
            <p:nvPr/>
          </p:nvSpPr>
          <p:spPr bwMode="auto">
            <a:xfrm>
              <a:off x="1389" y="2077"/>
              <a:ext cx="36" cy="60"/>
            </a:xfrm>
            <a:custGeom>
              <a:avLst/>
              <a:gdLst>
                <a:gd name="T0" fmla="*/ 18 w 36"/>
                <a:gd name="T1" fmla="*/ 0 h 60"/>
                <a:gd name="T2" fmla="*/ 36 w 36"/>
                <a:gd name="T3" fmla="*/ 60 h 60"/>
                <a:gd name="T4" fmla="*/ 18 w 36"/>
                <a:gd name="T5" fmla="*/ 48 h 60"/>
                <a:gd name="T6" fmla="*/ 0 w 36"/>
                <a:gd name="T7" fmla="*/ 60 h 60"/>
                <a:gd name="T8" fmla="*/ 18 w 36"/>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18" y="0"/>
                  </a:moveTo>
                  <a:lnTo>
                    <a:pt x="36" y="60"/>
                  </a:lnTo>
                  <a:lnTo>
                    <a:pt x="18" y="48"/>
                  </a:lnTo>
                  <a:lnTo>
                    <a:pt x="0" y="60"/>
                  </a:lnTo>
                  <a:lnTo>
                    <a:pt x="18" y="0"/>
                  </a:lnTo>
                  <a:close/>
                </a:path>
              </a:pathLst>
            </a:custGeom>
            <a:solidFill>
              <a:srgbClr val="000000"/>
            </a:solidFill>
            <a:ln w="4763">
              <a:solidFill>
                <a:srgbClr val="000000"/>
              </a:solidFill>
              <a:prstDash val="solid"/>
              <a:round/>
            </a:ln>
          </p:spPr>
          <p:txBody>
            <a:bodyPr/>
            <a:lstStyle/>
            <a:p>
              <a:endParaRPr lang="zh-CN" altLang="en-US"/>
            </a:p>
          </p:txBody>
        </p:sp>
        <p:sp>
          <p:nvSpPr>
            <p:cNvPr id="168052" name="Line 116"/>
            <p:cNvSpPr>
              <a:spLocks noChangeShapeType="1"/>
            </p:cNvSpPr>
            <p:nvPr/>
          </p:nvSpPr>
          <p:spPr bwMode="auto">
            <a:xfrm flipV="1">
              <a:off x="2056" y="2263"/>
              <a:ext cx="1" cy="319"/>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53" name="Freeform 117"/>
            <p:cNvSpPr/>
            <p:nvPr/>
          </p:nvSpPr>
          <p:spPr bwMode="auto">
            <a:xfrm>
              <a:off x="2038" y="2263"/>
              <a:ext cx="36" cy="60"/>
            </a:xfrm>
            <a:custGeom>
              <a:avLst/>
              <a:gdLst>
                <a:gd name="T0" fmla="*/ 18 w 36"/>
                <a:gd name="T1" fmla="*/ 0 h 60"/>
                <a:gd name="T2" fmla="*/ 36 w 36"/>
                <a:gd name="T3" fmla="*/ 60 h 60"/>
                <a:gd name="T4" fmla="*/ 18 w 36"/>
                <a:gd name="T5" fmla="*/ 48 h 60"/>
                <a:gd name="T6" fmla="*/ 0 w 36"/>
                <a:gd name="T7" fmla="*/ 60 h 60"/>
                <a:gd name="T8" fmla="*/ 18 w 36"/>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18" y="0"/>
                  </a:moveTo>
                  <a:lnTo>
                    <a:pt x="36" y="60"/>
                  </a:lnTo>
                  <a:lnTo>
                    <a:pt x="18" y="48"/>
                  </a:lnTo>
                  <a:lnTo>
                    <a:pt x="0" y="60"/>
                  </a:lnTo>
                  <a:lnTo>
                    <a:pt x="18" y="0"/>
                  </a:lnTo>
                  <a:close/>
                </a:path>
              </a:pathLst>
            </a:custGeom>
            <a:solidFill>
              <a:srgbClr val="000000"/>
            </a:solidFill>
            <a:ln w="4763">
              <a:solidFill>
                <a:srgbClr val="000000"/>
              </a:solidFill>
              <a:prstDash val="solid"/>
              <a:round/>
            </a:ln>
          </p:spPr>
          <p:txBody>
            <a:bodyPr/>
            <a:lstStyle/>
            <a:p>
              <a:endParaRPr lang="zh-CN" altLang="en-US"/>
            </a:p>
          </p:txBody>
        </p:sp>
        <p:sp>
          <p:nvSpPr>
            <p:cNvPr id="168054" name="Line 118"/>
            <p:cNvSpPr>
              <a:spLocks noChangeShapeType="1"/>
            </p:cNvSpPr>
            <p:nvPr/>
          </p:nvSpPr>
          <p:spPr bwMode="auto">
            <a:xfrm flipV="1">
              <a:off x="2727" y="2059"/>
              <a:ext cx="1" cy="3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55" name="Freeform 119"/>
            <p:cNvSpPr/>
            <p:nvPr/>
          </p:nvSpPr>
          <p:spPr bwMode="auto">
            <a:xfrm>
              <a:off x="2709" y="2059"/>
              <a:ext cx="36" cy="60"/>
            </a:xfrm>
            <a:custGeom>
              <a:avLst/>
              <a:gdLst>
                <a:gd name="T0" fmla="*/ 18 w 36"/>
                <a:gd name="T1" fmla="*/ 0 h 60"/>
                <a:gd name="T2" fmla="*/ 36 w 36"/>
                <a:gd name="T3" fmla="*/ 60 h 60"/>
                <a:gd name="T4" fmla="*/ 18 w 36"/>
                <a:gd name="T5" fmla="*/ 48 h 60"/>
                <a:gd name="T6" fmla="*/ 0 w 36"/>
                <a:gd name="T7" fmla="*/ 60 h 60"/>
                <a:gd name="T8" fmla="*/ 18 w 36"/>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18" y="0"/>
                  </a:moveTo>
                  <a:lnTo>
                    <a:pt x="36" y="60"/>
                  </a:lnTo>
                  <a:lnTo>
                    <a:pt x="18" y="48"/>
                  </a:lnTo>
                  <a:lnTo>
                    <a:pt x="0" y="60"/>
                  </a:lnTo>
                  <a:lnTo>
                    <a:pt x="18" y="0"/>
                  </a:lnTo>
                  <a:close/>
                </a:path>
              </a:pathLst>
            </a:custGeom>
            <a:solidFill>
              <a:srgbClr val="000000"/>
            </a:solidFill>
            <a:ln w="4763">
              <a:solidFill>
                <a:srgbClr val="000000"/>
              </a:solidFill>
              <a:prstDash val="solid"/>
              <a:round/>
            </a:ln>
          </p:spPr>
          <p:txBody>
            <a:bodyPr/>
            <a:lstStyle/>
            <a:p>
              <a:endParaRPr lang="zh-CN" altLang="en-US"/>
            </a:p>
          </p:txBody>
        </p:sp>
        <p:sp>
          <p:nvSpPr>
            <p:cNvPr id="168056" name="Line 120"/>
            <p:cNvSpPr>
              <a:spLocks noChangeShapeType="1"/>
            </p:cNvSpPr>
            <p:nvPr/>
          </p:nvSpPr>
          <p:spPr bwMode="auto">
            <a:xfrm flipV="1">
              <a:off x="3200" y="2071"/>
              <a:ext cx="1" cy="3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57" name="Freeform 121"/>
            <p:cNvSpPr/>
            <p:nvPr/>
          </p:nvSpPr>
          <p:spPr bwMode="auto">
            <a:xfrm>
              <a:off x="3182" y="2071"/>
              <a:ext cx="36" cy="60"/>
            </a:xfrm>
            <a:custGeom>
              <a:avLst/>
              <a:gdLst>
                <a:gd name="T0" fmla="*/ 18 w 36"/>
                <a:gd name="T1" fmla="*/ 0 h 60"/>
                <a:gd name="T2" fmla="*/ 36 w 36"/>
                <a:gd name="T3" fmla="*/ 60 h 60"/>
                <a:gd name="T4" fmla="*/ 18 w 36"/>
                <a:gd name="T5" fmla="*/ 48 h 60"/>
                <a:gd name="T6" fmla="*/ 0 w 36"/>
                <a:gd name="T7" fmla="*/ 60 h 60"/>
                <a:gd name="T8" fmla="*/ 18 w 36"/>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18" y="0"/>
                  </a:moveTo>
                  <a:lnTo>
                    <a:pt x="36" y="60"/>
                  </a:lnTo>
                  <a:lnTo>
                    <a:pt x="18" y="48"/>
                  </a:lnTo>
                  <a:lnTo>
                    <a:pt x="0" y="60"/>
                  </a:lnTo>
                  <a:lnTo>
                    <a:pt x="18" y="0"/>
                  </a:lnTo>
                  <a:close/>
                </a:path>
              </a:pathLst>
            </a:custGeom>
            <a:solidFill>
              <a:srgbClr val="000000"/>
            </a:solidFill>
            <a:ln w="4763">
              <a:solidFill>
                <a:srgbClr val="000000"/>
              </a:solidFill>
              <a:prstDash val="solid"/>
              <a:round/>
            </a:ln>
          </p:spPr>
          <p:txBody>
            <a:bodyPr/>
            <a:lstStyle/>
            <a:p>
              <a:endParaRPr lang="zh-CN" altLang="en-US"/>
            </a:p>
          </p:txBody>
        </p:sp>
        <p:sp>
          <p:nvSpPr>
            <p:cNvPr id="168058" name="Line 122"/>
            <p:cNvSpPr>
              <a:spLocks noChangeShapeType="1"/>
            </p:cNvSpPr>
            <p:nvPr/>
          </p:nvSpPr>
          <p:spPr bwMode="auto">
            <a:xfrm flipV="1">
              <a:off x="3835" y="2221"/>
              <a:ext cx="1" cy="319"/>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59" name="Freeform 123"/>
            <p:cNvSpPr/>
            <p:nvPr/>
          </p:nvSpPr>
          <p:spPr bwMode="auto">
            <a:xfrm>
              <a:off x="3817" y="2221"/>
              <a:ext cx="35" cy="60"/>
            </a:xfrm>
            <a:custGeom>
              <a:avLst/>
              <a:gdLst>
                <a:gd name="T0" fmla="*/ 18 w 35"/>
                <a:gd name="T1" fmla="*/ 0 h 60"/>
                <a:gd name="T2" fmla="*/ 35 w 35"/>
                <a:gd name="T3" fmla="*/ 60 h 60"/>
                <a:gd name="T4" fmla="*/ 18 w 35"/>
                <a:gd name="T5" fmla="*/ 48 h 60"/>
                <a:gd name="T6" fmla="*/ 0 w 35"/>
                <a:gd name="T7" fmla="*/ 60 h 60"/>
                <a:gd name="T8" fmla="*/ 18 w 35"/>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
                  <a:moveTo>
                    <a:pt x="18" y="0"/>
                  </a:moveTo>
                  <a:lnTo>
                    <a:pt x="35" y="60"/>
                  </a:lnTo>
                  <a:lnTo>
                    <a:pt x="18" y="48"/>
                  </a:lnTo>
                  <a:lnTo>
                    <a:pt x="0" y="60"/>
                  </a:lnTo>
                  <a:lnTo>
                    <a:pt x="18" y="0"/>
                  </a:lnTo>
                  <a:close/>
                </a:path>
              </a:pathLst>
            </a:custGeom>
            <a:solidFill>
              <a:srgbClr val="000000"/>
            </a:solidFill>
            <a:ln w="4763">
              <a:solidFill>
                <a:srgbClr val="000000"/>
              </a:solidFill>
              <a:prstDash val="solid"/>
              <a:round/>
            </a:ln>
          </p:spPr>
          <p:txBody>
            <a:bodyPr/>
            <a:lstStyle/>
            <a:p>
              <a:endParaRPr lang="zh-CN" altLang="en-US"/>
            </a:p>
          </p:txBody>
        </p:sp>
        <p:sp>
          <p:nvSpPr>
            <p:cNvPr id="168060" name="Line 124"/>
            <p:cNvSpPr>
              <a:spLocks noChangeShapeType="1"/>
            </p:cNvSpPr>
            <p:nvPr/>
          </p:nvSpPr>
          <p:spPr bwMode="auto">
            <a:xfrm flipV="1">
              <a:off x="960" y="2053"/>
              <a:ext cx="1" cy="3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061" name="Freeform 125"/>
            <p:cNvSpPr/>
            <p:nvPr/>
          </p:nvSpPr>
          <p:spPr bwMode="auto">
            <a:xfrm>
              <a:off x="943" y="2053"/>
              <a:ext cx="35" cy="60"/>
            </a:xfrm>
            <a:custGeom>
              <a:avLst/>
              <a:gdLst>
                <a:gd name="T0" fmla="*/ 17 w 35"/>
                <a:gd name="T1" fmla="*/ 0 h 60"/>
                <a:gd name="T2" fmla="*/ 35 w 35"/>
                <a:gd name="T3" fmla="*/ 60 h 60"/>
                <a:gd name="T4" fmla="*/ 17 w 35"/>
                <a:gd name="T5" fmla="*/ 48 h 60"/>
                <a:gd name="T6" fmla="*/ 0 w 35"/>
                <a:gd name="T7" fmla="*/ 60 h 60"/>
                <a:gd name="T8" fmla="*/ 17 w 35"/>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
                  <a:moveTo>
                    <a:pt x="17" y="0"/>
                  </a:moveTo>
                  <a:lnTo>
                    <a:pt x="35" y="60"/>
                  </a:lnTo>
                  <a:lnTo>
                    <a:pt x="17" y="48"/>
                  </a:lnTo>
                  <a:lnTo>
                    <a:pt x="0" y="60"/>
                  </a:lnTo>
                  <a:lnTo>
                    <a:pt x="17" y="0"/>
                  </a:lnTo>
                  <a:close/>
                </a:path>
              </a:pathLst>
            </a:custGeom>
            <a:solidFill>
              <a:srgbClr val="000000"/>
            </a:solidFill>
            <a:ln w="4763">
              <a:solidFill>
                <a:srgbClr val="000000"/>
              </a:solidFill>
              <a:prstDash val="solid"/>
              <a:round/>
            </a:ln>
          </p:spPr>
          <p:txBody>
            <a:bodyPr/>
            <a:lstStyle/>
            <a:p>
              <a:endParaRPr lang="zh-CN" altLang="en-US"/>
            </a:p>
          </p:txBody>
        </p:sp>
      </p:grpSp>
      <p:sp>
        <p:nvSpPr>
          <p:cNvPr id="167940" name="Rectangle 133"/>
          <p:cNvSpPr>
            <a:spLocks noChangeArrowheads="1"/>
          </p:cNvSpPr>
          <p:nvPr/>
        </p:nvSpPr>
        <p:spPr bwMode="auto">
          <a:xfrm>
            <a:off x="5600303" y="5041429"/>
            <a:ext cx="38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200">
                <a:solidFill>
                  <a:srgbClr val="000000"/>
                </a:solidFill>
                <a:latin typeface="Times New Roman" panose="02020603050405020304" pitchFamily="18" charset="0"/>
              </a:rPr>
              <a:t> </a:t>
            </a:r>
            <a:endParaRPr lang="en-US" altLang="zh-CN" sz="1800"/>
          </a:p>
        </p:txBody>
      </p:sp>
      <p:sp>
        <p:nvSpPr>
          <p:cNvPr id="167941" name="Rectangle 134"/>
          <p:cNvSpPr>
            <a:spLocks noChangeArrowheads="1"/>
          </p:cNvSpPr>
          <p:nvPr/>
        </p:nvSpPr>
        <p:spPr bwMode="auto">
          <a:xfrm>
            <a:off x="1182291" y="5754217"/>
            <a:ext cx="698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b="1" dirty="0">
                <a:latin typeface="Times New Roman" panose="02020603050405020304" pitchFamily="18" charset="0"/>
              </a:rPr>
              <a:t>图</a:t>
            </a:r>
            <a:r>
              <a:rPr kumimoji="1" lang="en-US" altLang="zh-CN" sz="2000" b="1" dirty="0">
                <a:latin typeface="Times New Roman" panose="02020603050405020304" pitchFamily="18" charset="0"/>
              </a:rPr>
              <a:t>9-2 </a:t>
            </a:r>
            <a:r>
              <a:rPr kumimoji="1" lang="zh-CN" altLang="en-US" sz="2000" b="1" dirty="0">
                <a:latin typeface="Times New Roman" panose="02020603050405020304" pitchFamily="18" charset="0"/>
              </a:rPr>
              <a:t>均相介质中纤维素分子的可及性</a:t>
            </a:r>
            <a:endParaRPr kumimoji="1" lang="zh-CN" altLang="en-US" sz="2000" dirty="0">
              <a:latin typeface="Times New Roman" panose="02020603050405020304" pitchFamily="18" charset="0"/>
            </a:endParaRPr>
          </a:p>
        </p:txBody>
      </p:sp>
      <p:sp>
        <p:nvSpPr>
          <p:cNvPr id="167942" name="矩形 124"/>
          <p:cNvSpPr>
            <a:spLocks noChangeArrowheads="1"/>
          </p:cNvSpPr>
          <p:nvPr/>
        </p:nvSpPr>
        <p:spPr bwMode="auto">
          <a:xfrm>
            <a:off x="1115616" y="764704"/>
            <a:ext cx="7366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zh-CN" altLang="en-US" sz="2000" dirty="0">
                <a:latin typeface="Times New Roman" panose="02020603050405020304" pitchFamily="18" charset="0"/>
              </a:rPr>
              <a:t>图</a:t>
            </a:r>
            <a:r>
              <a:rPr kumimoji="1" lang="en-US" altLang="zh-CN" sz="2000" dirty="0">
                <a:latin typeface="Times New Roman" panose="02020603050405020304" pitchFamily="18" charset="0"/>
              </a:rPr>
              <a:t>9-2</a:t>
            </a:r>
            <a:r>
              <a:rPr kumimoji="1" lang="zh-CN" altLang="en-US" sz="2000" dirty="0">
                <a:latin typeface="Times New Roman" panose="02020603050405020304" pitchFamily="18" charset="0"/>
              </a:rPr>
              <a:t>表示在均相介质中纤维素分子的可及性。在</a:t>
            </a:r>
            <a:r>
              <a:rPr kumimoji="1" lang="zh-CN" altLang="en-US" sz="2000" dirty="0">
                <a:solidFill>
                  <a:srgbClr val="FF0000"/>
                </a:solidFill>
                <a:latin typeface="Times New Roman" panose="02020603050405020304" pitchFamily="18" charset="0"/>
              </a:rPr>
              <a:t>均相反应</a:t>
            </a:r>
            <a:r>
              <a:rPr kumimoji="1" lang="zh-CN" altLang="en-US" sz="2000" dirty="0">
                <a:latin typeface="Times New Roman" panose="02020603050405020304" pitchFamily="18" charset="0"/>
              </a:rPr>
              <a:t>的条件下，纤维素整个分子溶解于溶剂之中，分子间与分子内氢键均已断裂。纤维素大分子链上的伯、仲羟基对于反应试剂来说，都是可及的。 </a:t>
            </a:r>
            <a:endParaRPr lang="zh-CN" altLang="en-US" sz="20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0113" y="1052513"/>
            <a:ext cx="7416800" cy="5251450"/>
          </a:xfrm>
          <a:prstGeom prst="rect">
            <a:avLst/>
          </a:prstGeom>
        </p:spPr>
        <p:txBody>
          <a:bodyPr>
            <a:spAutoFit/>
          </a:bodyPr>
          <a:lstStyle/>
          <a:p>
            <a:pPr>
              <a:lnSpc>
                <a:spcPct val="130000"/>
              </a:lnSpc>
              <a:defRPr/>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纤维素的可及度不仅受纤维素物理结构的真实状态所制约，而且也取决于试剂分子的化学性质，大小和空间位阻作用。</a:t>
            </a:r>
            <a:endParaRPr lang="en-US" altLang="zh-CN"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p"/>
              <a:defRPr/>
            </a:pPr>
            <a:r>
              <a:rPr lang="zh-CN" altLang="en-US" sz="2000" dirty="0">
                <a:latin typeface="Times New Roman" panose="02020603050405020304" pitchFamily="18" charset="0"/>
                <a:cs typeface="Times New Roman" panose="02020603050405020304" pitchFamily="18" charset="0"/>
              </a:rPr>
              <a:t>由于与溶胀剂作用的纤维素真正基元不是单一的大分子，而是由分子间氢桥（</a:t>
            </a:r>
            <a:r>
              <a:rPr lang="en-US" altLang="zh-CN" sz="2000" dirty="0">
                <a:latin typeface="Times New Roman" panose="02020603050405020304" pitchFamily="18" charset="0"/>
                <a:cs typeface="Times New Roman" panose="02020603050405020304" pitchFamily="18" charset="0"/>
              </a:rPr>
              <a:t>inter molecular hydrogen bridges</a:t>
            </a:r>
            <a:r>
              <a:rPr lang="zh-CN" altLang="en-US" sz="2000" dirty="0">
                <a:latin typeface="Times New Roman" panose="02020603050405020304" pitchFamily="18" charset="0"/>
                <a:cs typeface="Times New Roman" panose="02020603050405020304" pitchFamily="18" charset="0"/>
              </a:rPr>
              <a:t>）结合而成的</a:t>
            </a:r>
            <a:r>
              <a:rPr lang="zh-CN" altLang="en-US" sz="2000" dirty="0">
                <a:solidFill>
                  <a:srgbClr val="FF0000"/>
                </a:solidFill>
                <a:latin typeface="Times New Roman" panose="02020603050405020304" pitchFamily="18" charset="0"/>
                <a:cs typeface="Times New Roman" panose="02020603050405020304" pitchFamily="18" charset="0"/>
              </a:rPr>
              <a:t>纤维素链片</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sheet of cellulose chains</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p"/>
              <a:defRPr/>
            </a:pPr>
            <a:r>
              <a:rPr lang="zh-CN" altLang="en-US" sz="2000" dirty="0">
                <a:latin typeface="Times New Roman" panose="02020603050405020304" pitchFamily="18" charset="0"/>
                <a:cs typeface="Times New Roman" panose="02020603050405020304" pitchFamily="18" charset="0"/>
              </a:rPr>
              <a:t>因此，小的、简单的以及不含支链分子的试剂，具有穿透到纤维素链片间间隙的能力，并引起片间氢键的破裂，如</a:t>
            </a:r>
            <a:r>
              <a:rPr lang="en-US" altLang="zh-CN" sz="2000" dirty="0">
                <a:latin typeface="Times New Roman" panose="02020603050405020304" pitchFamily="18" charset="0"/>
                <a:cs typeface="Times New Roman" panose="02020603050405020304" pitchFamily="18" charset="0"/>
              </a:rPr>
              <a:t>CS</a:t>
            </a:r>
            <a:r>
              <a:rPr lang="en-US" altLang="zh-CN" sz="2000" baseline="-30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CH</a:t>
            </a:r>
            <a:r>
              <a:rPr lang="en-US" altLang="zh-CN" sz="2000" baseline="-30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CH</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CN</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ClCH</a:t>
            </a:r>
            <a:r>
              <a:rPr lang="en-US" altLang="zh-CN" sz="2000" baseline="-30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COOH</a:t>
            </a:r>
            <a:r>
              <a:rPr lang="zh-CN" altLang="en-US" sz="2000" dirty="0">
                <a:latin typeface="Times New Roman" panose="02020603050405020304" pitchFamily="18" charset="0"/>
                <a:cs typeface="Times New Roman" panose="02020603050405020304" pitchFamily="18" charset="0"/>
              </a:rPr>
              <a:t>等，均可在多相介质中与羟基反应，生成高取代的纤维素衍生物；</a:t>
            </a:r>
            <a:endParaRPr lang="en-US" altLang="zh-CN"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p"/>
              <a:defRPr/>
            </a:pPr>
            <a:r>
              <a:rPr lang="zh-CN" altLang="en-US" sz="2000" dirty="0">
                <a:latin typeface="Times New Roman" panose="02020603050405020304" pitchFamily="18" charset="0"/>
                <a:cs typeface="Times New Roman" panose="02020603050405020304" pitchFamily="18" charset="0"/>
              </a:rPr>
              <a:t>但具有庞大分子但不属于平面非极性（</a:t>
            </a:r>
            <a:r>
              <a:rPr lang="en-US" altLang="zh-CN" sz="2000" dirty="0">
                <a:latin typeface="Times New Roman" panose="02020603050405020304" pitchFamily="18" charset="0"/>
                <a:cs typeface="Times New Roman" panose="02020603050405020304" pitchFamily="18" charset="0"/>
              </a:rPr>
              <a:t>Planar nonpolar</a:t>
            </a:r>
            <a:r>
              <a:rPr lang="zh-CN" altLang="en-US" sz="2000" dirty="0">
                <a:latin typeface="Times New Roman" panose="02020603050405020304" pitchFamily="18" charset="0"/>
                <a:cs typeface="Times New Roman" panose="02020603050405020304" pitchFamily="18" charset="0"/>
              </a:rPr>
              <a:t>）结构的试剂，如</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－氯－</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羟丙基二乙胺或对硝基共卤化物，即使与活化的纤维素反应，也只能抵达其无定形区和结晶区表面，生成取代度较低的衍生物。 </a:t>
            </a:r>
            <a:endParaRPr lang="zh-CN" altLang="en-US" sz="2000" dirty="0">
              <a:latin typeface="Times New Roman" panose="02020603050405020304" pitchFamily="18" charset="0"/>
              <a:cs typeface="Times New Roman" panose="02020603050405020304" pitchFamily="18" charset="0"/>
            </a:endParaRPr>
          </a:p>
        </p:txBody>
      </p:sp>
      <p:pic>
        <p:nvPicPr>
          <p:cNvPr id="16896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04125" y="3357563"/>
            <a:ext cx="6858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31640" y="1844824"/>
            <a:ext cx="6696744" cy="2554545"/>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纤维素基环上的三个羟基，由于立体化学的位置不同，反应能力不同。</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一般而言，受空间位阻作用，伯羟基的反应能力比仲羟基高。但是，对不同类型的反应，纤维素各羟基的反应能力又有不同。</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可逆反应发生在</a:t>
            </a:r>
            <a:r>
              <a:rPr lang="en-US" altLang="zh-CN" sz="2000" dirty="0">
                <a:latin typeface="Times New Roman" panose="02020603050405020304" pitchFamily="18" charset="0"/>
                <a:cs typeface="Times New Roman" panose="02020603050405020304" pitchFamily="18" charset="0"/>
              </a:rPr>
              <a:t>C6-OH</a:t>
            </a:r>
            <a:r>
              <a:rPr lang="zh-CN" altLang="en-US" sz="2000" dirty="0">
                <a:latin typeface="Times New Roman" panose="02020603050405020304" pitchFamily="18" charset="0"/>
                <a:cs typeface="Times New Roman" panose="02020603050405020304" pitchFamily="18" charset="0"/>
              </a:rPr>
              <a:t>，而不可逆反应则有利于</a:t>
            </a:r>
            <a:r>
              <a:rPr lang="en-US" altLang="zh-CN" sz="2000" dirty="0">
                <a:latin typeface="Times New Roman" panose="02020603050405020304" pitchFamily="18" charset="0"/>
                <a:cs typeface="Times New Roman" panose="02020603050405020304" pitchFamily="18" charset="0"/>
              </a:rPr>
              <a:t>C2-OH</a:t>
            </a:r>
            <a:r>
              <a:rPr lang="zh-CN" altLang="en-US" sz="2000" dirty="0">
                <a:latin typeface="Times New Roman" panose="02020603050405020304" pitchFamily="18" charset="0"/>
                <a:cs typeface="Times New Roman" panose="02020603050405020304" pitchFamily="18" charset="0"/>
              </a:rPr>
              <a:t>。因此，纤维素酯化反应，</a:t>
            </a:r>
            <a:r>
              <a:rPr lang="en-US" altLang="zh-CN" sz="2000" dirty="0">
                <a:latin typeface="Times New Roman" panose="02020603050405020304" pitchFamily="18" charset="0"/>
                <a:cs typeface="Times New Roman" panose="02020603050405020304" pitchFamily="18" charset="0"/>
              </a:rPr>
              <a:t>C6-OH</a:t>
            </a:r>
            <a:r>
              <a:rPr lang="zh-CN" altLang="en-US" sz="2000" dirty="0">
                <a:latin typeface="Times New Roman" panose="02020603050405020304" pitchFamily="18" charset="0"/>
                <a:cs typeface="Times New Roman" panose="02020603050405020304" pitchFamily="18" charset="0"/>
              </a:rPr>
              <a:t>反应能力最高，而纤维素醚化时，</a:t>
            </a:r>
            <a:r>
              <a:rPr lang="en-US" altLang="zh-CN" sz="2000" dirty="0">
                <a:latin typeface="Times New Roman" panose="02020603050405020304" pitchFamily="18" charset="0"/>
                <a:cs typeface="Times New Roman" panose="02020603050405020304" pitchFamily="18" charset="0"/>
              </a:rPr>
              <a:t>C2-OH</a:t>
            </a:r>
            <a:r>
              <a:rPr lang="zh-CN" altLang="en-US" sz="2000" dirty="0">
                <a:latin typeface="Times New Roman" panose="02020603050405020304" pitchFamily="18" charset="0"/>
                <a:cs typeface="Times New Roman" panose="02020603050405020304" pitchFamily="18" charset="0"/>
              </a:rPr>
              <a:t>的反应能力最高。</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9722" y="3501008"/>
            <a:ext cx="4104555" cy="182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9" name="Text Box 7"/>
          <p:cNvSpPr txBox="1">
            <a:spLocks noChangeArrowheads="1"/>
          </p:cNvSpPr>
          <p:nvPr/>
        </p:nvSpPr>
        <p:spPr bwMode="auto">
          <a:xfrm>
            <a:off x="3131840" y="5445224"/>
            <a:ext cx="3960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dirty="0">
                <a:latin typeface="Times New Roman" panose="02020603050405020304" pitchFamily="18" charset="0"/>
                <a:cs typeface="Times New Roman" panose="02020603050405020304" pitchFamily="18" charset="0"/>
              </a:rPr>
              <a:t>R=H</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Me, Et, -CH</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COOH etc. </a:t>
            </a:r>
            <a:endParaRPr lang="en-US" altLang="zh-CN" sz="2000" dirty="0">
              <a:latin typeface="Times New Roman" panose="02020603050405020304" pitchFamily="18" charset="0"/>
              <a:cs typeface="Times New Roman" panose="02020603050405020304" pitchFamily="18" charset="0"/>
            </a:endParaRPr>
          </a:p>
        </p:txBody>
      </p:sp>
      <p:sp>
        <p:nvSpPr>
          <p:cNvPr id="169990" name="矩形 1"/>
          <p:cNvSpPr>
            <a:spLocks noChangeArrowheads="1"/>
          </p:cNvSpPr>
          <p:nvPr/>
        </p:nvSpPr>
        <p:spPr bwMode="auto">
          <a:xfrm>
            <a:off x="1012825" y="1687513"/>
            <a:ext cx="72739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kumimoji="1" lang="zh-CN" altLang="en-US" sz="2000" dirty="0">
                <a:latin typeface="Times New Roman" panose="02020603050405020304" pitchFamily="18" charset="0"/>
                <a:cs typeface="Times New Roman" panose="02020603050405020304" pitchFamily="18" charset="0"/>
              </a:rPr>
              <a:t>取代度（</a:t>
            </a:r>
            <a:r>
              <a:rPr kumimoji="1" lang="en-US" altLang="zh-CN" sz="2000" dirty="0">
                <a:latin typeface="Times New Roman" panose="02020603050405020304" pitchFamily="18" charset="0"/>
                <a:cs typeface="Times New Roman" panose="02020603050405020304" pitchFamily="18" charset="0"/>
              </a:rPr>
              <a:t>Degree of substitution, DS</a:t>
            </a:r>
            <a:r>
              <a:rPr kumimoji="1" lang="zh-CN" altLang="en-US" sz="2000" dirty="0">
                <a:latin typeface="Times New Roman" panose="02020603050405020304" pitchFamily="18" charset="0"/>
                <a:cs typeface="Times New Roman" panose="02020603050405020304" pitchFamily="18" charset="0"/>
              </a:rPr>
              <a:t>）是指纤维素分子链上</a:t>
            </a:r>
            <a:r>
              <a:rPr kumimoji="1" lang="zh-CN" altLang="en-US" sz="2000" dirty="0">
                <a:solidFill>
                  <a:srgbClr val="FF0000"/>
                </a:solidFill>
                <a:latin typeface="Times New Roman" panose="02020603050405020304" pitchFamily="18" charset="0"/>
                <a:cs typeface="Times New Roman" panose="02020603050405020304" pitchFamily="18" charset="0"/>
              </a:rPr>
              <a:t>平均每个失水葡萄糖单元</a:t>
            </a:r>
            <a:r>
              <a:rPr kumimoji="1" lang="zh-CN" altLang="en-US" sz="2000" dirty="0">
                <a:latin typeface="Times New Roman" panose="02020603050405020304" pitchFamily="18" charset="0"/>
                <a:cs typeface="Times New Roman" panose="02020603050405020304" pitchFamily="18" charset="0"/>
              </a:rPr>
              <a:t>上被反应试剂取代的</a:t>
            </a:r>
            <a:r>
              <a:rPr kumimoji="1" lang="zh-CN" altLang="en-US" sz="2000" dirty="0">
                <a:solidFill>
                  <a:srgbClr val="FF0000"/>
                </a:solidFill>
                <a:latin typeface="Times New Roman" panose="02020603050405020304" pitchFamily="18" charset="0"/>
                <a:cs typeface="Times New Roman" panose="02020603050405020304" pitchFamily="18" charset="0"/>
              </a:rPr>
              <a:t>羟基数目</a:t>
            </a:r>
            <a:r>
              <a:rPr kumimoji="1" lang="zh-CN" altLang="en-US" sz="2000" dirty="0">
                <a:latin typeface="Times New Roman" panose="02020603050405020304" pitchFamily="18" charset="0"/>
                <a:cs typeface="Times New Roman" panose="02020603050405020304" pitchFamily="18" charset="0"/>
              </a:rPr>
              <a:t>。</a:t>
            </a:r>
            <a:endParaRPr kumimoji="1" lang="en-US" altLang="zh-CN"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zh-CN" altLang="en-US" sz="2000" dirty="0">
                <a:latin typeface="Times New Roman" panose="02020603050405020304" pitchFamily="18" charset="0"/>
                <a:cs typeface="Times New Roman" panose="02020603050405020304" pitchFamily="18" charset="0"/>
              </a:rPr>
              <a:t>由于纤维素分子链中每个失水葡萄糖单元上有</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个羟基，所以，取代度只能小于或等于</a:t>
            </a:r>
            <a:r>
              <a:rPr lang="en-US" altLang="zh-CN" sz="2000" b="1"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lstStyle/>
          <a:p>
            <a:r>
              <a:rPr lang="en-US" altLang="zh-CN" sz="3200" b="1" dirty="0"/>
              <a:t>9.2 </a:t>
            </a:r>
            <a:r>
              <a:rPr kumimoji="1" lang="zh-CN" altLang="en-US" sz="3200" b="1" dirty="0">
                <a:latin typeface="Times New Roman" panose="02020603050405020304" pitchFamily="18" charset="0"/>
              </a:rPr>
              <a:t>取代度及其分布</a:t>
            </a:r>
            <a:endParaRPr lang="zh-CN" altLang="en-US" sz="3200" b="1" dirty="0"/>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375" y="3722688"/>
            <a:ext cx="5903913"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1" name="Rectangle 4"/>
          <p:cNvSpPr>
            <a:spLocks noChangeArrowheads="1"/>
          </p:cNvSpPr>
          <p:nvPr/>
        </p:nvSpPr>
        <p:spPr bwMode="auto">
          <a:xfrm>
            <a:off x="611188" y="1052513"/>
            <a:ext cx="792162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kumimoji="1" lang="zh-CN" altLang="en-US" sz="2000" dirty="0">
                <a:latin typeface="Times New Roman" panose="02020603050405020304" pitchFamily="18" charset="0"/>
                <a:cs typeface="Times New Roman" panose="02020603050405020304" pitchFamily="18" charset="0"/>
              </a:rPr>
              <a:t>摩尔取代度</a:t>
            </a:r>
            <a:r>
              <a:rPr kumimoji="1" lang="en-US" altLang="zh-CN" sz="2000" dirty="0">
                <a:latin typeface="Times New Roman" panose="02020603050405020304" pitchFamily="18" charset="0"/>
                <a:cs typeface="Times New Roman" panose="02020603050405020304" pitchFamily="18" charset="0"/>
              </a:rPr>
              <a:t>(Molar Degree of Substitution, MS)</a:t>
            </a:r>
            <a:r>
              <a:rPr kumimoji="1" lang="zh-CN" altLang="en-US" sz="2000" dirty="0">
                <a:latin typeface="Times New Roman" panose="02020603050405020304" pitchFamily="18" charset="0"/>
                <a:cs typeface="Times New Roman" panose="02020603050405020304" pitchFamily="18" charset="0"/>
              </a:rPr>
              <a:t>：当纤维素醚生成侧向分支的醚时，平均</a:t>
            </a:r>
            <a:r>
              <a:rPr kumimoji="1" lang="zh-CN" altLang="en-US" sz="2000" dirty="0">
                <a:solidFill>
                  <a:srgbClr val="FF0000"/>
                </a:solidFill>
                <a:latin typeface="Times New Roman" panose="02020603050405020304" pitchFamily="18" charset="0"/>
                <a:cs typeface="Times New Roman" panose="02020603050405020304" pitchFamily="18" charset="0"/>
              </a:rPr>
              <a:t>每个失水葡萄糖单元</a:t>
            </a:r>
            <a:r>
              <a:rPr kumimoji="1" lang="zh-CN" altLang="en-US" sz="2000" dirty="0">
                <a:latin typeface="Times New Roman" panose="02020603050405020304" pitchFamily="18" charset="0"/>
                <a:cs typeface="Times New Roman" panose="02020603050405020304" pitchFamily="18" charset="0"/>
              </a:rPr>
              <a:t>上所结合的</a:t>
            </a:r>
            <a:r>
              <a:rPr kumimoji="1" lang="zh-CN" altLang="en-US" sz="2000" dirty="0">
                <a:solidFill>
                  <a:srgbClr val="FF0000"/>
                </a:solidFill>
                <a:latin typeface="Times New Roman" panose="02020603050405020304" pitchFamily="18" charset="0"/>
                <a:cs typeface="Times New Roman" panose="02020603050405020304" pitchFamily="18" charset="0"/>
              </a:rPr>
              <a:t>取代醚基总量</a:t>
            </a:r>
            <a:r>
              <a:rPr kumimoji="1" lang="zh-CN" altLang="en-US" sz="2000" dirty="0">
                <a:latin typeface="Times New Roman" panose="02020603050405020304" pitchFamily="18" charset="0"/>
                <a:cs typeface="Times New Roman" panose="02020603050405020304" pitchFamily="18" charset="0"/>
              </a:rPr>
              <a:t>。</a:t>
            </a:r>
            <a:endParaRPr kumimoji="1" lang="en-US" altLang="zh-CN" sz="2000" dirty="0">
              <a:latin typeface="Times New Roman" panose="02020603050405020304" pitchFamily="18" charset="0"/>
              <a:cs typeface="Times New Roman" panose="02020603050405020304" pitchFamily="18" charset="0"/>
            </a:endParaRPr>
          </a:p>
          <a:p>
            <a:pPr algn="just">
              <a:spcBef>
                <a:spcPct val="0"/>
              </a:spcBef>
              <a:buClrTx/>
              <a:buSzTx/>
              <a:buFont typeface="Wingdings" panose="05000000000000000000" pitchFamily="2" charset="2"/>
              <a:buNone/>
            </a:pPr>
            <a:r>
              <a:rPr lang="en-US" altLang="zh-CN" sz="2000" dirty="0">
                <a:latin typeface="Times New Roman" panose="02020603050405020304" pitchFamily="18" charset="0"/>
                <a:cs typeface="Times New Roman" panose="02020603050405020304" pitchFamily="18" charset="0"/>
              </a:rPr>
              <a:t>MS</a:t>
            </a:r>
            <a:r>
              <a:rPr lang="zh-CN" altLang="en-US" sz="2000" dirty="0">
                <a:latin typeface="Times New Roman" panose="02020603050405020304" pitchFamily="18" charset="0"/>
                <a:cs typeface="Times New Roman" panose="02020603050405020304" pitchFamily="18" charset="0"/>
              </a:rPr>
              <a:t>的大小与侧链形成的程度有关，理论上，</a:t>
            </a:r>
            <a:r>
              <a:rPr lang="en-US" altLang="zh-CN" sz="2000" dirty="0">
                <a:latin typeface="Times New Roman" panose="02020603050405020304" pitchFamily="18" charset="0"/>
                <a:cs typeface="Times New Roman" panose="02020603050405020304" pitchFamily="18" charset="0"/>
              </a:rPr>
              <a:t>MS</a:t>
            </a:r>
            <a:r>
              <a:rPr lang="zh-CN" altLang="en-US" sz="2000" dirty="0">
                <a:latin typeface="Times New Roman" panose="02020603050405020304" pitchFamily="18" charset="0"/>
                <a:cs typeface="Times New Roman" panose="02020603050405020304" pitchFamily="18" charset="0"/>
              </a:rPr>
              <a:t>的值可以是无限的；</a:t>
            </a:r>
            <a:endParaRPr lang="en-US" altLang="zh-CN" sz="2000" dirty="0">
              <a:latin typeface="Times New Roman" panose="02020603050405020304" pitchFamily="18" charset="0"/>
              <a:cs typeface="Times New Roman" panose="02020603050405020304" pitchFamily="18" charset="0"/>
            </a:endParaRPr>
          </a:p>
          <a:p>
            <a:pPr algn="just">
              <a:spcBef>
                <a:spcPct val="0"/>
              </a:spcBef>
              <a:buClrTx/>
              <a:buSzTx/>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对纤维素烷基、羧烷基衍生物，</a:t>
            </a:r>
            <a:r>
              <a:rPr lang="en-US" altLang="zh-CN" sz="2000" dirty="0">
                <a:latin typeface="Times New Roman" panose="02020603050405020304" pitchFamily="18" charset="0"/>
                <a:cs typeface="Times New Roman" panose="02020603050405020304" pitchFamily="18" charset="0"/>
              </a:rPr>
              <a:t>DS</a:t>
            </a:r>
            <a:r>
              <a:rPr lang="zh-CN" altLang="en-US" sz="2000" dirty="0">
                <a:latin typeface="Times New Roman" panose="02020603050405020304" pitchFamily="18" charset="0"/>
                <a:cs typeface="Times New Roman" panose="02020603050405020304" pitchFamily="18" charset="0"/>
              </a:rPr>
              <a:t>与</a:t>
            </a:r>
            <a:r>
              <a:rPr lang="en-US" altLang="zh-CN" sz="2000" dirty="0">
                <a:latin typeface="Times New Roman" panose="02020603050405020304" pitchFamily="18" charset="0"/>
                <a:cs typeface="Times New Roman" panose="02020603050405020304" pitchFamily="18" charset="0"/>
              </a:rPr>
              <a:t>MS</a:t>
            </a:r>
            <a:r>
              <a:rPr lang="zh-CN" altLang="en-US" sz="2000" dirty="0">
                <a:latin typeface="Times New Roman" panose="02020603050405020304" pitchFamily="18" charset="0"/>
                <a:cs typeface="Times New Roman" panose="02020603050405020304" pitchFamily="18" charset="0"/>
              </a:rPr>
              <a:t>是相同的；</a:t>
            </a:r>
            <a:endParaRPr lang="en-US" altLang="zh-CN" sz="2000" dirty="0">
              <a:latin typeface="Times New Roman" panose="02020603050405020304" pitchFamily="18" charset="0"/>
              <a:cs typeface="Times New Roman" panose="02020603050405020304" pitchFamily="18" charset="0"/>
            </a:endParaRPr>
          </a:p>
          <a:p>
            <a:pPr algn="just">
              <a:spcBef>
                <a:spcPct val="0"/>
              </a:spcBef>
              <a:buClrTx/>
              <a:buSzTx/>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对纤维素羟烷基衍生物，当一个羟烷基被引入纤维素分子链时，就形成了一个附加的羟基，这个羟基本身又可被羟烷基化，因而，在纤维素分子链上可形成相当长的側链；</a:t>
            </a:r>
            <a:endParaRPr lang="en-US" altLang="zh-CN" sz="2000" dirty="0">
              <a:latin typeface="Times New Roman" panose="02020603050405020304" pitchFamily="18" charset="0"/>
              <a:cs typeface="Times New Roman" panose="02020603050405020304" pitchFamily="18" charset="0"/>
            </a:endParaRPr>
          </a:p>
          <a:p>
            <a:pPr algn="just">
              <a:spcBef>
                <a:spcPct val="0"/>
              </a:spcBef>
              <a:buClrTx/>
              <a:buSzTx/>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所以，通常</a:t>
            </a:r>
            <a:r>
              <a:rPr lang="en-US" altLang="zh-CN" sz="2000" dirty="0">
                <a:latin typeface="Times New Roman" panose="02020603050405020304" pitchFamily="18" charset="0"/>
                <a:cs typeface="Times New Roman" panose="02020603050405020304" pitchFamily="18" charset="0"/>
              </a:rPr>
              <a:t>MS</a:t>
            </a:r>
            <a:r>
              <a:rPr lang="zh-CN" altLang="en-US" sz="2000" dirty="0">
                <a:latin typeface="Times New Roman" panose="02020603050405020304" pitchFamily="18" charset="0"/>
                <a:cs typeface="Times New Roman" panose="02020603050405020304" pitchFamily="18" charset="0"/>
              </a:rPr>
              <a:t>大于</a:t>
            </a:r>
            <a:r>
              <a:rPr lang="en-US" altLang="zh-CN" sz="2000" dirty="0">
                <a:latin typeface="Times New Roman" panose="02020603050405020304" pitchFamily="18" charset="0"/>
                <a:cs typeface="Times New Roman" panose="02020603050405020304" pitchFamily="18" charset="0"/>
              </a:rPr>
              <a:t>DS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MS</a:t>
            </a:r>
            <a:r>
              <a:rPr lang="zh-CN" altLang="en-US" sz="2000" dirty="0">
                <a:latin typeface="Times New Roman" panose="02020603050405020304" pitchFamily="18" charset="0"/>
                <a:cs typeface="Times New Roman" panose="02020603050405020304" pitchFamily="18" charset="0"/>
              </a:rPr>
              <a:t>大小视侧链形成的程度而定。</a:t>
            </a:r>
            <a:endParaRPr lang="zh-CN" altLang="en-US" sz="2000" dirty="0">
              <a:latin typeface="Times New Roman" panose="02020603050405020304" pitchFamily="18" charset="0"/>
              <a:cs typeface="Times New Roman" panose="02020603050405020304" pitchFamily="18" charset="0"/>
            </a:endParaRPr>
          </a:p>
        </p:txBody>
      </p:sp>
      <p:sp>
        <p:nvSpPr>
          <p:cNvPr id="171012" name="Text Box 7"/>
          <p:cNvSpPr txBox="1">
            <a:spLocks noChangeArrowheads="1"/>
          </p:cNvSpPr>
          <p:nvPr/>
        </p:nvSpPr>
        <p:spPr bwMode="auto">
          <a:xfrm>
            <a:off x="2916238" y="6105525"/>
            <a:ext cx="3168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000"/>
              <a:t>羟丙基纤维素结构示意图</a:t>
            </a:r>
            <a:endParaRPr lang="zh-CN" altLang="en-US" sz="2000"/>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611560" y="764704"/>
            <a:ext cx="741642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048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spcBef>
                <a:spcPct val="0"/>
              </a:spcBef>
              <a:buClrTx/>
              <a:buSzTx/>
              <a:buFontTx/>
              <a:buNone/>
            </a:pPr>
            <a:r>
              <a:rPr kumimoji="1" lang="zh-CN" altLang="en-US" sz="2400" dirty="0">
                <a:latin typeface="Times New Roman" panose="02020603050405020304" pitchFamily="18" charset="0"/>
              </a:rPr>
              <a:t>取代基的分布</a:t>
            </a:r>
            <a:endParaRPr kumimoji="1" lang="zh-CN" altLang="en-US" sz="2400" dirty="0">
              <a:latin typeface="Times New Roman" panose="02020603050405020304" pitchFamily="18" charset="0"/>
            </a:endParaRPr>
          </a:p>
        </p:txBody>
      </p:sp>
      <p:sp>
        <p:nvSpPr>
          <p:cNvPr id="2" name="矩形 1"/>
          <p:cNvSpPr/>
          <p:nvPr/>
        </p:nvSpPr>
        <p:spPr>
          <a:xfrm>
            <a:off x="971550" y="1773238"/>
            <a:ext cx="7056438" cy="3416300"/>
          </a:xfrm>
          <a:prstGeom prst="rect">
            <a:avLst/>
          </a:prstGeom>
        </p:spPr>
        <p:txBody>
          <a:bodyPr>
            <a:spAutoFit/>
          </a:bodyPr>
          <a:lstStyle/>
          <a:p>
            <a:pPr algn="just">
              <a:defRPr/>
            </a:pPr>
            <a:r>
              <a:rPr kumimoji="1" lang="zh-CN" altLang="en-US" dirty="0">
                <a:latin typeface="Times New Roman" panose="02020603050405020304" pitchFamily="18" charset="0"/>
              </a:rPr>
              <a:t>取代基的分布由两个独立的部分组成</a:t>
            </a:r>
            <a:r>
              <a:rPr kumimoji="1" lang="en-US" altLang="zh-CN" dirty="0">
                <a:latin typeface="Times New Roman" panose="02020603050405020304" pitchFamily="18" charset="0"/>
              </a:rPr>
              <a:t>:</a:t>
            </a:r>
            <a:endParaRPr kumimoji="1" lang="en-US" altLang="zh-CN" dirty="0">
              <a:latin typeface="Times New Roman" panose="02020603050405020304" pitchFamily="18" charset="0"/>
            </a:endParaRPr>
          </a:p>
          <a:p>
            <a:pPr marL="285750" indent="-285750" algn="just">
              <a:buFont typeface="Wingdings" panose="05000000000000000000" pitchFamily="2" charset="2"/>
              <a:buChar char="p"/>
              <a:defRPr/>
            </a:pPr>
            <a:r>
              <a:rPr kumimoji="1" lang="zh-CN" altLang="en-US" dirty="0">
                <a:latin typeface="Times New Roman" panose="02020603050405020304" pitchFamily="18" charset="0"/>
              </a:rPr>
              <a:t>沿</a:t>
            </a:r>
            <a:r>
              <a:rPr kumimoji="1" lang="zh-CN" altLang="en-US" b="1" dirty="0">
                <a:latin typeface="Times New Roman" panose="02020603050405020304" pitchFamily="18" charset="0"/>
              </a:rPr>
              <a:t>纤维素分子链</a:t>
            </a:r>
            <a:r>
              <a:rPr kumimoji="1" lang="zh-CN" altLang="en-US" dirty="0">
                <a:latin typeface="Times New Roman" panose="02020603050405020304" pitchFamily="18" charset="0"/>
              </a:rPr>
              <a:t>的取代分布。</a:t>
            </a:r>
            <a:r>
              <a:rPr lang="zh-CN" altLang="en-US" dirty="0"/>
              <a:t>这一分布的均一性影响到：</a:t>
            </a:r>
            <a:endParaRPr lang="en-US" altLang="zh-CN" dirty="0"/>
          </a:p>
          <a:p>
            <a:pPr algn="just">
              <a:defRPr/>
            </a:pPr>
            <a:r>
              <a:rPr lang="zh-CN" altLang="en-US" dirty="0"/>
              <a:t>（</a:t>
            </a:r>
            <a:r>
              <a:rPr lang="en-US" altLang="zh-CN" dirty="0"/>
              <a:t>a</a:t>
            </a:r>
            <a:r>
              <a:rPr lang="zh-CN" altLang="en-US" dirty="0"/>
              <a:t>）产品的溶解度；</a:t>
            </a:r>
            <a:endParaRPr lang="en-US" altLang="zh-CN" dirty="0"/>
          </a:p>
          <a:p>
            <a:pPr algn="just">
              <a:defRPr/>
            </a:pPr>
            <a:r>
              <a:rPr lang="zh-CN" altLang="en-US" dirty="0"/>
              <a:t>（</a:t>
            </a:r>
            <a:r>
              <a:rPr lang="en-US" altLang="zh-CN" dirty="0"/>
              <a:t>b</a:t>
            </a:r>
            <a:r>
              <a:rPr lang="zh-CN" altLang="en-US" dirty="0"/>
              <a:t>）对电解质、温度，添加物的稳定性；</a:t>
            </a:r>
            <a:endParaRPr lang="en-US" altLang="zh-CN" dirty="0"/>
          </a:p>
          <a:p>
            <a:pPr algn="just">
              <a:defRPr/>
            </a:pPr>
            <a:r>
              <a:rPr lang="zh-CN" altLang="en-US" dirty="0"/>
              <a:t>（</a:t>
            </a:r>
            <a:r>
              <a:rPr lang="en-US" altLang="zh-CN" dirty="0"/>
              <a:t>c</a:t>
            </a:r>
            <a:r>
              <a:rPr lang="zh-CN" altLang="en-US" dirty="0"/>
              <a:t>）溶液的切变性质；</a:t>
            </a:r>
            <a:endParaRPr lang="en-US" altLang="zh-CN" dirty="0"/>
          </a:p>
          <a:p>
            <a:pPr algn="just">
              <a:defRPr/>
            </a:pPr>
            <a:r>
              <a:rPr lang="zh-CN" altLang="en-US" dirty="0"/>
              <a:t>（</a:t>
            </a:r>
            <a:r>
              <a:rPr lang="en-US" altLang="zh-CN" dirty="0"/>
              <a:t>d</a:t>
            </a:r>
            <a:r>
              <a:rPr lang="zh-CN" altLang="en-US" dirty="0"/>
              <a:t>）溶液的流变性质。</a:t>
            </a:r>
            <a:endParaRPr lang="zh-CN" altLang="en-US" dirty="0"/>
          </a:p>
          <a:p>
            <a:pPr algn="just">
              <a:defRPr/>
            </a:pPr>
            <a:endParaRPr kumimoji="1" lang="zh-CN" altLang="en-US" dirty="0">
              <a:latin typeface="Times New Roman" panose="02020603050405020304" pitchFamily="18" charset="0"/>
            </a:endParaRPr>
          </a:p>
          <a:p>
            <a:pPr marL="285750" indent="-285750" algn="just">
              <a:buFont typeface="Wingdings" panose="05000000000000000000" pitchFamily="2" charset="2"/>
              <a:buChar char="p"/>
              <a:defRPr/>
            </a:pPr>
            <a:r>
              <a:rPr kumimoji="1" lang="zh-CN" altLang="en-US" dirty="0">
                <a:latin typeface="Times New Roman" panose="02020603050405020304" pitchFamily="18" charset="0"/>
              </a:rPr>
              <a:t>在</a:t>
            </a:r>
            <a:r>
              <a:rPr kumimoji="1" lang="zh-CN" altLang="en-US" b="1" dirty="0">
                <a:latin typeface="Times New Roman" panose="02020603050405020304" pitchFamily="18" charset="0"/>
              </a:rPr>
              <a:t>每个葡萄糖单元上</a:t>
            </a:r>
            <a:r>
              <a:rPr kumimoji="1" lang="zh-CN" altLang="en-US" dirty="0">
                <a:latin typeface="Times New Roman" panose="02020603050405020304" pitchFamily="18" charset="0"/>
              </a:rPr>
              <a:t>的取代分布，即在</a:t>
            </a:r>
            <a:r>
              <a:rPr kumimoji="1" lang="en-US" altLang="zh-CN" dirty="0">
                <a:latin typeface="Times New Roman" panose="02020603050405020304" pitchFamily="18" charset="0"/>
              </a:rPr>
              <a:t>3</a:t>
            </a:r>
            <a:r>
              <a:rPr kumimoji="1" lang="zh-CN" altLang="en-US" dirty="0">
                <a:latin typeface="Times New Roman" panose="02020603050405020304" pitchFamily="18" charset="0"/>
              </a:rPr>
              <a:t>个羟基上的取代分布。</a:t>
            </a:r>
            <a:r>
              <a:rPr lang="zh-CN" altLang="en-US" dirty="0"/>
              <a:t>这一分布的均一性影响到：</a:t>
            </a:r>
            <a:endParaRPr lang="en-US" altLang="zh-CN" dirty="0"/>
          </a:p>
          <a:p>
            <a:pPr algn="just">
              <a:defRPr/>
            </a:pPr>
            <a:r>
              <a:rPr lang="zh-CN" altLang="en-US" dirty="0"/>
              <a:t>（</a:t>
            </a:r>
            <a:r>
              <a:rPr lang="en-US" altLang="zh-CN" dirty="0"/>
              <a:t>a</a:t>
            </a:r>
            <a:r>
              <a:rPr lang="zh-CN" altLang="en-US" dirty="0"/>
              <a:t>）产品的溶解度；</a:t>
            </a:r>
            <a:endParaRPr lang="en-US" altLang="zh-CN" dirty="0"/>
          </a:p>
          <a:p>
            <a:pPr algn="just">
              <a:defRPr/>
            </a:pPr>
            <a:r>
              <a:rPr lang="zh-CN" altLang="en-US" dirty="0"/>
              <a:t>（</a:t>
            </a:r>
            <a:r>
              <a:rPr lang="en-US" altLang="zh-CN" dirty="0"/>
              <a:t>b</a:t>
            </a:r>
            <a:r>
              <a:rPr lang="zh-CN" altLang="en-US" dirty="0"/>
              <a:t>）溶液的稳定性；</a:t>
            </a:r>
            <a:endParaRPr lang="en-US" altLang="zh-CN" dirty="0"/>
          </a:p>
          <a:p>
            <a:pPr algn="just">
              <a:defRPr/>
            </a:pPr>
            <a:r>
              <a:rPr lang="zh-CN" altLang="en-US" dirty="0"/>
              <a:t>（</a:t>
            </a:r>
            <a:r>
              <a:rPr lang="en-US" altLang="zh-CN" dirty="0"/>
              <a:t>c</a:t>
            </a:r>
            <a:r>
              <a:rPr lang="zh-CN" altLang="en-US" dirty="0"/>
              <a:t>）产品的溶解性质。</a:t>
            </a:r>
            <a:endParaRPr lang="zh-CN" altLang="en-US" dirty="0"/>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矩形 1"/>
          <p:cNvSpPr>
            <a:spLocks noChangeArrowheads="1"/>
          </p:cNvSpPr>
          <p:nvPr/>
        </p:nvSpPr>
        <p:spPr bwMode="auto">
          <a:xfrm>
            <a:off x="755576" y="1124744"/>
            <a:ext cx="7777163"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spcAft>
                <a:spcPts val="600"/>
              </a:spcAft>
              <a:buClrTx/>
              <a:buSzTx/>
              <a:buFontTx/>
              <a:buNone/>
            </a:pPr>
            <a:r>
              <a:rPr kumimoji="1" lang="zh-CN" altLang="en-US" sz="2000" dirty="0">
                <a:latin typeface="Times New Roman" panose="02020603050405020304" pitchFamily="18" charset="0"/>
              </a:rPr>
              <a:t>纤维素纤维的反应性</a:t>
            </a:r>
            <a:endParaRPr kumimoji="1" lang="zh-CN" altLang="en-US" sz="2000" dirty="0">
              <a:latin typeface="Times New Roman" panose="02020603050405020304" pitchFamily="18" charset="0"/>
            </a:endParaRPr>
          </a:p>
          <a:p>
            <a:pPr algn="just">
              <a:spcBef>
                <a:spcPct val="0"/>
              </a:spcBef>
              <a:spcAft>
                <a:spcPts val="600"/>
              </a:spcAft>
              <a:buClrTx/>
              <a:buSzTx/>
              <a:buFontTx/>
              <a:buNone/>
            </a:pPr>
            <a:r>
              <a:rPr kumimoji="1" lang="zh-CN" altLang="en-US" sz="2000" dirty="0">
                <a:latin typeface="Times New Roman" panose="02020603050405020304" pitchFamily="18" charset="0"/>
              </a:rPr>
              <a:t>经历如下反应过程：</a:t>
            </a:r>
            <a:endParaRPr kumimoji="1" lang="zh-CN" altLang="en-US" sz="2000" dirty="0">
              <a:latin typeface="Times New Roman" panose="02020603050405020304" pitchFamily="18" charset="0"/>
            </a:endParaRPr>
          </a:p>
          <a:p>
            <a:pPr algn="just">
              <a:spcBef>
                <a:spcPct val="0"/>
              </a:spcBef>
              <a:spcAft>
                <a:spcPts val="600"/>
              </a:spcAft>
              <a:buClrTx/>
              <a:buSzTx/>
              <a:buFontTx/>
              <a:buNone/>
            </a:pP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1</a:t>
            </a:r>
            <a:r>
              <a:rPr kumimoji="1" lang="zh-CN" altLang="en-US" sz="2000" dirty="0">
                <a:latin typeface="Times New Roman" panose="02020603050405020304" pitchFamily="18" charset="0"/>
              </a:rPr>
              <a:t>）表面过程：在原纤表面上的反应；</a:t>
            </a:r>
            <a:endParaRPr kumimoji="1" lang="zh-CN" altLang="en-US" sz="2000" dirty="0">
              <a:latin typeface="Times New Roman" panose="02020603050405020304" pitchFamily="18" charset="0"/>
            </a:endParaRPr>
          </a:p>
          <a:p>
            <a:pPr algn="just">
              <a:spcBef>
                <a:spcPct val="0"/>
              </a:spcBef>
              <a:spcAft>
                <a:spcPts val="600"/>
              </a:spcAft>
              <a:buClrTx/>
              <a:buSzTx/>
              <a:buFontTx/>
              <a:buNone/>
            </a:pP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2</a:t>
            </a:r>
            <a:r>
              <a:rPr kumimoji="1" lang="zh-CN" altLang="en-US" sz="2000" dirty="0">
                <a:latin typeface="Times New Roman" panose="02020603050405020304" pitchFamily="18" charset="0"/>
              </a:rPr>
              <a:t>）大不均匀过程（</a:t>
            </a:r>
            <a:r>
              <a:rPr kumimoji="1" lang="en-US" altLang="zh-CN" sz="2000" dirty="0">
                <a:latin typeface="Times New Roman" panose="02020603050405020304" pitchFamily="18" charset="0"/>
              </a:rPr>
              <a:t>macro heterogeneous process</a:t>
            </a:r>
            <a:r>
              <a:rPr kumimoji="1" lang="zh-CN" altLang="en-US" sz="2000" dirty="0">
                <a:latin typeface="Times New Roman" panose="02020603050405020304" pitchFamily="18" charset="0"/>
              </a:rPr>
              <a:t>）：反应试剂在纤维素纤维细胞壁上，由外至里一层接一层地渗透，扩散、润胀、吸附的过程；</a:t>
            </a:r>
            <a:endParaRPr kumimoji="1" lang="zh-CN" altLang="en-US" sz="2000" dirty="0">
              <a:latin typeface="Times New Roman" panose="02020603050405020304" pitchFamily="18" charset="0"/>
            </a:endParaRPr>
          </a:p>
          <a:p>
            <a:pPr algn="just">
              <a:spcBef>
                <a:spcPct val="0"/>
              </a:spcBef>
              <a:spcAft>
                <a:spcPts val="600"/>
              </a:spcAft>
              <a:buClrTx/>
              <a:buSzTx/>
              <a:buFontTx/>
              <a:buNone/>
            </a:pP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3</a:t>
            </a:r>
            <a:r>
              <a:rPr kumimoji="1" lang="zh-CN" altLang="en-US" sz="2000" dirty="0">
                <a:latin typeface="Times New Roman" panose="02020603050405020304" pitchFamily="18" charset="0"/>
              </a:rPr>
              <a:t>）微不均匀过程（</a:t>
            </a:r>
            <a:r>
              <a:rPr kumimoji="1" lang="en-US" altLang="zh-CN" sz="2000" dirty="0">
                <a:latin typeface="Times New Roman" panose="02020603050405020304" pitchFamily="18" charset="0"/>
              </a:rPr>
              <a:t>micro heterogeneous process</a:t>
            </a:r>
            <a:r>
              <a:rPr kumimoji="1" lang="zh-CN" altLang="en-US" sz="2000" dirty="0">
                <a:latin typeface="Times New Roman" panose="02020603050405020304" pitchFamily="18" charset="0"/>
              </a:rPr>
              <a:t>）：反应试剂在原纤间的渗透、扩散、润胀的过程；</a:t>
            </a:r>
            <a:endParaRPr kumimoji="1" lang="zh-CN" altLang="en-US" sz="2000" dirty="0">
              <a:latin typeface="Times New Roman" panose="02020603050405020304" pitchFamily="18" charset="0"/>
            </a:endParaRPr>
          </a:p>
          <a:p>
            <a:pPr algn="just">
              <a:spcBef>
                <a:spcPct val="0"/>
              </a:spcBef>
              <a:spcAft>
                <a:spcPts val="600"/>
              </a:spcAft>
              <a:buClrTx/>
              <a:buSzTx/>
              <a:buFontTx/>
              <a:buNone/>
            </a:pP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4</a:t>
            </a:r>
            <a:r>
              <a:rPr kumimoji="1" lang="zh-CN" altLang="en-US" sz="2000" dirty="0">
                <a:latin typeface="Times New Roman" panose="02020603050405020304" pitchFamily="18" charset="0"/>
              </a:rPr>
              <a:t>）交换反应过程（</a:t>
            </a:r>
            <a:r>
              <a:rPr kumimoji="1" lang="en-US" altLang="zh-CN" sz="2000" dirty="0" err="1">
                <a:latin typeface="Times New Roman" panose="02020603050405020304" pitchFamily="18" charset="0"/>
              </a:rPr>
              <a:t>permutoid</a:t>
            </a:r>
            <a:r>
              <a:rPr kumimoji="1" lang="en-US" altLang="zh-CN" sz="2000" dirty="0">
                <a:latin typeface="Times New Roman" panose="02020603050405020304" pitchFamily="18" charset="0"/>
              </a:rPr>
              <a:t> process</a:t>
            </a:r>
            <a:r>
              <a:rPr kumimoji="1" lang="zh-CN" altLang="en-US" sz="2000" dirty="0">
                <a:latin typeface="Times New Roman" panose="02020603050405020304" pitchFamily="18" charset="0"/>
              </a:rPr>
              <a:t>）；反应试剂进入微晶区内与纤维素链上的羟基直接进行反应的过程；</a:t>
            </a:r>
            <a:endParaRPr kumimoji="1" lang="zh-CN" altLang="en-US" sz="2000" dirty="0">
              <a:latin typeface="Times New Roman" panose="02020603050405020304" pitchFamily="18" charset="0"/>
            </a:endParaRPr>
          </a:p>
          <a:p>
            <a:pPr algn="just">
              <a:spcBef>
                <a:spcPct val="0"/>
              </a:spcBef>
              <a:spcAft>
                <a:spcPts val="600"/>
              </a:spcAft>
              <a:buClrTx/>
              <a:buSzTx/>
              <a:buFontTx/>
              <a:buNone/>
            </a:pP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5</a:t>
            </a:r>
            <a:r>
              <a:rPr kumimoji="1" lang="zh-CN" altLang="en-US" sz="2000" dirty="0">
                <a:latin typeface="Times New Roman" panose="02020603050405020304" pitchFamily="18" charset="0"/>
              </a:rPr>
              <a:t>）整条纤维素链上不同失水葡萄糖单元与反应试剂间的反应；</a:t>
            </a:r>
            <a:endParaRPr kumimoji="1" lang="zh-CN" altLang="en-US" sz="2000" dirty="0">
              <a:latin typeface="Times New Roman" panose="02020603050405020304" pitchFamily="18" charset="0"/>
            </a:endParaRPr>
          </a:p>
          <a:p>
            <a:pPr>
              <a:spcBef>
                <a:spcPct val="0"/>
              </a:spcBef>
              <a:spcAft>
                <a:spcPts val="600"/>
              </a:spcAft>
              <a:buClrTx/>
              <a:buSzTx/>
              <a:buFontTx/>
              <a:buNone/>
            </a:pP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6</a:t>
            </a:r>
            <a:r>
              <a:rPr kumimoji="1" lang="zh-CN" altLang="en-US" sz="2000" dirty="0">
                <a:latin typeface="Times New Roman" panose="02020603050405020304" pitchFamily="18" charset="0"/>
              </a:rPr>
              <a:t>）每个失水葡萄糖单元上三个不同羟基与反应试剂的反应。 </a:t>
            </a:r>
            <a:endParaRPr kumimoji="1" lang="zh-CN" altLang="en-US" sz="2000" dirty="0">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kumimoji="1" lang="en-US" altLang="zh-CN" b="1">
                <a:latin typeface="Times New Roman" panose="02020603050405020304" pitchFamily="18" charset="0"/>
              </a:rPr>
              <a:t>1.2</a:t>
            </a:r>
            <a:r>
              <a:rPr kumimoji="1" lang="zh-CN" altLang="en-US" b="1">
                <a:latin typeface="Times New Roman" panose="02020603050405020304" pitchFamily="18" charset="0"/>
              </a:rPr>
              <a:t>大分子概念的形成</a:t>
            </a:r>
            <a:endParaRPr lang="zh-CN" altLang="en-US"/>
          </a:p>
        </p:txBody>
      </p:sp>
      <p:sp>
        <p:nvSpPr>
          <p:cNvPr id="3" name="内容占位符 2"/>
          <p:cNvSpPr>
            <a:spLocks noGrp="1"/>
          </p:cNvSpPr>
          <p:nvPr>
            <p:ph idx="1"/>
          </p:nvPr>
        </p:nvSpPr>
        <p:spPr>
          <a:xfrm>
            <a:off x="323528" y="1340768"/>
            <a:ext cx="8229600" cy="2520280"/>
          </a:xfrm>
        </p:spPr>
        <p:txBody>
          <a:bodyPr/>
          <a:lstStyle/>
          <a:p>
            <a:pPr marL="0" indent="0">
              <a:spcBef>
                <a:spcPts val="0"/>
              </a:spcBef>
              <a:spcAft>
                <a:spcPts val="1200"/>
              </a:spcAft>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天然高分子的应用与改性</a:t>
            </a:r>
            <a:endParaRPr lang="zh-CN" altLang="en-US" sz="2400" dirty="0">
              <a:latin typeface="Times New Roman" panose="02020603050405020304" pitchFamily="18" charset="0"/>
              <a:cs typeface="Times New Roman" panose="02020603050405020304" pitchFamily="18" charset="0"/>
            </a:endParaRPr>
          </a:p>
          <a:p>
            <a:pPr marL="0" indent="0">
              <a:spcBef>
                <a:spcPts val="0"/>
              </a:spcBef>
              <a:spcAft>
                <a:spcPts val="1200"/>
              </a:spcAft>
              <a:buNone/>
              <a:defRPr/>
            </a:pPr>
            <a:r>
              <a:rPr lang="zh-CN" altLang="en-US" sz="2000" dirty="0">
                <a:latin typeface="Times New Roman" panose="02020603050405020304" pitchFamily="18" charset="0"/>
                <a:cs typeface="Times New Roman" panose="02020603050405020304" pitchFamily="18" charset="0"/>
              </a:rPr>
              <a:t>高分子：天然高分子；合成高分子</a:t>
            </a:r>
            <a:endParaRPr lang="en-US" altLang="zh-CN" sz="2000" dirty="0">
              <a:latin typeface="Times New Roman" panose="02020603050405020304" pitchFamily="18" charset="0"/>
              <a:cs typeface="Times New Roman" panose="02020603050405020304" pitchFamily="18" charset="0"/>
            </a:endParaRPr>
          </a:p>
          <a:p>
            <a:pPr>
              <a:spcBef>
                <a:spcPts val="0"/>
              </a:spcBef>
              <a:spcAft>
                <a:spcPts val="1200"/>
              </a:spcAft>
              <a:buFont typeface="Wingdings" panose="05000000000000000000" pitchFamily="2" charset="2"/>
              <a:buChar char="Ø"/>
              <a:defRPr/>
            </a:pPr>
            <a:r>
              <a:rPr lang="zh-CN" altLang="en-US" sz="2000" dirty="0">
                <a:latin typeface="Times New Roman" panose="02020603050405020304" pitchFamily="18" charset="0"/>
                <a:cs typeface="Times New Roman" panose="02020603050405020304" pitchFamily="18" charset="0"/>
              </a:rPr>
              <a:t>天然高分子如蛋白质与淀粉以及棉毛及蚕丝；</a:t>
            </a:r>
            <a:endParaRPr lang="en-US" altLang="zh-CN" sz="2000" dirty="0">
              <a:latin typeface="Times New Roman" panose="02020603050405020304" pitchFamily="18" charset="0"/>
              <a:cs typeface="Times New Roman" panose="02020603050405020304" pitchFamily="18" charset="0"/>
            </a:endParaRPr>
          </a:p>
          <a:p>
            <a:pPr>
              <a:spcBef>
                <a:spcPts val="0"/>
              </a:spcBef>
              <a:spcAft>
                <a:spcPts val="1200"/>
              </a:spcAft>
              <a:buFont typeface="Wingdings" panose="05000000000000000000" pitchFamily="2" charset="2"/>
              <a:buChar char="Ø"/>
              <a:defRPr/>
            </a:pPr>
            <a:r>
              <a:rPr lang="zh-CN" altLang="en-US" sz="2000" dirty="0">
                <a:latin typeface="Times New Roman" panose="02020603050405020304" pitchFamily="18" charset="0"/>
                <a:cs typeface="Times New Roman" panose="02020603050405020304" pitchFamily="18" charset="0"/>
              </a:rPr>
              <a:t>利用竹、棉、麻等纤维造纸是我国古代的天然高分子加工技术；</a:t>
            </a:r>
            <a:endParaRPr lang="en-US" altLang="zh-CN" sz="2000" dirty="0">
              <a:latin typeface="Times New Roman" panose="02020603050405020304" pitchFamily="18" charset="0"/>
              <a:cs typeface="Times New Roman" panose="02020603050405020304" pitchFamily="18" charset="0"/>
            </a:endParaRPr>
          </a:p>
          <a:p>
            <a:pPr>
              <a:spcBef>
                <a:spcPts val="0"/>
              </a:spcBef>
              <a:spcAft>
                <a:spcPts val="1200"/>
              </a:spcAft>
              <a:buFont typeface="Wingdings" panose="05000000000000000000" pitchFamily="2" charset="2"/>
              <a:buChar char="Ø"/>
              <a:defRPr/>
            </a:pPr>
            <a:r>
              <a:rPr lang="zh-CN" altLang="en-US" sz="2000" dirty="0">
                <a:latin typeface="Times New Roman" panose="02020603050405020304" pitchFamily="18" charset="0"/>
                <a:cs typeface="Times New Roman" panose="02020603050405020304" pitchFamily="18" charset="0"/>
              </a:rPr>
              <a:t>利用桐油与大漆作为油漆、涂料、漆制品又是我国古代的传统技术。</a:t>
            </a:r>
            <a:endParaRPr lang="zh-CN" altLang="en-US" sz="2000"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0" y="4149080"/>
            <a:ext cx="9144000" cy="2160000"/>
            <a:chOff x="0" y="4149080"/>
            <a:chExt cx="9144000" cy="216000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05552" y="4149080"/>
              <a:ext cx="3246764" cy="216000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4000" y="4149080"/>
              <a:ext cx="2880000" cy="216000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149080"/>
              <a:ext cx="3005552" cy="2160000"/>
            </a:xfrm>
            <a:prstGeom prst="rect">
              <a:avLst/>
            </a:prstGeom>
          </p:spPr>
        </p:pic>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83768" y="260648"/>
            <a:ext cx="222567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205" y="1548111"/>
            <a:ext cx="324008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205" y="2538711"/>
            <a:ext cx="324008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205" y="3727748"/>
            <a:ext cx="324008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6"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3568" y="4664373"/>
            <a:ext cx="3240087"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7" name="Text Box 12"/>
          <p:cNvSpPr txBox="1">
            <a:spLocks noChangeArrowheads="1"/>
          </p:cNvSpPr>
          <p:nvPr/>
        </p:nvSpPr>
        <p:spPr bwMode="auto">
          <a:xfrm>
            <a:off x="1115343" y="854373"/>
            <a:ext cx="1055687" cy="269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buClrTx/>
              <a:buSzTx/>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a</a:t>
            </a:r>
            <a:r>
              <a:rPr lang="zh-CN" altLang="en-US" sz="2400">
                <a:latin typeface="Times New Roman" panose="02020603050405020304" pitchFamily="18" charset="0"/>
              </a:rPr>
              <a:t>）</a:t>
            </a:r>
            <a:endParaRPr lang="zh-CN" altLang="en-US" sz="2400" b="1">
              <a:latin typeface="Arial" panose="020B0604020202020204" pitchFamily="34" charset="0"/>
              <a:ea typeface="黑体" panose="02010609060101010101" pitchFamily="49" charset="-122"/>
            </a:endParaRPr>
          </a:p>
        </p:txBody>
      </p:sp>
      <p:sp>
        <p:nvSpPr>
          <p:cNvPr id="174088" name="Text Box 13"/>
          <p:cNvSpPr txBox="1">
            <a:spLocks noChangeArrowheads="1"/>
          </p:cNvSpPr>
          <p:nvPr/>
        </p:nvSpPr>
        <p:spPr bwMode="auto">
          <a:xfrm>
            <a:off x="1113755" y="1906886"/>
            <a:ext cx="1081088" cy="441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buClrTx/>
              <a:buSzTx/>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b</a:t>
            </a:r>
            <a:r>
              <a:rPr lang="zh-CN" altLang="en-US" sz="2400">
                <a:latin typeface="Times New Roman" panose="02020603050405020304" pitchFamily="18" charset="0"/>
              </a:rPr>
              <a:t>）</a:t>
            </a:r>
            <a:endParaRPr lang="zh-CN" altLang="en-US" sz="2400" b="1">
              <a:latin typeface="Arial" panose="020B0604020202020204" pitchFamily="34" charset="0"/>
              <a:ea typeface="黑体" panose="02010609060101010101" pitchFamily="49" charset="-122"/>
            </a:endParaRPr>
          </a:p>
        </p:txBody>
      </p:sp>
      <p:sp>
        <p:nvSpPr>
          <p:cNvPr id="174089" name="Text Box 15"/>
          <p:cNvSpPr txBox="1">
            <a:spLocks noChangeArrowheads="1"/>
          </p:cNvSpPr>
          <p:nvPr/>
        </p:nvSpPr>
        <p:spPr bwMode="auto">
          <a:xfrm>
            <a:off x="1186780" y="3926186"/>
            <a:ext cx="1081088" cy="307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buClrTx/>
              <a:buSzTx/>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c</a:t>
            </a:r>
            <a:r>
              <a:rPr lang="zh-CN" altLang="en-US" sz="2400">
                <a:latin typeface="Times New Roman" panose="02020603050405020304" pitchFamily="18" charset="0"/>
              </a:rPr>
              <a:t>）</a:t>
            </a:r>
            <a:endParaRPr lang="zh-CN" altLang="en-US" sz="2400" b="1">
              <a:latin typeface="Arial" panose="020B0604020202020204" pitchFamily="34" charset="0"/>
              <a:ea typeface="黑体" panose="02010609060101010101" pitchFamily="49" charset="-122"/>
            </a:endParaRPr>
          </a:p>
        </p:txBody>
      </p:sp>
      <p:sp>
        <p:nvSpPr>
          <p:cNvPr id="174090" name="Text Box 16"/>
          <p:cNvSpPr txBox="1">
            <a:spLocks noChangeArrowheads="1"/>
          </p:cNvSpPr>
          <p:nvPr/>
        </p:nvSpPr>
        <p:spPr bwMode="auto">
          <a:xfrm>
            <a:off x="1186780" y="5013623"/>
            <a:ext cx="1295400" cy="384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buClrTx/>
              <a:buSzTx/>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d</a:t>
            </a:r>
            <a:r>
              <a:rPr lang="zh-CN" altLang="en-US" sz="2400">
                <a:latin typeface="Times New Roman" panose="02020603050405020304" pitchFamily="18" charset="0"/>
              </a:rPr>
              <a:t>）</a:t>
            </a:r>
            <a:endParaRPr lang="zh-CN" altLang="en-US" sz="2400" b="1">
              <a:latin typeface="Arial" panose="020B0604020202020204" pitchFamily="34" charset="0"/>
              <a:ea typeface="黑体" panose="02010609060101010101" pitchFamily="49" charset="-122"/>
            </a:endParaRPr>
          </a:p>
        </p:txBody>
      </p:sp>
      <p:sp>
        <p:nvSpPr>
          <p:cNvPr id="174091" name="AutoShape 17"/>
          <p:cNvSpPr>
            <a:spLocks noChangeArrowheads="1"/>
          </p:cNvSpPr>
          <p:nvPr/>
        </p:nvSpPr>
        <p:spPr bwMode="auto">
          <a:xfrm>
            <a:off x="3634705" y="2348211"/>
            <a:ext cx="288925" cy="504825"/>
          </a:xfrm>
          <a:prstGeom prst="downArrow">
            <a:avLst>
              <a:gd name="adj1" fmla="val 50000"/>
              <a:gd name="adj2" fmla="val 43681"/>
            </a:avLst>
          </a:prstGeom>
          <a:solidFill>
            <a:srgbClr val="000000"/>
          </a:solidFill>
          <a:ln w="9525">
            <a:solidFill>
              <a:schemeClr val="tx1"/>
            </a:solidFill>
            <a:miter lim="800000"/>
          </a:ln>
        </p:spPr>
        <p:txBody>
          <a:bodyPr vert="eaVert"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092" name="Text Box 18"/>
          <p:cNvSpPr txBox="1">
            <a:spLocks noChangeArrowheads="1"/>
          </p:cNvSpPr>
          <p:nvPr/>
        </p:nvSpPr>
        <p:spPr bwMode="auto">
          <a:xfrm>
            <a:off x="5072979" y="765473"/>
            <a:ext cx="3459163" cy="504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lvl="1" eaLnBrk="1" hangingPunct="1">
              <a:buClrTx/>
              <a:buSzTx/>
              <a:buFont typeface="宋体" panose="02010600030101010101" pitchFamily="2" charset="-122"/>
              <a:buNone/>
            </a:pPr>
            <a:r>
              <a:rPr lang="zh-CN" altLang="en-US" sz="2000" b="1" dirty="0">
                <a:latin typeface="Times New Roman" panose="02020603050405020304" pitchFamily="18" charset="0"/>
              </a:rPr>
              <a:t>在每个葡萄糖单元上三个羟基之间的分布</a:t>
            </a:r>
            <a:endParaRPr lang="zh-CN" altLang="en-US" sz="2000" b="1" dirty="0">
              <a:latin typeface="Times New Roman" panose="02020603050405020304" pitchFamily="18" charset="0"/>
            </a:endParaRPr>
          </a:p>
        </p:txBody>
      </p:sp>
      <p:sp>
        <p:nvSpPr>
          <p:cNvPr id="174093" name="Text Box 19"/>
          <p:cNvSpPr txBox="1">
            <a:spLocks noChangeArrowheads="1"/>
          </p:cNvSpPr>
          <p:nvPr/>
        </p:nvSpPr>
        <p:spPr bwMode="auto">
          <a:xfrm>
            <a:off x="5507955" y="2060873"/>
            <a:ext cx="2811463" cy="504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buClrTx/>
              <a:buSzTx/>
              <a:buFont typeface="宋体" panose="02010600030101010101" pitchFamily="2" charset="-122"/>
              <a:buNone/>
            </a:pPr>
            <a:r>
              <a:rPr lang="zh-CN" altLang="en-US" sz="2000" b="1" dirty="0">
                <a:latin typeface="Times New Roman" panose="02020603050405020304" pitchFamily="18" charset="0"/>
              </a:rPr>
              <a:t>单个分子链上的分布</a:t>
            </a:r>
            <a:endParaRPr lang="zh-CN" altLang="en-US" sz="2000" b="1" dirty="0">
              <a:latin typeface="Times New Roman" panose="02020603050405020304" pitchFamily="18" charset="0"/>
            </a:endParaRPr>
          </a:p>
        </p:txBody>
      </p:sp>
      <p:sp>
        <p:nvSpPr>
          <p:cNvPr id="174094" name="Text Box 20"/>
          <p:cNvSpPr txBox="1">
            <a:spLocks noChangeArrowheads="1"/>
          </p:cNvSpPr>
          <p:nvPr/>
        </p:nvSpPr>
        <p:spPr bwMode="auto">
          <a:xfrm>
            <a:off x="5720680" y="3141961"/>
            <a:ext cx="2811463" cy="2873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buClrTx/>
              <a:buSzTx/>
              <a:buFont typeface="宋体" panose="02010600030101010101" pitchFamily="2" charset="-122"/>
              <a:buNone/>
            </a:pPr>
            <a:r>
              <a:rPr lang="zh-CN" altLang="en-US" sz="2000" b="1">
                <a:latin typeface="Times New Roman" panose="02020603050405020304" pitchFamily="18" charset="0"/>
              </a:rPr>
              <a:t>分子链间的分布</a:t>
            </a:r>
            <a:endParaRPr lang="zh-CN" altLang="en-US" sz="2000" b="1">
              <a:latin typeface="Times New Roman" panose="02020603050405020304" pitchFamily="18" charset="0"/>
            </a:endParaRPr>
          </a:p>
        </p:txBody>
      </p:sp>
      <p:sp>
        <p:nvSpPr>
          <p:cNvPr id="174095" name="Text Box 21"/>
          <p:cNvSpPr txBox="1">
            <a:spLocks noChangeArrowheads="1"/>
          </p:cNvSpPr>
          <p:nvPr/>
        </p:nvSpPr>
        <p:spPr bwMode="auto">
          <a:xfrm>
            <a:off x="5395243" y="3934123"/>
            <a:ext cx="3316287" cy="431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buClrTx/>
              <a:buSzTx/>
              <a:buFont typeface="宋体" panose="02010600030101010101" pitchFamily="2" charset="-122"/>
              <a:buNone/>
            </a:pPr>
            <a:r>
              <a:rPr lang="zh-CN" altLang="en-US" sz="2000" b="1">
                <a:latin typeface="Times New Roman" panose="02020603050405020304" pitchFamily="18" charset="0"/>
              </a:rPr>
              <a:t>在每条微原纤上和微原纤之间的分布</a:t>
            </a:r>
            <a:endParaRPr lang="zh-CN" altLang="en-US" sz="2000" b="1">
              <a:latin typeface="Times New Roman" panose="02020603050405020304" pitchFamily="18" charset="0"/>
            </a:endParaRPr>
          </a:p>
        </p:txBody>
      </p:sp>
      <p:sp>
        <p:nvSpPr>
          <p:cNvPr id="174096" name="Text Box 22"/>
          <p:cNvSpPr txBox="1">
            <a:spLocks noChangeArrowheads="1"/>
          </p:cNvSpPr>
          <p:nvPr/>
        </p:nvSpPr>
        <p:spPr bwMode="auto">
          <a:xfrm>
            <a:off x="5507955" y="5085061"/>
            <a:ext cx="2527300" cy="7921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buClrTx/>
              <a:buSzTx/>
              <a:buFont typeface="宋体" panose="02010600030101010101" pitchFamily="2" charset="-122"/>
              <a:buNone/>
            </a:pPr>
            <a:r>
              <a:rPr lang="zh-CN" altLang="en-US" sz="2000" b="1">
                <a:latin typeface="Times New Roman" panose="02020603050405020304" pitchFamily="18" charset="0"/>
              </a:rPr>
              <a:t>在每条纤维上及纤维间的分布</a:t>
            </a:r>
            <a:endParaRPr lang="zh-CN" altLang="en-US" sz="2000" b="1">
              <a:latin typeface="Arial" panose="020B0604020202020204" pitchFamily="34" charset="0"/>
              <a:ea typeface="黑体" panose="02010609060101010101" pitchFamily="49" charset="-122"/>
            </a:endParaRPr>
          </a:p>
        </p:txBody>
      </p:sp>
      <p:sp>
        <p:nvSpPr>
          <p:cNvPr id="174097" name="AutoShape 23"/>
          <p:cNvSpPr>
            <a:spLocks noChangeArrowheads="1"/>
          </p:cNvSpPr>
          <p:nvPr/>
        </p:nvSpPr>
        <p:spPr bwMode="auto">
          <a:xfrm>
            <a:off x="6516018" y="2492673"/>
            <a:ext cx="215900" cy="720725"/>
          </a:xfrm>
          <a:prstGeom prst="downArrow">
            <a:avLst>
              <a:gd name="adj1" fmla="val 50000"/>
              <a:gd name="adj2" fmla="val 83456"/>
            </a:avLst>
          </a:prstGeom>
          <a:solidFill>
            <a:srgbClr val="000000"/>
          </a:solidFill>
          <a:ln w="9525">
            <a:solidFill>
              <a:schemeClr val="tx1"/>
            </a:solidFill>
            <a:miter lim="800000"/>
          </a:ln>
        </p:spPr>
        <p:txBody>
          <a:bodyPr vert="eaVert"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098" name="矩形 1"/>
          <p:cNvSpPr>
            <a:spLocks noChangeArrowheads="1"/>
          </p:cNvSpPr>
          <p:nvPr/>
        </p:nvSpPr>
        <p:spPr bwMode="auto">
          <a:xfrm>
            <a:off x="1331243" y="5875636"/>
            <a:ext cx="6424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en-US" altLang="zh-CN" sz="2000">
                <a:latin typeface="Times New Roman" panose="02020603050405020304" pitchFamily="18" charset="0"/>
              </a:rPr>
              <a:t> </a:t>
            </a:r>
            <a:r>
              <a:rPr kumimoji="1" lang="zh-CN" altLang="en-US" sz="2000">
                <a:latin typeface="Times New Roman" panose="02020603050405020304" pitchFamily="18" charset="0"/>
              </a:rPr>
              <a:t>纤维素纤维有复杂的结构和超分子超分子结构，使纤维素与化学反应试剂的反应存在不同层次的不均匀性。</a:t>
            </a:r>
            <a:endParaRPr lang="zh-CN" altLang="en-US" sz="2000"/>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文本框 2"/>
          <p:cNvSpPr txBox="1">
            <a:spLocks noChangeArrowheads="1"/>
          </p:cNvSpPr>
          <p:nvPr/>
        </p:nvSpPr>
        <p:spPr bwMode="auto">
          <a:xfrm>
            <a:off x="386000" y="104201"/>
            <a:ext cx="40831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3200" b="1" dirty="0">
                <a:latin typeface="Times New Roman" panose="02020603050405020304" pitchFamily="18" charset="0"/>
                <a:cs typeface="Times New Roman" panose="02020603050405020304" pitchFamily="18" charset="0"/>
              </a:rPr>
              <a:t>9.3 </a:t>
            </a:r>
            <a:r>
              <a:rPr lang="zh-CN" altLang="en-US" sz="3200" b="1" dirty="0">
                <a:latin typeface="Times New Roman" panose="02020603050405020304" pitchFamily="18" charset="0"/>
                <a:cs typeface="Times New Roman" panose="02020603050405020304" pitchFamily="18" charset="0"/>
              </a:rPr>
              <a:t>纤维素的酯化反应</a:t>
            </a:r>
            <a:endParaRPr lang="zh-CN" altLang="en-US" sz="3200" b="1" dirty="0">
              <a:latin typeface="Times New Roman" panose="02020603050405020304" pitchFamily="18" charset="0"/>
              <a:cs typeface="Times New Roman" panose="02020603050405020304" pitchFamily="18" charset="0"/>
            </a:endParaRPr>
          </a:p>
        </p:txBody>
      </p:sp>
      <p:grpSp>
        <p:nvGrpSpPr>
          <p:cNvPr id="180229" name="组合 35"/>
          <p:cNvGrpSpPr/>
          <p:nvPr/>
        </p:nvGrpSpPr>
        <p:grpSpPr bwMode="auto">
          <a:xfrm>
            <a:off x="3178968" y="2629247"/>
            <a:ext cx="2536825" cy="1166813"/>
            <a:chOff x="2178299" y="2757145"/>
            <a:chExt cx="2537717" cy="1167201"/>
          </a:xfrm>
        </p:grpSpPr>
        <p:cxnSp>
          <p:nvCxnSpPr>
            <p:cNvPr id="5" name="直接连接符 4"/>
            <p:cNvCxnSpPr/>
            <p:nvPr/>
          </p:nvCxnSpPr>
          <p:spPr>
            <a:xfrm>
              <a:off x="2556257" y="3284370"/>
              <a:ext cx="358901" cy="431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915158" y="3500342"/>
              <a:ext cx="576466" cy="215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491624" y="3500342"/>
              <a:ext cx="505003" cy="107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556257" y="3284370"/>
              <a:ext cx="508179" cy="7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064435" y="3212910"/>
              <a:ext cx="427188" cy="144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707600" y="3284370"/>
              <a:ext cx="289027" cy="323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0266" name="文本框 19"/>
            <p:cNvSpPr txBox="1">
              <a:spLocks noChangeArrowheads="1"/>
            </p:cNvSpPr>
            <p:nvPr/>
          </p:nvSpPr>
          <p:spPr bwMode="auto">
            <a:xfrm>
              <a:off x="3425203" y="3026831"/>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a:t>
              </a:r>
              <a:endParaRPr lang="zh-CN" altLang="en-US" sz="1800">
                <a:latin typeface="Times New Roman" panose="02020603050405020304" pitchFamily="18" charset="0"/>
                <a:cs typeface="Times New Roman" panose="02020603050405020304" pitchFamily="18" charset="0"/>
              </a:endParaRPr>
            </a:p>
          </p:txBody>
        </p:sp>
        <p:cxnSp>
          <p:nvCxnSpPr>
            <p:cNvPr id="22" name="直接连接符 21"/>
            <p:cNvCxnSpPr/>
            <p:nvPr/>
          </p:nvCxnSpPr>
          <p:spPr>
            <a:xfrm flipV="1">
              <a:off x="3996626" y="3428881"/>
              <a:ext cx="215976" cy="1794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0268" name="文本框 25"/>
            <p:cNvSpPr txBox="1">
              <a:spLocks noChangeArrowheads="1"/>
            </p:cNvSpPr>
            <p:nvPr/>
          </p:nvSpPr>
          <p:spPr bwMode="auto">
            <a:xfrm>
              <a:off x="4117493" y="321265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a:t>
              </a:r>
              <a:endParaRPr lang="zh-CN" altLang="en-US" sz="1800">
                <a:latin typeface="Times New Roman" panose="02020603050405020304" pitchFamily="18" charset="0"/>
                <a:cs typeface="Times New Roman" panose="02020603050405020304" pitchFamily="18" charset="0"/>
              </a:endParaRPr>
            </a:p>
          </p:txBody>
        </p:sp>
        <p:cxnSp>
          <p:nvCxnSpPr>
            <p:cNvPr id="24" name="直接连接符 23"/>
            <p:cNvCxnSpPr/>
            <p:nvPr/>
          </p:nvCxnSpPr>
          <p:spPr>
            <a:xfrm>
              <a:off x="4380936" y="3428881"/>
              <a:ext cx="335080" cy="11751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846872" y="3160504"/>
              <a:ext cx="220740" cy="196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613427" y="3644853"/>
              <a:ext cx="301731" cy="714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483683" y="3503518"/>
              <a:ext cx="176275" cy="1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2267230" y="3284370"/>
              <a:ext cx="289027" cy="1111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848460" y="2996938"/>
              <a:ext cx="107988" cy="163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0275" name="文本框 38"/>
            <p:cNvSpPr txBox="1">
              <a:spLocks noChangeArrowheads="1"/>
            </p:cNvSpPr>
            <p:nvPr/>
          </p:nvSpPr>
          <p:spPr bwMode="auto">
            <a:xfrm>
              <a:off x="2854251" y="2757145"/>
              <a:ext cx="518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OH</a:t>
              </a:r>
              <a:endParaRPr lang="zh-CN" altLang="en-US" sz="1800">
                <a:latin typeface="Times New Roman" panose="02020603050405020304" pitchFamily="18" charset="0"/>
                <a:cs typeface="Times New Roman" panose="02020603050405020304" pitchFamily="18" charset="0"/>
              </a:endParaRPr>
            </a:p>
          </p:txBody>
        </p:sp>
        <p:sp>
          <p:nvSpPr>
            <p:cNvPr id="180276" name="文本框 39"/>
            <p:cNvSpPr txBox="1">
              <a:spLocks noChangeArrowheads="1"/>
            </p:cNvSpPr>
            <p:nvPr/>
          </p:nvSpPr>
          <p:spPr bwMode="auto">
            <a:xfrm>
              <a:off x="3548899" y="3555014"/>
              <a:ext cx="518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OH</a:t>
              </a:r>
              <a:endParaRPr lang="zh-CN" altLang="en-US" sz="1800">
                <a:latin typeface="Times New Roman" panose="02020603050405020304" pitchFamily="18" charset="0"/>
                <a:cs typeface="Times New Roman" panose="02020603050405020304" pitchFamily="18" charset="0"/>
              </a:endParaRPr>
            </a:p>
          </p:txBody>
        </p:sp>
        <p:sp>
          <p:nvSpPr>
            <p:cNvPr id="180277" name="文本框 40"/>
            <p:cNvSpPr txBox="1">
              <a:spLocks noChangeArrowheads="1"/>
            </p:cNvSpPr>
            <p:nvPr/>
          </p:nvSpPr>
          <p:spPr bwMode="auto">
            <a:xfrm>
              <a:off x="2178299" y="3461324"/>
              <a:ext cx="518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HO</a:t>
              </a:r>
              <a:endParaRPr lang="zh-CN" altLang="en-US" sz="1800">
                <a:latin typeface="Times New Roman" panose="02020603050405020304" pitchFamily="18" charset="0"/>
                <a:cs typeface="Times New Roman" panose="02020603050405020304" pitchFamily="18" charset="0"/>
              </a:endParaRPr>
            </a:p>
          </p:txBody>
        </p:sp>
      </p:grpSp>
      <p:sp>
        <p:nvSpPr>
          <p:cNvPr id="180230" name="矩形 37"/>
          <p:cNvSpPr>
            <a:spLocks noChangeArrowheads="1"/>
          </p:cNvSpPr>
          <p:nvPr/>
        </p:nvSpPr>
        <p:spPr bwMode="auto">
          <a:xfrm>
            <a:off x="3931443" y="3859560"/>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纤维素</a:t>
            </a:r>
            <a:endParaRPr lang="zh-CN" altLang="en-US" sz="1800">
              <a:latin typeface="Times New Roman" panose="02020603050405020304" pitchFamily="18" charset="0"/>
              <a:cs typeface="Times New Roman" panose="02020603050405020304" pitchFamily="18" charset="0"/>
            </a:endParaRPr>
          </a:p>
        </p:txBody>
      </p:sp>
      <p:cxnSp>
        <p:nvCxnSpPr>
          <p:cNvPr id="57" name="直接箭头连接符 56"/>
          <p:cNvCxnSpPr/>
          <p:nvPr/>
        </p:nvCxnSpPr>
        <p:spPr>
          <a:xfrm flipV="1">
            <a:off x="4393406" y="2052985"/>
            <a:ext cx="0" cy="576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180230" idx="2"/>
          </p:cNvCxnSpPr>
          <p:nvPr/>
        </p:nvCxnSpPr>
        <p:spPr>
          <a:xfrm flipH="1">
            <a:off x="4371181" y="4229447"/>
            <a:ext cx="0" cy="566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5630068" y="2268885"/>
            <a:ext cx="503238" cy="5048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flipV="1">
            <a:off x="2739231" y="2341910"/>
            <a:ext cx="528637" cy="527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225" name="直接箭头连接符 180224"/>
          <p:cNvCxnSpPr/>
          <p:nvPr/>
        </p:nvCxnSpPr>
        <p:spPr>
          <a:xfrm flipH="1">
            <a:off x="2763043" y="3997672"/>
            <a:ext cx="504825" cy="5048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80229"/>
          <p:cNvCxnSpPr/>
          <p:nvPr/>
        </p:nvCxnSpPr>
        <p:spPr>
          <a:xfrm>
            <a:off x="5715793" y="3997672"/>
            <a:ext cx="488950" cy="488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237" name="文本框 180231"/>
          <p:cNvSpPr txBox="1">
            <a:spLocks noChangeArrowheads="1"/>
          </p:cNvSpPr>
          <p:nvPr/>
        </p:nvSpPr>
        <p:spPr bwMode="auto">
          <a:xfrm>
            <a:off x="4425156" y="2157760"/>
            <a:ext cx="1017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SO</a:t>
            </a:r>
            <a:r>
              <a:rPr lang="en-US" altLang="zh-CN" sz="1800" baseline="-25000">
                <a:latin typeface="Times New Roman" panose="02020603050405020304" pitchFamily="18" charset="0"/>
                <a:cs typeface="Times New Roman" panose="02020603050405020304" pitchFamily="18" charset="0"/>
              </a:rPr>
              <a:t>2</a:t>
            </a:r>
            <a:r>
              <a:rPr lang="zh-CN" altLang="en-US" sz="1800">
                <a:latin typeface="Times New Roman" panose="02020603050405020304" pitchFamily="18" charset="0"/>
                <a:cs typeface="Times New Roman" panose="02020603050405020304" pitchFamily="18" charset="0"/>
              </a:rPr>
              <a:t>，碱</a:t>
            </a:r>
            <a:endParaRPr lang="en-US" altLang="zh-CN" sz="1800">
              <a:latin typeface="Times New Roman" panose="02020603050405020304" pitchFamily="18" charset="0"/>
              <a:cs typeface="Times New Roman" panose="02020603050405020304" pitchFamily="18" charset="0"/>
            </a:endParaRPr>
          </a:p>
        </p:txBody>
      </p:sp>
      <p:sp>
        <p:nvSpPr>
          <p:cNvPr id="180238" name="文本框 180232"/>
          <p:cNvSpPr txBox="1">
            <a:spLocks noChangeArrowheads="1"/>
          </p:cNvSpPr>
          <p:nvPr/>
        </p:nvSpPr>
        <p:spPr bwMode="auto">
          <a:xfrm>
            <a:off x="5934868" y="2467322"/>
            <a:ext cx="62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NaX</a:t>
            </a:r>
            <a:endParaRPr lang="zh-CN" altLang="en-US" sz="1800">
              <a:latin typeface="Times New Roman" panose="02020603050405020304" pitchFamily="18" charset="0"/>
              <a:cs typeface="Times New Roman" panose="02020603050405020304" pitchFamily="18" charset="0"/>
            </a:endParaRPr>
          </a:p>
        </p:txBody>
      </p:sp>
      <p:sp>
        <p:nvSpPr>
          <p:cNvPr id="180239" name="文本框 180233"/>
          <p:cNvSpPr txBox="1">
            <a:spLocks noChangeArrowheads="1"/>
          </p:cNvSpPr>
          <p:nvPr/>
        </p:nvSpPr>
        <p:spPr bwMode="auto">
          <a:xfrm>
            <a:off x="937418" y="2521297"/>
            <a:ext cx="191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HNO</a:t>
            </a:r>
            <a:r>
              <a:rPr lang="en-US" altLang="zh-CN" sz="1800" baseline="-25000">
                <a:latin typeface="Times New Roman" panose="02020603050405020304" pitchFamily="18" charset="0"/>
                <a:cs typeface="Times New Roman" panose="02020603050405020304" pitchFamily="18" charset="0"/>
              </a:rPr>
              <a:t>3</a:t>
            </a:r>
            <a:r>
              <a:rPr lang="en-US" altLang="zh-CN" sz="1800">
                <a:latin typeface="Times New Roman" panose="02020603050405020304" pitchFamily="18" charset="0"/>
                <a:cs typeface="Times New Roman" panose="02020603050405020304" pitchFamily="18" charset="0"/>
              </a:rPr>
              <a:t>/H</a:t>
            </a:r>
            <a:r>
              <a:rPr lang="en-US" altLang="zh-CN" sz="1800" baseline="-25000">
                <a:latin typeface="Times New Roman" panose="02020603050405020304" pitchFamily="18" charset="0"/>
                <a:cs typeface="Times New Roman" panose="02020603050405020304" pitchFamily="18" charset="0"/>
              </a:rPr>
              <a:t>2</a:t>
            </a:r>
            <a:r>
              <a:rPr lang="en-US" altLang="zh-CN" sz="1800">
                <a:latin typeface="Times New Roman" panose="02020603050405020304" pitchFamily="18" charset="0"/>
                <a:cs typeface="Times New Roman" panose="02020603050405020304" pitchFamily="18" charset="0"/>
              </a:rPr>
              <a:t>SO</a:t>
            </a:r>
            <a:r>
              <a:rPr lang="en-US" altLang="zh-CN" sz="1800" baseline="-25000">
                <a:latin typeface="Times New Roman" panose="02020603050405020304" pitchFamily="18" charset="0"/>
                <a:cs typeface="Times New Roman" panose="02020603050405020304" pitchFamily="18" charset="0"/>
              </a:rPr>
              <a:t>4</a:t>
            </a:r>
            <a:r>
              <a:rPr lang="en-US" altLang="zh-CN" sz="1800">
                <a:latin typeface="Times New Roman" panose="02020603050405020304" pitchFamily="18" charset="0"/>
                <a:cs typeface="Times New Roman" panose="02020603050405020304" pitchFamily="18" charset="0"/>
              </a:rPr>
              <a:t>/H</a:t>
            </a:r>
            <a:r>
              <a:rPr lang="en-US" altLang="zh-CN" sz="1800" baseline="-25000">
                <a:latin typeface="Times New Roman" panose="02020603050405020304" pitchFamily="18" charset="0"/>
                <a:cs typeface="Times New Roman" panose="02020603050405020304" pitchFamily="18" charset="0"/>
              </a:rPr>
              <a:t>2</a:t>
            </a:r>
            <a:r>
              <a:rPr lang="en-US" altLang="zh-CN" sz="1800">
                <a:latin typeface="Times New Roman" panose="02020603050405020304" pitchFamily="18" charset="0"/>
                <a:cs typeface="Times New Roman" panose="02020603050405020304" pitchFamily="18" charset="0"/>
              </a:rPr>
              <a:t>O</a:t>
            </a:r>
            <a:endParaRPr lang="zh-CN" altLang="en-US" sz="1800">
              <a:latin typeface="Times New Roman" panose="02020603050405020304" pitchFamily="18" charset="0"/>
              <a:cs typeface="Times New Roman" panose="02020603050405020304" pitchFamily="18" charset="0"/>
            </a:endParaRPr>
          </a:p>
        </p:txBody>
      </p:sp>
      <p:sp>
        <p:nvSpPr>
          <p:cNvPr id="180240" name="文本框 180234"/>
          <p:cNvSpPr txBox="1">
            <a:spLocks noChangeArrowheads="1"/>
          </p:cNvSpPr>
          <p:nvPr/>
        </p:nvSpPr>
        <p:spPr bwMode="auto">
          <a:xfrm>
            <a:off x="1404143" y="3948460"/>
            <a:ext cx="1287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(R’-CO</a:t>
            </a:r>
            <a:r>
              <a:rPr lang="en-US" altLang="zh-CN" sz="1800" baseline="-25000">
                <a:latin typeface="Times New Roman" panose="02020603050405020304" pitchFamily="18" charset="0"/>
                <a:cs typeface="Times New Roman" panose="02020603050405020304" pitchFamily="18" charset="0"/>
              </a:rPr>
              <a:t>2</a:t>
            </a:r>
            <a:r>
              <a:rPr lang="en-US" altLang="zh-CN" sz="1800">
                <a:latin typeface="Times New Roman" panose="02020603050405020304" pitchFamily="18" charset="0"/>
                <a:cs typeface="Times New Roman" panose="02020603050405020304" pitchFamily="18" charset="0"/>
              </a:rPr>
              <a:t>)-O</a:t>
            </a:r>
            <a:endParaRPr lang="zh-CN" altLang="en-US" sz="1800">
              <a:latin typeface="Times New Roman" panose="02020603050405020304" pitchFamily="18" charset="0"/>
              <a:cs typeface="Times New Roman" panose="02020603050405020304" pitchFamily="18" charset="0"/>
            </a:endParaRPr>
          </a:p>
        </p:txBody>
      </p:sp>
      <p:sp>
        <p:nvSpPr>
          <p:cNvPr id="180241" name="文本框 180235"/>
          <p:cNvSpPr txBox="1">
            <a:spLocks noChangeArrowheads="1"/>
          </p:cNvSpPr>
          <p:nvPr/>
        </p:nvSpPr>
        <p:spPr bwMode="auto">
          <a:xfrm>
            <a:off x="4377531" y="4327872"/>
            <a:ext cx="1211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NaOH/CS</a:t>
            </a:r>
            <a:r>
              <a:rPr lang="en-US" altLang="zh-CN" sz="1800" baseline="-25000">
                <a:latin typeface="Times New Roman" panose="02020603050405020304" pitchFamily="18" charset="0"/>
                <a:cs typeface="Times New Roman" panose="02020603050405020304" pitchFamily="18" charset="0"/>
              </a:rPr>
              <a:t>2</a:t>
            </a:r>
            <a:endParaRPr lang="en-US" altLang="zh-CN" sz="1800" baseline="-25000">
              <a:latin typeface="Times New Roman" panose="02020603050405020304" pitchFamily="18" charset="0"/>
              <a:cs typeface="Times New Roman" panose="02020603050405020304" pitchFamily="18" charset="0"/>
            </a:endParaRPr>
          </a:p>
        </p:txBody>
      </p:sp>
      <p:sp>
        <p:nvSpPr>
          <p:cNvPr id="180242" name="文本框 180236"/>
          <p:cNvSpPr txBox="1">
            <a:spLocks noChangeArrowheads="1"/>
          </p:cNvSpPr>
          <p:nvPr/>
        </p:nvSpPr>
        <p:spPr bwMode="auto">
          <a:xfrm>
            <a:off x="5939631" y="3942110"/>
            <a:ext cx="10906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R’’-SO</a:t>
            </a:r>
            <a:r>
              <a:rPr lang="en-US" altLang="zh-CN" sz="1800" baseline="-25000">
                <a:latin typeface="Times New Roman" panose="02020603050405020304" pitchFamily="18" charset="0"/>
                <a:cs typeface="Times New Roman" panose="02020603050405020304" pitchFamily="18" charset="0"/>
              </a:rPr>
              <a:t>3</a:t>
            </a:r>
            <a:r>
              <a:rPr lang="en-US" altLang="zh-CN" sz="1800">
                <a:latin typeface="Times New Roman" panose="02020603050405020304" pitchFamily="18" charset="0"/>
                <a:cs typeface="Times New Roman" panose="02020603050405020304" pitchFamily="18" charset="0"/>
              </a:rPr>
              <a:t>H</a:t>
            </a:r>
            <a:endParaRPr lang="zh-CN" altLang="en-US" sz="1800">
              <a:latin typeface="Times New Roman" panose="02020603050405020304" pitchFamily="18" charset="0"/>
              <a:cs typeface="Times New Roman" panose="02020603050405020304" pitchFamily="18" charset="0"/>
            </a:endParaRPr>
          </a:p>
        </p:txBody>
      </p:sp>
      <p:sp>
        <p:nvSpPr>
          <p:cNvPr id="180243" name="文本框 180237"/>
          <p:cNvSpPr txBox="1">
            <a:spLocks noChangeArrowheads="1"/>
          </p:cNvSpPr>
          <p:nvPr/>
        </p:nvSpPr>
        <p:spPr bwMode="auto">
          <a:xfrm>
            <a:off x="1866106" y="1843435"/>
            <a:ext cx="1300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Cell-O-NO</a:t>
            </a:r>
            <a:r>
              <a:rPr lang="en-US" altLang="zh-CN" sz="1800" baseline="-25000">
                <a:latin typeface="Times New Roman" panose="02020603050405020304" pitchFamily="18" charset="0"/>
                <a:cs typeface="Times New Roman" panose="02020603050405020304" pitchFamily="18" charset="0"/>
              </a:rPr>
              <a:t>2</a:t>
            </a:r>
            <a:endParaRPr lang="zh-CN" altLang="en-US" sz="1800" baseline="-25000">
              <a:latin typeface="Times New Roman" panose="02020603050405020304" pitchFamily="18" charset="0"/>
              <a:cs typeface="Times New Roman" panose="02020603050405020304" pitchFamily="18" charset="0"/>
            </a:endParaRPr>
          </a:p>
        </p:txBody>
      </p:sp>
      <p:sp>
        <p:nvSpPr>
          <p:cNvPr id="180244" name="文本框 78"/>
          <p:cNvSpPr txBox="1">
            <a:spLocks noChangeArrowheads="1"/>
          </p:cNvSpPr>
          <p:nvPr/>
        </p:nvSpPr>
        <p:spPr bwMode="auto">
          <a:xfrm>
            <a:off x="3618706" y="1638647"/>
            <a:ext cx="1693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Cell-O-SO</a:t>
            </a:r>
            <a:r>
              <a:rPr lang="en-US" altLang="zh-CN" sz="1800" baseline="-25000">
                <a:latin typeface="Times New Roman" panose="02020603050405020304" pitchFamily="18" charset="0"/>
                <a:cs typeface="Times New Roman" panose="02020603050405020304" pitchFamily="18" charset="0"/>
              </a:rPr>
              <a:t>3</a:t>
            </a:r>
            <a:r>
              <a:rPr lang="en-US" altLang="zh-CN" sz="1800">
                <a:latin typeface="Times New Roman" panose="02020603050405020304" pitchFamily="18" charset="0"/>
                <a:cs typeface="Times New Roman" panose="02020603050405020304" pitchFamily="18" charset="0"/>
              </a:rPr>
              <a:t>-Na</a:t>
            </a:r>
            <a:r>
              <a:rPr lang="en-US" altLang="zh-CN" sz="1800" baseline="30000">
                <a:latin typeface="Times New Roman" panose="02020603050405020304" pitchFamily="18" charset="0"/>
                <a:cs typeface="Times New Roman" panose="02020603050405020304" pitchFamily="18" charset="0"/>
              </a:rPr>
              <a:t>+</a:t>
            </a:r>
            <a:endParaRPr lang="zh-CN" altLang="en-US" sz="1800" baseline="30000">
              <a:latin typeface="Times New Roman" panose="02020603050405020304" pitchFamily="18" charset="0"/>
              <a:cs typeface="Times New Roman" panose="02020603050405020304" pitchFamily="18" charset="0"/>
            </a:endParaRPr>
          </a:p>
        </p:txBody>
      </p:sp>
      <p:sp>
        <p:nvSpPr>
          <p:cNvPr id="180245" name="文本框 79"/>
          <p:cNvSpPr txBox="1">
            <a:spLocks noChangeArrowheads="1"/>
          </p:cNvSpPr>
          <p:nvPr/>
        </p:nvSpPr>
        <p:spPr bwMode="auto">
          <a:xfrm>
            <a:off x="6101556" y="1787872"/>
            <a:ext cx="81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Cell-X</a:t>
            </a:r>
            <a:endParaRPr lang="zh-CN" altLang="en-US" sz="1800" baseline="-25000">
              <a:latin typeface="Times New Roman" panose="02020603050405020304" pitchFamily="18" charset="0"/>
              <a:cs typeface="Times New Roman" panose="02020603050405020304" pitchFamily="18" charset="0"/>
            </a:endParaRPr>
          </a:p>
        </p:txBody>
      </p:sp>
      <p:sp>
        <p:nvSpPr>
          <p:cNvPr id="180246" name="文本框 80"/>
          <p:cNvSpPr txBox="1">
            <a:spLocks noChangeArrowheads="1"/>
          </p:cNvSpPr>
          <p:nvPr/>
        </p:nvSpPr>
        <p:spPr bwMode="auto">
          <a:xfrm>
            <a:off x="1370806" y="4550122"/>
            <a:ext cx="1350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Cell-O-C-R’</a:t>
            </a:r>
            <a:endParaRPr lang="zh-CN" altLang="en-US" sz="1800" baseline="-25000">
              <a:latin typeface="Times New Roman" panose="02020603050405020304" pitchFamily="18" charset="0"/>
              <a:cs typeface="Times New Roman" panose="02020603050405020304" pitchFamily="18" charset="0"/>
            </a:endParaRPr>
          </a:p>
        </p:txBody>
      </p:sp>
      <p:sp>
        <p:nvSpPr>
          <p:cNvPr id="180247" name="文本框 81"/>
          <p:cNvSpPr txBox="1">
            <a:spLocks noChangeArrowheads="1"/>
          </p:cNvSpPr>
          <p:nvPr/>
        </p:nvSpPr>
        <p:spPr bwMode="auto">
          <a:xfrm>
            <a:off x="3396456" y="4853335"/>
            <a:ext cx="1681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Cell-O-C-S-Na</a:t>
            </a:r>
            <a:r>
              <a:rPr lang="en-US" altLang="zh-CN" sz="1800" baseline="30000">
                <a:latin typeface="Times New Roman" panose="02020603050405020304" pitchFamily="18" charset="0"/>
                <a:cs typeface="Times New Roman" panose="02020603050405020304" pitchFamily="18" charset="0"/>
              </a:rPr>
              <a:t>+</a:t>
            </a:r>
            <a:endParaRPr lang="zh-CN" altLang="en-US" sz="1800" baseline="30000">
              <a:latin typeface="Times New Roman" panose="02020603050405020304" pitchFamily="18" charset="0"/>
              <a:cs typeface="Times New Roman" panose="02020603050405020304" pitchFamily="18" charset="0"/>
            </a:endParaRPr>
          </a:p>
        </p:txBody>
      </p:sp>
      <p:sp>
        <p:nvSpPr>
          <p:cNvPr id="180248" name="文本框 82"/>
          <p:cNvSpPr txBox="1">
            <a:spLocks noChangeArrowheads="1"/>
          </p:cNvSpPr>
          <p:nvPr/>
        </p:nvSpPr>
        <p:spPr bwMode="auto">
          <a:xfrm>
            <a:off x="5934868" y="4610447"/>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Cell-S-R’’</a:t>
            </a:r>
            <a:endParaRPr lang="zh-CN" altLang="en-US" sz="1800" baseline="-25000">
              <a:latin typeface="Times New Roman" panose="02020603050405020304" pitchFamily="18" charset="0"/>
              <a:cs typeface="Times New Roman" panose="02020603050405020304" pitchFamily="18" charset="0"/>
            </a:endParaRPr>
          </a:p>
        </p:txBody>
      </p:sp>
      <p:sp>
        <p:nvSpPr>
          <p:cNvPr id="180249" name="文本框 180238"/>
          <p:cNvSpPr txBox="1">
            <a:spLocks noChangeArrowheads="1"/>
          </p:cNvSpPr>
          <p:nvPr/>
        </p:nvSpPr>
        <p:spPr bwMode="auto">
          <a:xfrm>
            <a:off x="2012156" y="4804122"/>
            <a:ext cx="461962"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a:t>
            </a:r>
            <a:endParaRPr lang="zh-CN" altLang="en-US" sz="1800">
              <a:latin typeface="Times New Roman" panose="02020603050405020304" pitchFamily="18" charset="0"/>
              <a:cs typeface="Times New Roman" panose="02020603050405020304" pitchFamily="18" charset="0"/>
            </a:endParaRPr>
          </a:p>
        </p:txBody>
      </p:sp>
      <p:sp>
        <p:nvSpPr>
          <p:cNvPr id="180250" name="文本框 85"/>
          <p:cNvSpPr txBox="1">
            <a:spLocks noChangeArrowheads="1"/>
          </p:cNvSpPr>
          <p:nvPr/>
        </p:nvSpPr>
        <p:spPr bwMode="auto">
          <a:xfrm>
            <a:off x="4037806" y="5134322"/>
            <a:ext cx="4619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a:t>
            </a:r>
            <a:endParaRPr lang="zh-CN" altLang="en-US" sz="1800">
              <a:latin typeface="Times New Roman" panose="02020603050405020304" pitchFamily="18" charset="0"/>
              <a:cs typeface="Times New Roman" panose="02020603050405020304" pitchFamily="18" charset="0"/>
            </a:endParaRPr>
          </a:p>
        </p:txBody>
      </p:sp>
      <p:sp>
        <p:nvSpPr>
          <p:cNvPr id="180251" name="文本框 86"/>
          <p:cNvSpPr txBox="1">
            <a:spLocks noChangeArrowheads="1"/>
          </p:cNvSpPr>
          <p:nvPr/>
        </p:nvSpPr>
        <p:spPr bwMode="auto">
          <a:xfrm>
            <a:off x="6328568" y="4900960"/>
            <a:ext cx="46196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a:t>
            </a:r>
            <a:endParaRPr lang="zh-CN" altLang="en-US" sz="1800">
              <a:latin typeface="Times New Roman" panose="02020603050405020304" pitchFamily="18" charset="0"/>
              <a:cs typeface="Times New Roman" panose="02020603050405020304" pitchFamily="18" charset="0"/>
            </a:endParaRPr>
          </a:p>
        </p:txBody>
      </p:sp>
      <p:sp>
        <p:nvSpPr>
          <p:cNvPr id="180252" name="文本框 87"/>
          <p:cNvSpPr txBox="1">
            <a:spLocks noChangeArrowheads="1"/>
          </p:cNvSpPr>
          <p:nvPr/>
        </p:nvSpPr>
        <p:spPr bwMode="auto">
          <a:xfrm>
            <a:off x="6322218" y="4345335"/>
            <a:ext cx="46196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a:t>
            </a:r>
            <a:endParaRPr lang="zh-CN" altLang="en-US" sz="1800">
              <a:latin typeface="Times New Roman" panose="02020603050405020304" pitchFamily="18" charset="0"/>
              <a:cs typeface="Times New Roman" panose="02020603050405020304" pitchFamily="18" charset="0"/>
            </a:endParaRPr>
          </a:p>
        </p:txBody>
      </p:sp>
      <p:sp>
        <p:nvSpPr>
          <p:cNvPr id="180253" name="矩形 180240"/>
          <p:cNvSpPr>
            <a:spLocks noChangeArrowheads="1"/>
          </p:cNvSpPr>
          <p:nvPr/>
        </p:nvSpPr>
        <p:spPr bwMode="auto">
          <a:xfrm>
            <a:off x="4112418" y="5207347"/>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S</a:t>
            </a:r>
            <a:endParaRPr lang="zh-CN" altLang="en-US" sz="1800">
              <a:latin typeface="Times New Roman" panose="02020603050405020304" pitchFamily="18" charset="0"/>
              <a:cs typeface="Times New Roman" panose="02020603050405020304" pitchFamily="18" charset="0"/>
            </a:endParaRPr>
          </a:p>
        </p:txBody>
      </p:sp>
      <p:sp>
        <p:nvSpPr>
          <p:cNvPr id="180254" name="文本框 180241"/>
          <p:cNvSpPr txBox="1">
            <a:spLocks noChangeArrowheads="1"/>
          </p:cNvSpPr>
          <p:nvPr/>
        </p:nvSpPr>
        <p:spPr bwMode="auto">
          <a:xfrm>
            <a:off x="1751806" y="1511647"/>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纤维素硝酸酯</a:t>
            </a:r>
            <a:endParaRPr lang="zh-CN" altLang="en-US" sz="1800">
              <a:latin typeface="Times New Roman" panose="02020603050405020304" pitchFamily="18" charset="0"/>
              <a:cs typeface="Times New Roman" panose="02020603050405020304" pitchFamily="18" charset="0"/>
            </a:endParaRPr>
          </a:p>
        </p:txBody>
      </p:sp>
      <p:sp>
        <p:nvSpPr>
          <p:cNvPr id="180255" name="文本框 90"/>
          <p:cNvSpPr txBox="1">
            <a:spLocks noChangeArrowheads="1"/>
          </p:cNvSpPr>
          <p:nvPr/>
        </p:nvSpPr>
        <p:spPr bwMode="auto">
          <a:xfrm>
            <a:off x="3786981" y="1268760"/>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纤维素硫酸酯</a:t>
            </a:r>
            <a:endParaRPr lang="zh-CN" altLang="en-US" sz="1800">
              <a:latin typeface="Times New Roman" panose="02020603050405020304" pitchFamily="18" charset="0"/>
              <a:cs typeface="Times New Roman" panose="02020603050405020304" pitchFamily="18" charset="0"/>
            </a:endParaRPr>
          </a:p>
        </p:txBody>
      </p:sp>
      <p:sp>
        <p:nvSpPr>
          <p:cNvPr id="180256" name="文本框 91"/>
          <p:cNvSpPr txBox="1">
            <a:spLocks noChangeArrowheads="1"/>
          </p:cNvSpPr>
          <p:nvPr/>
        </p:nvSpPr>
        <p:spPr bwMode="auto">
          <a:xfrm>
            <a:off x="5880893" y="1348135"/>
            <a:ext cx="203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纤维素脱氧卤代酯</a:t>
            </a:r>
            <a:endParaRPr lang="zh-CN" altLang="en-US" sz="1800">
              <a:latin typeface="Times New Roman" panose="02020603050405020304" pitchFamily="18" charset="0"/>
              <a:cs typeface="Times New Roman" panose="02020603050405020304" pitchFamily="18" charset="0"/>
            </a:endParaRPr>
          </a:p>
        </p:txBody>
      </p:sp>
      <p:sp>
        <p:nvSpPr>
          <p:cNvPr id="180257" name="文本框 92"/>
          <p:cNvSpPr txBox="1">
            <a:spLocks noChangeArrowheads="1"/>
          </p:cNvSpPr>
          <p:nvPr/>
        </p:nvSpPr>
        <p:spPr bwMode="auto">
          <a:xfrm>
            <a:off x="1324768" y="519941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纤维素羧酸酯</a:t>
            </a:r>
            <a:endParaRPr lang="zh-CN" altLang="en-US" sz="1800">
              <a:latin typeface="Times New Roman" panose="02020603050405020304" pitchFamily="18" charset="0"/>
              <a:cs typeface="Times New Roman" panose="02020603050405020304" pitchFamily="18" charset="0"/>
            </a:endParaRPr>
          </a:p>
        </p:txBody>
      </p:sp>
      <p:sp>
        <p:nvSpPr>
          <p:cNvPr id="180258" name="文本框 93"/>
          <p:cNvSpPr txBox="1">
            <a:spLocks noChangeArrowheads="1"/>
          </p:cNvSpPr>
          <p:nvPr/>
        </p:nvSpPr>
        <p:spPr bwMode="auto">
          <a:xfrm>
            <a:off x="3585368" y="5496272"/>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纤维素黄酸酯</a:t>
            </a:r>
            <a:endParaRPr lang="zh-CN" altLang="en-US" sz="1800">
              <a:latin typeface="Times New Roman" panose="02020603050405020304" pitchFamily="18" charset="0"/>
              <a:cs typeface="Times New Roman" panose="02020603050405020304" pitchFamily="18" charset="0"/>
            </a:endParaRPr>
          </a:p>
        </p:txBody>
      </p:sp>
      <p:sp>
        <p:nvSpPr>
          <p:cNvPr id="180259" name="文本框 94"/>
          <p:cNvSpPr txBox="1">
            <a:spLocks noChangeArrowheads="1"/>
          </p:cNvSpPr>
          <p:nvPr/>
        </p:nvSpPr>
        <p:spPr bwMode="auto">
          <a:xfrm>
            <a:off x="5884068" y="5424835"/>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纤维素磺酰酯</a:t>
            </a:r>
            <a:endParaRPr lang="zh-CN" alt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文本框 1"/>
          <p:cNvSpPr txBox="1">
            <a:spLocks noChangeArrowheads="1"/>
          </p:cNvSpPr>
          <p:nvPr/>
        </p:nvSpPr>
        <p:spPr bwMode="auto">
          <a:xfrm>
            <a:off x="1043608" y="908720"/>
            <a:ext cx="7127875"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2400" dirty="0">
                <a:latin typeface="Times New Roman" panose="02020603050405020304" pitchFamily="18" charset="0"/>
                <a:cs typeface="Times New Roman" panose="02020603050405020304" pitchFamily="18" charset="0"/>
              </a:rPr>
              <a:t>纤维素硝酸酯</a:t>
            </a:r>
            <a:endParaRPr lang="en-US" altLang="zh-CN" sz="2400"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1800" dirty="0">
                <a:latin typeface="Times New Roman" panose="02020603050405020304" pitchFamily="18" charset="0"/>
                <a:cs typeface="Times New Roman" panose="02020603050405020304" pitchFamily="18" charset="0"/>
              </a:rPr>
              <a:t>俗称硝化纤维素，于</a:t>
            </a:r>
            <a:r>
              <a:rPr lang="en-US" altLang="zh-CN" sz="1800" dirty="0">
                <a:latin typeface="Times New Roman" panose="02020603050405020304" pitchFamily="18" charset="0"/>
                <a:cs typeface="Times New Roman" panose="02020603050405020304" pitchFamily="18" charset="0"/>
              </a:rPr>
              <a:t>1932</a:t>
            </a:r>
            <a:r>
              <a:rPr lang="zh-CN" altLang="en-US" sz="1800" dirty="0">
                <a:latin typeface="Times New Roman" panose="02020603050405020304" pitchFamily="18" charset="0"/>
                <a:cs typeface="Times New Roman" panose="02020603050405020304" pitchFamily="18" charset="0"/>
              </a:rPr>
              <a:t>年首次合成，是人类第一个从自然界中制备的可塑性塑料。</a:t>
            </a:r>
            <a:endParaRPr lang="en-US" altLang="zh-CN" sz="18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zh-CN" sz="1800" dirty="0">
                <a:latin typeface="Times New Roman" panose="02020603050405020304" pitchFamily="18" charset="0"/>
                <a:cs typeface="Times New Roman" panose="02020603050405020304" pitchFamily="18" charset="0"/>
              </a:rPr>
              <a:t>19</a:t>
            </a:r>
            <a:r>
              <a:rPr lang="zh-CN" altLang="en-US" sz="1800" dirty="0">
                <a:latin typeface="Times New Roman" panose="02020603050405020304" pitchFamily="18" charset="0"/>
                <a:cs typeface="Times New Roman" panose="02020603050405020304" pitchFamily="18" charset="0"/>
              </a:rPr>
              <a:t>世纪</a:t>
            </a:r>
            <a:r>
              <a:rPr lang="en-US" altLang="zh-CN" sz="1800" dirty="0">
                <a:latin typeface="Times New Roman" panose="02020603050405020304" pitchFamily="18" charset="0"/>
                <a:cs typeface="Times New Roman" panose="02020603050405020304" pitchFamily="18" charset="0"/>
              </a:rPr>
              <a:t>60</a:t>
            </a:r>
            <a:r>
              <a:rPr lang="zh-CN" altLang="en-US" sz="1800" dirty="0">
                <a:latin typeface="Times New Roman" panose="02020603050405020304" pitchFamily="18" charset="0"/>
                <a:cs typeface="Times New Roman" panose="02020603050405020304" pitchFamily="18" charset="0"/>
              </a:rPr>
              <a:t>年代，制成无烟火药而应用于军事上。</a:t>
            </a:r>
            <a:endParaRPr lang="en-US" altLang="zh-CN" sz="1800"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1800" dirty="0">
                <a:latin typeface="Times New Roman" panose="02020603050405020304" pitchFamily="18" charset="0"/>
                <a:cs typeface="Times New Roman" panose="02020603050405020304" pitchFamily="18" charset="0"/>
              </a:rPr>
              <a:t>接着合成了塑料赛璐珞和火棉胶，对涂料工业的发展产生重大影响。</a:t>
            </a:r>
            <a:endParaRPr lang="en-US" altLang="zh-CN" sz="18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zh-CN" sz="1800" dirty="0">
                <a:latin typeface="Times New Roman" panose="02020603050405020304" pitchFamily="18" charset="0"/>
                <a:cs typeface="Times New Roman" panose="02020603050405020304" pitchFamily="18" charset="0"/>
              </a:rPr>
              <a:t>20</a:t>
            </a:r>
            <a:r>
              <a:rPr lang="zh-CN" altLang="en-US" sz="1800" dirty="0">
                <a:latin typeface="Times New Roman" panose="02020603050405020304" pitchFamily="18" charset="0"/>
                <a:cs typeface="Times New Roman" panose="02020603050405020304" pitchFamily="18" charset="0"/>
              </a:rPr>
              <a:t>世纪</a:t>
            </a:r>
            <a:r>
              <a:rPr lang="en-US" altLang="zh-CN" sz="1800" dirty="0">
                <a:latin typeface="Times New Roman" panose="02020603050405020304" pitchFamily="18" charset="0"/>
                <a:cs typeface="Times New Roman" panose="02020603050405020304" pitchFamily="18" charset="0"/>
              </a:rPr>
              <a:t>80</a:t>
            </a:r>
            <a:r>
              <a:rPr lang="zh-CN" altLang="en-US" sz="1800" dirty="0">
                <a:latin typeface="Times New Roman" panose="02020603050405020304" pitchFamily="18" charset="0"/>
                <a:cs typeface="Times New Roman" panose="02020603050405020304" pitchFamily="18" charset="0"/>
              </a:rPr>
              <a:t>年代以来，尽管部分产品被合成高分子材料取代，但仍然占据传统的涂料工业市场，且广泛应用于黏合剂、日用化工、皮革、印染、制药和磁带等工业部门。</a:t>
            </a:r>
            <a:endParaRPr lang="zh-CN" altLang="en-US" sz="1800" dirty="0">
              <a:latin typeface="Times New Roman" panose="02020603050405020304" pitchFamily="18" charset="0"/>
              <a:cs typeface="Times New Roman" panose="02020603050405020304" pitchFamily="18" charset="0"/>
            </a:endParaRPr>
          </a:p>
        </p:txBody>
      </p:sp>
      <p:sp>
        <p:nvSpPr>
          <p:cNvPr id="181251" name="文本框 2"/>
          <p:cNvSpPr txBox="1">
            <a:spLocks noChangeArrowheads="1"/>
          </p:cNvSpPr>
          <p:nvPr/>
        </p:nvSpPr>
        <p:spPr bwMode="auto">
          <a:xfrm>
            <a:off x="3130217" y="3717032"/>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2400" dirty="0">
                <a:latin typeface="Times New Roman" panose="02020603050405020304" pitchFamily="18" charset="0"/>
                <a:cs typeface="Times New Roman" panose="02020603050405020304" pitchFamily="18" charset="0"/>
              </a:rPr>
              <a:t>纤维素硝酸酯的种类</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nvGraphicFramePr>
        <p:xfrm>
          <a:off x="1191335" y="4365873"/>
          <a:ext cx="6842124" cy="1752600"/>
        </p:xfrm>
        <a:graphic>
          <a:graphicData uri="http://schemas.openxmlformats.org/drawingml/2006/table">
            <a:tbl>
              <a:tblPr firstRow="1" bandRow="1">
                <a:tableStyleId>{9D7B26C5-4107-4FEC-AEDC-1716B250A1EF}</a:tableStyleId>
              </a:tblPr>
              <a:tblGrid>
                <a:gridCol w="1710531"/>
                <a:gridCol w="1710531"/>
                <a:gridCol w="1710531"/>
                <a:gridCol w="1710531"/>
              </a:tblGrid>
              <a:tr h="370840">
                <a:tc>
                  <a:txBody>
                    <a:bodyPr/>
                    <a:lstStyle/>
                    <a:p>
                      <a:pPr algn="ctr"/>
                      <a:r>
                        <a:rPr lang="zh-CN" altLang="en-US" dirty="0">
                          <a:latin typeface="Times New Roman" panose="02020603050405020304" pitchFamily="18" charset="0"/>
                          <a:cs typeface="Times New Roman" panose="02020603050405020304" pitchFamily="18" charset="0"/>
                        </a:rPr>
                        <a:t>含氮量</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marL="91458" marR="91458"/>
                </a:tc>
                <a:tc>
                  <a:txBody>
                    <a:bodyPr/>
                    <a:lstStyle/>
                    <a:p>
                      <a:pPr algn="ctr"/>
                      <a:r>
                        <a:rPr lang="zh-CN" altLang="en-US" dirty="0">
                          <a:latin typeface="Times New Roman" panose="02020603050405020304" pitchFamily="18" charset="0"/>
                          <a:cs typeface="Times New Roman" panose="02020603050405020304" pitchFamily="18" charset="0"/>
                        </a:rPr>
                        <a:t>取代度</a:t>
                      </a:r>
                      <a:r>
                        <a:rPr lang="en-US" altLang="zh-CN" dirty="0">
                          <a:latin typeface="Times New Roman" panose="02020603050405020304" pitchFamily="18" charset="0"/>
                          <a:cs typeface="Times New Roman" panose="02020603050405020304" pitchFamily="18" charset="0"/>
                        </a:rPr>
                        <a:t>DS</a:t>
                      </a:r>
                      <a:endParaRPr lang="zh-CN" altLang="en-US" dirty="0">
                        <a:latin typeface="Times New Roman" panose="02020603050405020304" pitchFamily="18" charset="0"/>
                        <a:cs typeface="Times New Roman" panose="02020603050405020304" pitchFamily="18" charset="0"/>
                      </a:endParaRPr>
                    </a:p>
                  </a:txBody>
                  <a:tcPr marL="91458" marR="91458"/>
                </a:tc>
                <a:tc>
                  <a:txBody>
                    <a:bodyPr/>
                    <a:lstStyle/>
                    <a:p>
                      <a:pPr algn="ctr"/>
                      <a:r>
                        <a:rPr lang="zh-CN" altLang="en-US" dirty="0">
                          <a:latin typeface="Times New Roman" panose="02020603050405020304" pitchFamily="18" charset="0"/>
                          <a:cs typeface="Times New Roman" panose="02020603050405020304" pitchFamily="18" charset="0"/>
                        </a:rPr>
                        <a:t>溶剂</a:t>
                      </a:r>
                      <a:endParaRPr lang="zh-CN" altLang="en-US" dirty="0">
                        <a:latin typeface="Times New Roman" panose="02020603050405020304" pitchFamily="18" charset="0"/>
                        <a:cs typeface="Times New Roman" panose="02020603050405020304" pitchFamily="18" charset="0"/>
                      </a:endParaRPr>
                    </a:p>
                  </a:txBody>
                  <a:tcPr marL="91458" marR="91458"/>
                </a:tc>
                <a:tc>
                  <a:txBody>
                    <a:bodyPr/>
                    <a:lstStyle/>
                    <a:p>
                      <a:pPr algn="ctr"/>
                      <a:r>
                        <a:rPr lang="zh-CN" altLang="en-US" dirty="0">
                          <a:latin typeface="Times New Roman" panose="02020603050405020304" pitchFamily="18" charset="0"/>
                          <a:cs typeface="Times New Roman" panose="02020603050405020304" pitchFamily="18" charset="0"/>
                        </a:rPr>
                        <a:t>用途</a:t>
                      </a:r>
                      <a:endParaRPr lang="zh-CN" altLang="en-US" dirty="0">
                        <a:latin typeface="Times New Roman" panose="02020603050405020304" pitchFamily="18" charset="0"/>
                        <a:cs typeface="Times New Roman" panose="02020603050405020304" pitchFamily="18" charset="0"/>
                      </a:endParaRPr>
                    </a:p>
                  </a:txBody>
                  <a:tcPr marL="91458" marR="91458"/>
                </a:tc>
              </a:tr>
              <a:tr h="370840">
                <a:tc>
                  <a:txBody>
                    <a:bodyPr/>
                    <a:lstStyle/>
                    <a:p>
                      <a:pPr algn="ctr"/>
                      <a:r>
                        <a:rPr lang="en-US" altLang="zh-CN" dirty="0">
                          <a:latin typeface="Times New Roman" panose="02020603050405020304" pitchFamily="18" charset="0"/>
                          <a:cs typeface="Times New Roman" panose="02020603050405020304" pitchFamily="18" charset="0"/>
                        </a:rPr>
                        <a:t>10.5-11.1</a:t>
                      </a:r>
                      <a:endParaRPr lang="zh-CN" altLang="en-US" dirty="0">
                        <a:latin typeface="Times New Roman" panose="02020603050405020304" pitchFamily="18" charset="0"/>
                        <a:cs typeface="Times New Roman" panose="02020603050405020304" pitchFamily="18" charset="0"/>
                      </a:endParaRPr>
                    </a:p>
                  </a:txBody>
                  <a:tcPr marL="91458" marR="91458">
                    <a:noFill/>
                  </a:tcPr>
                </a:tc>
                <a:tc>
                  <a:txBody>
                    <a:bodyPr/>
                    <a:lstStyle/>
                    <a:p>
                      <a:pPr algn="ctr"/>
                      <a:r>
                        <a:rPr lang="en-US" altLang="zh-CN" dirty="0">
                          <a:latin typeface="Times New Roman" panose="02020603050405020304" pitchFamily="18" charset="0"/>
                          <a:cs typeface="Times New Roman" panose="02020603050405020304" pitchFamily="18" charset="0"/>
                        </a:rPr>
                        <a:t>1.8-2.0</a:t>
                      </a:r>
                      <a:endParaRPr lang="zh-CN" altLang="en-US" dirty="0">
                        <a:latin typeface="Times New Roman" panose="02020603050405020304" pitchFamily="18" charset="0"/>
                        <a:cs typeface="Times New Roman" panose="02020603050405020304" pitchFamily="18" charset="0"/>
                      </a:endParaRPr>
                    </a:p>
                  </a:txBody>
                  <a:tcPr marL="91458" marR="91458">
                    <a:noFill/>
                  </a:tcPr>
                </a:tc>
                <a:tc>
                  <a:txBody>
                    <a:bodyPr/>
                    <a:lstStyle/>
                    <a:p>
                      <a:pPr algn="ctr"/>
                      <a:r>
                        <a:rPr lang="zh-CN" altLang="en-US" dirty="0">
                          <a:latin typeface="Times New Roman" panose="02020603050405020304" pitchFamily="18" charset="0"/>
                          <a:cs typeface="Times New Roman" panose="02020603050405020304" pitchFamily="18" charset="0"/>
                        </a:rPr>
                        <a:t>乙醇</a:t>
                      </a:r>
                      <a:endParaRPr lang="zh-CN" altLang="en-US" dirty="0">
                        <a:latin typeface="Times New Roman" panose="02020603050405020304" pitchFamily="18" charset="0"/>
                        <a:cs typeface="Times New Roman" panose="02020603050405020304" pitchFamily="18" charset="0"/>
                      </a:endParaRPr>
                    </a:p>
                  </a:txBody>
                  <a:tcPr marL="91458" marR="91458">
                    <a:noFill/>
                  </a:tcPr>
                </a:tc>
                <a:tc>
                  <a:txBody>
                    <a:bodyPr/>
                    <a:lstStyle/>
                    <a:p>
                      <a:pPr algn="ctr"/>
                      <a:r>
                        <a:rPr lang="zh-CN" altLang="en-US" dirty="0">
                          <a:latin typeface="Times New Roman" panose="02020603050405020304" pitchFamily="18" charset="0"/>
                          <a:cs typeface="Times New Roman" panose="02020603050405020304" pitchFamily="18" charset="0"/>
                        </a:rPr>
                        <a:t>塑料、清漆</a:t>
                      </a:r>
                      <a:endParaRPr lang="zh-CN" altLang="en-US" dirty="0">
                        <a:latin typeface="Times New Roman" panose="02020603050405020304" pitchFamily="18" charset="0"/>
                        <a:cs typeface="Times New Roman" panose="02020603050405020304" pitchFamily="18" charset="0"/>
                      </a:endParaRPr>
                    </a:p>
                  </a:txBody>
                  <a:tcPr marL="91458" marR="91458">
                    <a:noFill/>
                  </a:tcPr>
                </a:tc>
              </a:tr>
              <a:tr h="370840">
                <a:tc>
                  <a:txBody>
                    <a:bodyPr/>
                    <a:lstStyle/>
                    <a:p>
                      <a:pPr algn="ctr"/>
                      <a:r>
                        <a:rPr lang="en-US" altLang="zh-CN" dirty="0">
                          <a:latin typeface="Times New Roman" panose="02020603050405020304" pitchFamily="18" charset="0"/>
                          <a:cs typeface="Times New Roman" panose="02020603050405020304" pitchFamily="18" charset="0"/>
                        </a:rPr>
                        <a:t>11.2-12.2</a:t>
                      </a:r>
                      <a:endParaRPr lang="zh-CN" altLang="en-US" dirty="0">
                        <a:latin typeface="Times New Roman" panose="02020603050405020304" pitchFamily="18" charset="0"/>
                        <a:cs typeface="Times New Roman" panose="02020603050405020304" pitchFamily="18" charset="0"/>
                      </a:endParaRPr>
                    </a:p>
                  </a:txBody>
                  <a:tcPr marL="91458" marR="91458"/>
                </a:tc>
                <a:tc>
                  <a:txBody>
                    <a:bodyPr/>
                    <a:lstStyle/>
                    <a:p>
                      <a:pPr algn="ctr"/>
                      <a:r>
                        <a:rPr lang="en-US" altLang="zh-CN" dirty="0">
                          <a:latin typeface="Times New Roman" panose="02020603050405020304" pitchFamily="18" charset="0"/>
                          <a:cs typeface="Times New Roman" panose="02020603050405020304" pitchFamily="18" charset="0"/>
                        </a:rPr>
                        <a:t>2.0-2.3</a:t>
                      </a:r>
                      <a:endParaRPr lang="zh-CN" altLang="en-US" dirty="0">
                        <a:latin typeface="Times New Roman" panose="02020603050405020304" pitchFamily="18" charset="0"/>
                        <a:cs typeface="Times New Roman" panose="02020603050405020304" pitchFamily="18" charset="0"/>
                      </a:endParaRPr>
                    </a:p>
                  </a:txBody>
                  <a:tcPr marL="91458" marR="91458"/>
                </a:tc>
                <a:tc>
                  <a:txBody>
                    <a:bodyPr/>
                    <a:lstStyle/>
                    <a:p>
                      <a:pPr algn="ctr"/>
                      <a:r>
                        <a:rPr lang="zh-CN" altLang="en-US" dirty="0">
                          <a:latin typeface="Times New Roman" panose="02020603050405020304" pitchFamily="18" charset="0"/>
                          <a:cs typeface="Times New Roman" panose="02020603050405020304" pitchFamily="18" charset="0"/>
                        </a:rPr>
                        <a:t>甲醇、脂类、丙酮、甲乙酮</a:t>
                      </a:r>
                      <a:endParaRPr lang="zh-CN" altLang="en-US" dirty="0">
                        <a:latin typeface="Times New Roman" panose="02020603050405020304" pitchFamily="18" charset="0"/>
                        <a:cs typeface="Times New Roman" panose="02020603050405020304" pitchFamily="18" charset="0"/>
                      </a:endParaRPr>
                    </a:p>
                  </a:txBody>
                  <a:tcPr marL="91458" marR="91458"/>
                </a:tc>
                <a:tc>
                  <a:txBody>
                    <a:bodyPr/>
                    <a:lstStyle/>
                    <a:p>
                      <a:pPr algn="ctr"/>
                      <a:r>
                        <a:rPr lang="zh-CN" altLang="en-US" dirty="0">
                          <a:latin typeface="Times New Roman" panose="02020603050405020304" pitchFamily="18" charset="0"/>
                          <a:cs typeface="Times New Roman" panose="02020603050405020304" pitchFamily="18" charset="0"/>
                        </a:rPr>
                        <a:t>清漆、粘合剂</a:t>
                      </a:r>
                      <a:endParaRPr lang="zh-CN" altLang="en-US" dirty="0">
                        <a:latin typeface="Times New Roman" panose="02020603050405020304" pitchFamily="18" charset="0"/>
                        <a:cs typeface="Times New Roman" panose="02020603050405020304" pitchFamily="18" charset="0"/>
                      </a:endParaRPr>
                    </a:p>
                  </a:txBody>
                  <a:tcPr marL="91458" marR="91458"/>
                </a:tc>
              </a:tr>
              <a:tr h="370840">
                <a:tc>
                  <a:txBody>
                    <a:bodyPr/>
                    <a:lstStyle/>
                    <a:p>
                      <a:pPr algn="ctr"/>
                      <a:r>
                        <a:rPr lang="en-US" altLang="zh-CN" dirty="0">
                          <a:latin typeface="Times New Roman" panose="02020603050405020304" pitchFamily="18" charset="0"/>
                          <a:cs typeface="Times New Roman" panose="02020603050405020304" pitchFamily="18" charset="0"/>
                        </a:rPr>
                        <a:t>12.0-13.7</a:t>
                      </a:r>
                      <a:endParaRPr lang="zh-CN" altLang="en-US" dirty="0">
                        <a:latin typeface="Times New Roman" panose="02020603050405020304" pitchFamily="18" charset="0"/>
                        <a:cs typeface="Times New Roman" panose="02020603050405020304" pitchFamily="18" charset="0"/>
                      </a:endParaRPr>
                    </a:p>
                  </a:txBody>
                  <a:tcPr marL="91458" marR="91458">
                    <a:noFill/>
                  </a:tcPr>
                </a:tc>
                <a:tc>
                  <a:txBody>
                    <a:bodyPr/>
                    <a:lstStyle/>
                    <a:p>
                      <a:pPr algn="ctr"/>
                      <a:r>
                        <a:rPr lang="en-US" altLang="zh-CN" dirty="0">
                          <a:latin typeface="Times New Roman" panose="02020603050405020304" pitchFamily="18" charset="0"/>
                          <a:cs typeface="Times New Roman" panose="02020603050405020304" pitchFamily="18" charset="0"/>
                        </a:rPr>
                        <a:t>2.2-2.8</a:t>
                      </a:r>
                      <a:endParaRPr lang="zh-CN" altLang="en-US" dirty="0">
                        <a:latin typeface="Times New Roman" panose="02020603050405020304" pitchFamily="18" charset="0"/>
                        <a:cs typeface="Times New Roman" panose="02020603050405020304" pitchFamily="18" charset="0"/>
                      </a:endParaRPr>
                    </a:p>
                  </a:txBody>
                  <a:tcPr marL="91458" marR="91458">
                    <a:noFill/>
                  </a:tcPr>
                </a:tc>
                <a:tc>
                  <a:txBody>
                    <a:bodyPr/>
                    <a:lstStyle/>
                    <a:p>
                      <a:pPr algn="ctr"/>
                      <a:r>
                        <a:rPr lang="zh-CN" altLang="en-US" dirty="0"/>
                        <a:t>丙酮</a:t>
                      </a:r>
                      <a:endParaRPr lang="zh-CN" altLang="en-US" dirty="0"/>
                    </a:p>
                  </a:txBody>
                  <a:tcPr marL="91458" marR="91458">
                    <a:noFill/>
                  </a:tcPr>
                </a:tc>
                <a:tc>
                  <a:txBody>
                    <a:bodyPr/>
                    <a:lstStyle/>
                    <a:p>
                      <a:pPr algn="ctr"/>
                      <a:r>
                        <a:rPr lang="zh-CN" altLang="en-US" dirty="0"/>
                        <a:t>炸药</a:t>
                      </a:r>
                      <a:endParaRPr lang="zh-CN" altLang="en-US" dirty="0"/>
                    </a:p>
                  </a:txBody>
                  <a:tcPr marL="91458" marR="91458">
                    <a:noFill/>
                  </a:tcPr>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7584" y="908720"/>
            <a:ext cx="7560840" cy="1323439"/>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若单用硝酸，当浓度</a:t>
            </a:r>
            <a:r>
              <a:rPr lang="en-US" altLang="zh-CN" sz="2000" dirty="0">
                <a:latin typeface="Times New Roman" panose="02020603050405020304" pitchFamily="18" charset="0"/>
                <a:cs typeface="Times New Roman" panose="02020603050405020304" pitchFamily="18" charset="0"/>
              </a:rPr>
              <a:t>&lt;75%</a:t>
            </a:r>
            <a:r>
              <a:rPr lang="zh-CN" altLang="en-US" sz="2000" dirty="0">
                <a:latin typeface="Times New Roman" panose="02020603050405020304" pitchFamily="18" charset="0"/>
                <a:cs typeface="Times New Roman" panose="02020603050405020304" pitchFamily="18" charset="0"/>
              </a:rPr>
              <a:t>，几乎不发生硝化酯化作用；当浓度达</a:t>
            </a:r>
            <a:r>
              <a:rPr lang="en-US" altLang="zh-CN" sz="2000" dirty="0">
                <a:latin typeface="Times New Roman" panose="02020603050405020304" pitchFamily="18" charset="0"/>
                <a:cs typeface="Times New Roman" panose="02020603050405020304" pitchFamily="18" charset="0"/>
              </a:rPr>
              <a:t>77.5%</a:t>
            </a:r>
            <a:r>
              <a:rPr lang="zh-CN" altLang="en-US" sz="2000" dirty="0">
                <a:latin typeface="Times New Roman" panose="02020603050405020304" pitchFamily="18" charset="0"/>
                <a:cs typeface="Times New Roman" panose="02020603050405020304" pitchFamily="18" charset="0"/>
              </a:rPr>
              <a:t>，约</a:t>
            </a:r>
            <a:r>
              <a:rPr lang="en-US" altLang="zh-CN" sz="2000" dirty="0">
                <a:latin typeface="Times New Roman" panose="02020603050405020304" pitchFamily="18" charset="0"/>
                <a:cs typeface="Times New Roman" panose="02020603050405020304" pitchFamily="18" charset="0"/>
              </a:rPr>
              <a:t>50%</a:t>
            </a:r>
            <a:r>
              <a:rPr lang="zh-CN" altLang="en-US" sz="2000" dirty="0">
                <a:latin typeface="Times New Roman" panose="02020603050405020304" pitchFamily="18" charset="0"/>
                <a:cs typeface="Times New Roman" panose="02020603050405020304" pitchFamily="18" charset="0"/>
              </a:rPr>
              <a:t>的羟基被酯化；当采用无水硝酸时，可得到纤维素二硝酸酯。</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工业上主要采用硝酸</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硫酸混合酸，产物取代度较高，机理如下：</a:t>
            </a:r>
            <a:endParaRPr lang="en-US" altLang="zh-CN" sz="20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827584" y="4581128"/>
            <a:ext cx="7560840" cy="1938992"/>
          </a:xfrm>
          <a:prstGeom prst="rect">
            <a:avLst/>
          </a:prstGeom>
          <a:noFill/>
        </p:spPr>
        <p:txBody>
          <a:bodyPr wrap="square" rtlCol="0">
            <a:spAutoFit/>
          </a:bodyPr>
          <a:lstStyle/>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混合酸体系中的硝鎓离子是一种活泼硝化剂，能促进硝酸酯的生成；</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硫酸的作用是作为脱水剂，除去产物水，同时作为细纤维间的润胀剂，利于硝酸的渗透；</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硝化作用是一种多相反应，但反应极为迅速，并且可均匀地发生在纤维素的非结晶区和结晶区。</a:t>
            </a:r>
            <a:endParaRPr lang="zh-CN" altLang="en-US" sz="2000"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1377" y="2418295"/>
            <a:ext cx="7637047" cy="1909262"/>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文本框 1"/>
          <p:cNvSpPr txBox="1">
            <a:spLocks noChangeArrowheads="1"/>
          </p:cNvSpPr>
          <p:nvPr/>
        </p:nvSpPr>
        <p:spPr bwMode="auto">
          <a:xfrm>
            <a:off x="683568" y="764704"/>
            <a:ext cx="74898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2400" dirty="0">
                <a:latin typeface="Times New Roman" panose="02020603050405020304" pitchFamily="18" charset="0"/>
                <a:cs typeface="Times New Roman" panose="02020603050405020304" pitchFamily="18" charset="0"/>
              </a:rPr>
              <a:t>纤维素黄酸酯</a:t>
            </a:r>
            <a:endParaRPr lang="en-US" altLang="zh-CN" sz="2400"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由</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和</a:t>
            </a:r>
            <a:r>
              <a:rPr lang="en-US" altLang="zh-CN" sz="2000" dirty="0" err="1">
                <a:latin typeface="Times New Roman" panose="02020603050405020304" pitchFamily="18" charset="0"/>
                <a:cs typeface="Times New Roman" panose="02020603050405020304" pitchFamily="18" charset="0"/>
              </a:rPr>
              <a:t>Beven</a:t>
            </a:r>
            <a:r>
              <a:rPr lang="zh-CN" altLang="en-US" sz="2000" dirty="0">
                <a:latin typeface="Times New Roman" panose="02020603050405020304" pitchFamily="18" charset="0"/>
                <a:cs typeface="Times New Roman" panose="02020603050405020304" pitchFamily="18" charset="0"/>
              </a:rPr>
              <a:t>于</a:t>
            </a:r>
            <a:r>
              <a:rPr lang="en-US" altLang="zh-CN" sz="2000" dirty="0">
                <a:latin typeface="Times New Roman" panose="02020603050405020304" pitchFamily="18" charset="0"/>
                <a:cs typeface="Times New Roman" panose="02020603050405020304" pitchFamily="18" charset="0"/>
              </a:rPr>
              <a:t>1892</a:t>
            </a:r>
            <a:r>
              <a:rPr lang="zh-CN" altLang="en-US" sz="2000" dirty="0">
                <a:latin typeface="Times New Roman" panose="02020603050405020304" pitchFamily="18" charset="0"/>
                <a:cs typeface="Times New Roman" panose="02020603050405020304" pitchFamily="18" charset="0"/>
              </a:rPr>
              <a:t>年首次发现，是生产再生纤维素的一个重要中间体。黄酸法至今仍是胶黏纤维生产的主要方法。</a:t>
            </a:r>
            <a:endParaRPr lang="en-US" altLang="zh-CN" sz="20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681110" y="2302653"/>
            <a:ext cx="4288353" cy="400110"/>
          </a:xfrm>
          <a:prstGeom prst="rect">
            <a:avLst/>
          </a:prstGeom>
          <a:noFill/>
        </p:spPr>
        <p:txBody>
          <a:bodyPr wrap="none" rtlCol="0">
            <a:spAutoFit/>
          </a:bodyPr>
          <a:lstStyle/>
          <a:p>
            <a:r>
              <a:rPr lang="zh-CN" altLang="en-US" sz="2000" dirty="0"/>
              <a:t>纤维素磺酸酯的反应机理较为复杂：</a:t>
            </a:r>
            <a:endParaRPr lang="zh-CN" altLang="en-US" sz="2000"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5696" y="3081154"/>
            <a:ext cx="4680520" cy="644872"/>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293" y="4482809"/>
            <a:ext cx="3950503" cy="360994"/>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293" y="5562631"/>
            <a:ext cx="4357327" cy="322765"/>
          </a:xfrm>
          <a:prstGeom prst="rect">
            <a:avLst/>
          </a:prstGeom>
        </p:spPr>
      </p:pic>
      <p:sp>
        <p:nvSpPr>
          <p:cNvPr id="7" name="文本框 6"/>
          <p:cNvSpPr txBox="1"/>
          <p:nvPr/>
        </p:nvSpPr>
        <p:spPr>
          <a:xfrm>
            <a:off x="3737374" y="5933958"/>
            <a:ext cx="877163" cy="369332"/>
          </a:xfrm>
          <a:prstGeom prst="rect">
            <a:avLst/>
          </a:prstGeom>
          <a:noFill/>
        </p:spPr>
        <p:txBody>
          <a:bodyPr wrap="none" rtlCol="0">
            <a:spAutoFit/>
          </a:bodyPr>
          <a:lstStyle/>
          <a:p>
            <a:r>
              <a:rPr lang="zh-CN" altLang="en-US" dirty="0"/>
              <a:t>橘黄色</a:t>
            </a:r>
            <a:endParaRPr lang="zh-CN" altLang="en-US" dirty="0"/>
          </a:p>
        </p:txBody>
      </p:sp>
      <p:sp>
        <p:nvSpPr>
          <p:cNvPr id="8" name="文本框 7"/>
          <p:cNvSpPr txBox="1"/>
          <p:nvPr/>
        </p:nvSpPr>
        <p:spPr>
          <a:xfrm>
            <a:off x="7072416" y="5516064"/>
            <a:ext cx="728084" cy="369332"/>
          </a:xfrm>
          <a:prstGeom prst="rect">
            <a:avLst/>
          </a:prstGeom>
          <a:noFill/>
        </p:spPr>
        <p:txBody>
          <a:bodyPr wrap="none" rtlCol="0">
            <a:spAutoFit/>
          </a:bodyPr>
          <a:lstStyle/>
          <a:p>
            <a:r>
              <a:rPr lang="en-US" altLang="zh-CN" dirty="0"/>
              <a:t>25%</a:t>
            </a:r>
            <a:endParaRPr lang="zh-CN" altLang="en-US" dirty="0"/>
          </a:p>
        </p:txBody>
      </p:sp>
      <p:sp>
        <p:nvSpPr>
          <p:cNvPr id="9" name="右大括号 8"/>
          <p:cNvSpPr/>
          <p:nvPr/>
        </p:nvSpPr>
        <p:spPr>
          <a:xfrm>
            <a:off x="6516216" y="3330383"/>
            <a:ext cx="305613" cy="144016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7026207" y="3865797"/>
            <a:ext cx="728084" cy="369332"/>
          </a:xfrm>
          <a:prstGeom prst="rect">
            <a:avLst/>
          </a:prstGeom>
          <a:noFill/>
        </p:spPr>
        <p:txBody>
          <a:bodyPr wrap="none" rtlCol="0">
            <a:spAutoFit/>
          </a:bodyPr>
          <a:lstStyle/>
          <a:p>
            <a:r>
              <a:rPr lang="en-US" altLang="zh-CN" dirty="0"/>
              <a:t>75%</a:t>
            </a:r>
            <a:endParaRPr lang="zh-CN" altLang="en-US" dirty="0"/>
          </a:p>
        </p:txBody>
      </p:sp>
      <p:sp>
        <p:nvSpPr>
          <p:cNvPr id="11" name="文本框 10"/>
          <p:cNvSpPr txBox="1"/>
          <p:nvPr/>
        </p:nvSpPr>
        <p:spPr>
          <a:xfrm>
            <a:off x="1763688" y="3791644"/>
            <a:ext cx="1569660" cy="369332"/>
          </a:xfrm>
          <a:prstGeom prst="rect">
            <a:avLst/>
          </a:prstGeom>
          <a:noFill/>
        </p:spPr>
        <p:txBody>
          <a:bodyPr wrap="none" rtlCol="0">
            <a:spAutoFit/>
          </a:bodyPr>
          <a:lstStyle/>
          <a:p>
            <a:r>
              <a:rPr lang="zh-CN" altLang="en-US" dirty="0"/>
              <a:t>二硫代碳酸酯</a:t>
            </a:r>
            <a:endParaRPr lang="zh-CN" alt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文本框 1"/>
          <p:cNvSpPr txBox="1">
            <a:spLocks noChangeArrowheads="1"/>
          </p:cNvSpPr>
          <p:nvPr/>
        </p:nvSpPr>
        <p:spPr bwMode="auto">
          <a:xfrm>
            <a:off x="849795" y="621159"/>
            <a:ext cx="786843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2400" dirty="0">
                <a:latin typeface="Times New Roman" panose="02020603050405020304" pitchFamily="18" charset="0"/>
                <a:cs typeface="Times New Roman" panose="02020603050405020304" pitchFamily="18" charset="0"/>
              </a:rPr>
              <a:t>纤维素黄酸酯</a:t>
            </a:r>
            <a:endParaRPr lang="en-US" altLang="zh-CN" sz="2400"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纤维素黄酸酯易溶于稀碱液中成胶黏液，通过纺丝形成胶黏人造丝，或喷成薄膜即成玻璃纸。</a:t>
            </a:r>
            <a:endParaRPr lang="en-US" altLang="zh-CN" sz="2000"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不足之处在于，纺丝成型时会释放</a:t>
            </a:r>
            <a:r>
              <a:rPr lang="en-US" altLang="zh-CN" sz="2000" dirty="0">
                <a:latin typeface="Times New Roman" panose="02020603050405020304" pitchFamily="18" charset="0"/>
                <a:cs typeface="Times New Roman" panose="02020603050405020304" pitchFamily="18" charset="0"/>
              </a:rPr>
              <a:t>CS</a:t>
            </a:r>
            <a:r>
              <a:rPr lang="en-US" altLang="zh-CN" sz="2000" baseline="-25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，有毒 。</a:t>
            </a:r>
            <a:endParaRPr lang="en-US" altLang="zh-CN" sz="2000" dirty="0">
              <a:latin typeface="Times New Roman" panose="02020603050405020304" pitchFamily="18" charset="0"/>
              <a:cs typeface="Times New Roman" panose="02020603050405020304" pitchFamily="18" charset="0"/>
            </a:endParaRPr>
          </a:p>
        </p:txBody>
      </p:sp>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80569" y="2027356"/>
            <a:ext cx="6205567" cy="1637214"/>
          </a:xfrm>
          <a:prstGeom prst="rect">
            <a:avLst/>
          </a:prstGeom>
        </p:spPr>
      </p:pic>
      <p:sp>
        <p:nvSpPr>
          <p:cNvPr id="3" name="文本框 2"/>
          <p:cNvSpPr txBox="1"/>
          <p:nvPr/>
        </p:nvSpPr>
        <p:spPr>
          <a:xfrm>
            <a:off x="849794" y="4057815"/>
            <a:ext cx="7467118" cy="1015663"/>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近年来，采用先部分羧甲基化成低取代度的纤维素醚，在进行低</a:t>
            </a:r>
            <a:r>
              <a:rPr lang="en-US" altLang="zh-CN" sz="2000" dirty="0">
                <a:latin typeface="Times New Roman" panose="02020603050405020304" pitchFamily="18" charset="0"/>
                <a:cs typeface="Times New Roman" panose="02020603050405020304" pitchFamily="18" charset="0"/>
              </a:rPr>
              <a:t>CS</a:t>
            </a:r>
            <a:r>
              <a:rPr lang="en-US" altLang="zh-CN" sz="2000" baseline="-25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黄化，制取低黄酸化的纤维素黄酸酯，减少在纺丝成型时释放的有毒气体</a:t>
            </a:r>
            <a:r>
              <a:rPr lang="en-US" altLang="zh-CN" sz="2000" dirty="0">
                <a:latin typeface="Times New Roman" panose="02020603050405020304" pitchFamily="18" charset="0"/>
                <a:cs typeface="Times New Roman" panose="02020603050405020304" pitchFamily="18" charset="0"/>
              </a:rPr>
              <a:t>CS</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37" y="5073478"/>
            <a:ext cx="7339232" cy="1473514"/>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文本框 153"/>
          <p:cNvSpPr txBox="1">
            <a:spLocks noChangeArrowheads="1"/>
          </p:cNvSpPr>
          <p:nvPr/>
        </p:nvSpPr>
        <p:spPr bwMode="auto">
          <a:xfrm>
            <a:off x="899592" y="476672"/>
            <a:ext cx="745648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2400" dirty="0">
                <a:latin typeface="Times New Roman" panose="02020603050405020304" pitchFamily="18" charset="0"/>
                <a:cs typeface="Times New Roman" panose="02020603050405020304" pitchFamily="18" charset="0"/>
              </a:rPr>
              <a:t>纤维素醋酸酯</a:t>
            </a:r>
            <a:endParaRPr lang="en-US" altLang="zh-CN" sz="2400"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通常称为醋酸纤维素或乙酰纤维素，是重要的纤维素有机酸酯，</a:t>
            </a:r>
            <a:r>
              <a:rPr lang="en-US" altLang="zh-CN" sz="2000" dirty="0">
                <a:latin typeface="Times New Roman" panose="02020603050405020304" pitchFamily="18" charset="0"/>
                <a:cs typeface="Times New Roman" panose="02020603050405020304" pitchFamily="18" charset="0"/>
              </a:rPr>
              <a:t>19</a:t>
            </a:r>
            <a:r>
              <a:rPr lang="zh-CN" altLang="en-US" sz="2000" dirty="0">
                <a:latin typeface="Times New Roman" panose="02020603050405020304" pitchFamily="18" charset="0"/>
                <a:cs typeface="Times New Roman" panose="02020603050405020304" pitchFamily="18" charset="0"/>
              </a:rPr>
              <a:t>世纪</a:t>
            </a:r>
            <a:r>
              <a:rPr lang="en-US" altLang="zh-CN" sz="2000" dirty="0">
                <a:latin typeface="Times New Roman" panose="02020603050405020304" pitchFamily="18" charset="0"/>
                <a:cs typeface="Times New Roman" panose="02020603050405020304" pitchFamily="18" charset="0"/>
              </a:rPr>
              <a:t>60</a:t>
            </a:r>
            <a:r>
              <a:rPr lang="zh-CN" altLang="en-US" sz="2000" dirty="0">
                <a:latin typeface="Times New Roman" panose="02020603050405020304" pitchFamily="18" charset="0"/>
                <a:cs typeface="Times New Roman" panose="02020603050405020304" pitchFamily="18" charset="0"/>
              </a:rPr>
              <a:t>年代首次发现。</a:t>
            </a:r>
            <a:endParaRPr lang="en-US" altLang="zh-CN" sz="2000"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以醋酸酐为醋酸化剂，硫酸、高氯酸、氯化锌等为催化剂，可控地制备单取代、二取代、三取代的纤维素醋酸酯。</a:t>
            </a:r>
            <a:endParaRPr lang="en-US" altLang="zh-CN" sz="2000" dirty="0">
              <a:latin typeface="Times New Roman" panose="02020603050405020304" pitchFamily="18" charset="0"/>
              <a:cs typeface="Times New Roman" panose="02020603050405020304" pitchFamily="18" charset="0"/>
            </a:endParaRPr>
          </a:p>
          <a:p>
            <a:pPr>
              <a:spcBef>
                <a:spcPct val="0"/>
              </a:spcBef>
              <a:buClrTx/>
              <a:buSzTx/>
              <a:buFontTx/>
              <a:buNone/>
            </a:pPr>
            <a:endParaRPr lang="en-US" altLang="zh-CN" sz="2000" dirty="0">
              <a:latin typeface="Times New Roman" panose="02020603050405020304" pitchFamily="18" charset="0"/>
              <a:cs typeface="Times New Roman" panose="02020603050405020304" pitchFamily="18" charset="0"/>
            </a:endParaRPr>
          </a:p>
        </p:txBody>
      </p:sp>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7584" y="2455356"/>
            <a:ext cx="7380312" cy="431678"/>
          </a:xfrm>
          <a:prstGeom prst="rect">
            <a:avLst/>
          </a:prstGeom>
        </p:spPr>
      </p:pic>
      <p:sp>
        <p:nvSpPr>
          <p:cNvPr id="3" name="文本框 2"/>
          <p:cNvSpPr txBox="1"/>
          <p:nvPr/>
        </p:nvSpPr>
        <p:spPr>
          <a:xfrm>
            <a:off x="827584" y="3356992"/>
            <a:ext cx="7217378" cy="1015663"/>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硫酸的用量为纤维素质量的</a:t>
            </a:r>
            <a:r>
              <a:rPr lang="en-US" altLang="zh-CN" sz="2000" dirty="0">
                <a:latin typeface="Times New Roman" panose="02020603050405020304" pitchFamily="18" charset="0"/>
                <a:cs typeface="Times New Roman" panose="02020603050405020304" pitchFamily="18" charset="0"/>
              </a:rPr>
              <a:t>5%-10%</a:t>
            </a:r>
            <a:r>
              <a:rPr lang="zh-CN" altLang="en-US" sz="2000" dirty="0">
                <a:latin typeface="Times New Roman" panose="02020603050405020304" pitchFamily="18" charset="0"/>
                <a:cs typeface="Times New Roman" panose="02020603050405020304" pitchFamily="18" charset="0"/>
              </a:rPr>
              <a:t>，作用机理是先与醋酐生成强烈的醋酸化试剂</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乙酰硫酸，再与纤维素作用生成纤维素醋酸酯。</a:t>
            </a:r>
            <a:endParaRPr lang="zh-CN" altLang="en-US" sz="2000"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4509120"/>
            <a:ext cx="5784564" cy="2054666"/>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1556596"/>
            <a:ext cx="7776864" cy="3744808"/>
          </a:xfrm>
          <a:prstGeom prst="rect">
            <a:avLst/>
          </a:prstGeom>
        </p:spPr>
        <p:txBody>
          <a:bodyPr wrap="square">
            <a:spAutoFit/>
          </a:bodyPr>
          <a:lstStyle/>
          <a:p>
            <a:pPr>
              <a:lnSpc>
                <a:spcPct val="120000"/>
              </a:lnSpc>
            </a:pPr>
            <a:r>
              <a:rPr lang="zh-CN" altLang="en-US" sz="2000" dirty="0"/>
              <a:t>二醋纺丝级醋酸纤维素、二醋塑料级醋酸纤维素、三醋酸纤维素。</a:t>
            </a:r>
            <a:endParaRPr lang="zh-CN" altLang="en-US" sz="2000" dirty="0"/>
          </a:p>
          <a:p>
            <a:pPr>
              <a:lnSpc>
                <a:spcPct val="120000"/>
              </a:lnSpc>
            </a:pPr>
            <a:r>
              <a:rPr lang="en-US" altLang="zh-CN" sz="2000" dirty="0"/>
              <a:t>1</a:t>
            </a:r>
            <a:r>
              <a:rPr lang="zh-CN" altLang="en-US" sz="2000" dirty="0"/>
              <a:t>、</a:t>
            </a:r>
            <a:r>
              <a:rPr lang="zh-CN" altLang="en-US" sz="2000" dirty="0">
                <a:solidFill>
                  <a:srgbClr val="FF0000"/>
                </a:solidFill>
              </a:rPr>
              <a:t>二醋纺丝级醋酸纤维素</a:t>
            </a:r>
            <a:r>
              <a:rPr lang="zh-CN" altLang="en-US" sz="2000" dirty="0"/>
              <a:t>：纺丝级产品是国际公认并且至今未找到</a:t>
            </a:r>
            <a:r>
              <a:rPr lang="zh-CN" altLang="en-US" sz="2000" dirty="0">
                <a:solidFill>
                  <a:srgbClr val="FF0000"/>
                </a:solidFill>
              </a:rPr>
              <a:t>可替代材料的无毒、无害的产品</a:t>
            </a:r>
            <a:r>
              <a:rPr lang="zh-CN" altLang="en-US" sz="2000" dirty="0"/>
              <a:t>，它最重要、最主要的用途是用作</a:t>
            </a:r>
            <a:r>
              <a:rPr lang="zh-CN" altLang="en-US" sz="2000" dirty="0">
                <a:solidFill>
                  <a:srgbClr val="FF0000"/>
                </a:solidFill>
              </a:rPr>
              <a:t>过滤器材</a:t>
            </a:r>
            <a:r>
              <a:rPr lang="zh-CN" altLang="en-US" sz="2000" dirty="0"/>
              <a:t>，特别是香烟过滤嘴用量非常之大，另外就是用作医用过滤器材，如血液过滤器材等；同时它也可用于纺丝，带有丝绸的光泽，用作高级西服服装的称里。</a:t>
            </a:r>
            <a:endParaRPr lang="zh-CN" altLang="en-US" sz="2000" dirty="0"/>
          </a:p>
          <a:p>
            <a:pPr>
              <a:lnSpc>
                <a:spcPct val="120000"/>
              </a:lnSpc>
            </a:pPr>
            <a:r>
              <a:rPr lang="en-US" altLang="zh-CN" sz="2000" dirty="0"/>
              <a:t>2</a:t>
            </a:r>
            <a:r>
              <a:rPr lang="zh-CN" altLang="en-US" sz="2000" dirty="0"/>
              <a:t>、</a:t>
            </a:r>
            <a:r>
              <a:rPr lang="zh-CN" altLang="en-US" sz="2000" dirty="0">
                <a:solidFill>
                  <a:srgbClr val="FF0000"/>
                </a:solidFill>
              </a:rPr>
              <a:t>二醋塑料级醋酸纤维素</a:t>
            </a:r>
            <a:r>
              <a:rPr lang="zh-CN" altLang="en-US" sz="2000" dirty="0"/>
              <a:t>：主要用于制作板材、片材，主要的产品有眼镜镜框、高级工具手柄等。</a:t>
            </a:r>
            <a:endParaRPr lang="zh-CN" altLang="en-US" sz="2000" dirty="0"/>
          </a:p>
          <a:p>
            <a:pPr>
              <a:lnSpc>
                <a:spcPct val="120000"/>
              </a:lnSpc>
            </a:pPr>
            <a:r>
              <a:rPr lang="en-US" altLang="zh-CN" sz="2000" dirty="0"/>
              <a:t>3</a:t>
            </a:r>
            <a:r>
              <a:rPr lang="zh-CN" altLang="en-US" sz="2000" dirty="0"/>
              <a:t>、</a:t>
            </a:r>
            <a:r>
              <a:rPr lang="zh-CN" altLang="en-US" sz="2000" dirty="0">
                <a:solidFill>
                  <a:srgbClr val="FF0000"/>
                </a:solidFill>
              </a:rPr>
              <a:t>三醋酸纤维素</a:t>
            </a:r>
            <a:r>
              <a:rPr lang="zh-CN" altLang="en-US" sz="2000" dirty="0"/>
              <a:t>：主要用作电子薄膜，如液晶显示器的偏光片，电影胶片、相机胶卷。</a:t>
            </a:r>
            <a:endParaRPr lang="zh-CN" altLang="en-US" sz="20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文本框 2"/>
          <p:cNvSpPr txBox="1">
            <a:spLocks noChangeArrowheads="1"/>
          </p:cNvSpPr>
          <p:nvPr/>
        </p:nvSpPr>
        <p:spPr bwMode="auto">
          <a:xfrm>
            <a:off x="607953" y="115025"/>
            <a:ext cx="40831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3200" b="1" dirty="0">
                <a:latin typeface="Times New Roman" panose="02020603050405020304" pitchFamily="18" charset="0"/>
                <a:cs typeface="Times New Roman" panose="02020603050405020304" pitchFamily="18" charset="0"/>
              </a:rPr>
              <a:t>9.4 </a:t>
            </a:r>
            <a:r>
              <a:rPr lang="zh-CN" altLang="en-US" sz="3200" b="1" dirty="0">
                <a:latin typeface="Times New Roman" panose="02020603050405020304" pitchFamily="18" charset="0"/>
                <a:cs typeface="Times New Roman" panose="02020603050405020304" pitchFamily="18" charset="0"/>
              </a:rPr>
              <a:t>纤维素的醚化反应</a:t>
            </a:r>
            <a:endParaRPr lang="zh-CN" altLang="en-US" sz="32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594236" y="1052736"/>
            <a:ext cx="5570756" cy="400110"/>
          </a:xfrm>
          <a:prstGeom prst="rect">
            <a:avLst/>
          </a:prstGeom>
          <a:noFill/>
        </p:spPr>
        <p:txBody>
          <a:bodyPr wrap="none" rtlCol="0">
            <a:spAutoFit/>
          </a:bodyPr>
          <a:lstStyle/>
          <a:p>
            <a:r>
              <a:rPr lang="zh-CN" altLang="en-US" sz="2000" dirty="0"/>
              <a:t>纤维素醚化反应基于以下经典的有机化学反应：</a:t>
            </a:r>
            <a:endParaRPr lang="zh-CN" altLang="en-US" sz="2000" dirty="0"/>
          </a:p>
        </p:txBody>
      </p:sp>
      <p:sp>
        <p:nvSpPr>
          <p:cNvPr id="3" name="文本框 2"/>
          <p:cNvSpPr txBox="1"/>
          <p:nvPr/>
        </p:nvSpPr>
        <p:spPr>
          <a:xfrm>
            <a:off x="1043608" y="1605727"/>
            <a:ext cx="4902432" cy="400110"/>
          </a:xfrm>
          <a:prstGeom prst="rect">
            <a:avLst/>
          </a:prstGeom>
          <a:noFill/>
        </p:spPr>
        <p:txBody>
          <a:bodyPr wrap="none" rtlCol="0">
            <a:spAutoFit/>
          </a:bodyPr>
          <a:lstStyle/>
          <a:p>
            <a:r>
              <a:rPr lang="en-US" altLang="zh-CN" sz="2000" dirty="0"/>
              <a:t>1.</a:t>
            </a:r>
            <a:r>
              <a:rPr lang="zh-CN" altLang="en-US" sz="2000" dirty="0"/>
              <a:t>亲核取代反应</a:t>
            </a:r>
            <a:r>
              <a:rPr lang="en-US" altLang="zh-CN" sz="2000" dirty="0"/>
              <a:t>——Williamson</a:t>
            </a:r>
            <a:r>
              <a:rPr lang="zh-CN" altLang="en-US" sz="2000" dirty="0"/>
              <a:t>醚化反应</a:t>
            </a:r>
            <a:endParaRPr lang="zh-CN" altLang="en-US" sz="2000"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5696" y="2187335"/>
            <a:ext cx="4968552" cy="330747"/>
          </a:xfrm>
          <a:prstGeom prst="rect">
            <a:avLst/>
          </a:prstGeom>
        </p:spPr>
      </p:pic>
      <p:sp>
        <p:nvSpPr>
          <p:cNvPr id="6" name="文本框 5"/>
          <p:cNvSpPr txBox="1"/>
          <p:nvPr/>
        </p:nvSpPr>
        <p:spPr>
          <a:xfrm>
            <a:off x="1342234" y="2685847"/>
            <a:ext cx="6596678" cy="400110"/>
          </a:xfrm>
          <a:prstGeom prst="rect">
            <a:avLst/>
          </a:prstGeom>
          <a:noFill/>
        </p:spPr>
        <p:txBody>
          <a:bodyPr wrap="none" rtlCol="0">
            <a:spAutoFit/>
          </a:bodyPr>
          <a:lstStyle/>
          <a:p>
            <a:r>
              <a:rPr lang="zh-CN" altLang="en-US" sz="2000" dirty="0"/>
              <a:t>包括甲基纤维素、乙基纤维素、羧甲基纤维素等制备过程</a:t>
            </a:r>
            <a:endParaRPr lang="zh-CN" altLang="en-US" sz="2000" dirty="0"/>
          </a:p>
        </p:txBody>
      </p:sp>
      <p:sp>
        <p:nvSpPr>
          <p:cNvPr id="9" name="文本框 8"/>
          <p:cNvSpPr txBox="1"/>
          <p:nvPr/>
        </p:nvSpPr>
        <p:spPr>
          <a:xfrm>
            <a:off x="1043608" y="3399698"/>
            <a:ext cx="2749471" cy="400110"/>
          </a:xfrm>
          <a:prstGeom prst="rect">
            <a:avLst/>
          </a:prstGeom>
          <a:noFill/>
        </p:spPr>
        <p:txBody>
          <a:bodyPr wrap="none" rtlCol="0">
            <a:spAutoFit/>
          </a:bodyPr>
          <a:lstStyle/>
          <a:p>
            <a:r>
              <a:rPr lang="en-US" altLang="zh-CN" sz="2000" dirty="0"/>
              <a:t>2.</a:t>
            </a:r>
            <a:r>
              <a:rPr lang="zh-CN" altLang="en-US" sz="2000" dirty="0"/>
              <a:t>碱催化烷氧基化反应</a:t>
            </a:r>
            <a:endParaRPr lang="zh-CN" altLang="en-US" sz="2000" dirty="0"/>
          </a:p>
        </p:txBody>
      </p:sp>
      <p:pic>
        <p:nvPicPr>
          <p:cNvPr id="12" name="图片 1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870" y="3972572"/>
            <a:ext cx="5400600" cy="786295"/>
          </a:xfrm>
          <a:prstGeom prst="rect">
            <a:avLst/>
          </a:prstGeom>
        </p:spPr>
      </p:pic>
      <p:sp>
        <p:nvSpPr>
          <p:cNvPr id="14" name="文本框 13"/>
          <p:cNvSpPr txBox="1"/>
          <p:nvPr/>
        </p:nvSpPr>
        <p:spPr>
          <a:xfrm>
            <a:off x="1043608" y="5052692"/>
            <a:ext cx="4733988" cy="400110"/>
          </a:xfrm>
          <a:prstGeom prst="rect">
            <a:avLst/>
          </a:prstGeom>
          <a:noFill/>
        </p:spPr>
        <p:txBody>
          <a:bodyPr wrap="none" rtlCol="0">
            <a:spAutoFit/>
          </a:bodyPr>
          <a:lstStyle/>
          <a:p>
            <a:r>
              <a:rPr lang="en-US" altLang="zh-CN" sz="2000" dirty="0"/>
              <a:t>3.</a:t>
            </a:r>
            <a:r>
              <a:rPr lang="zh-CN" altLang="en-US" sz="2000" dirty="0"/>
              <a:t>碱催化加成反应</a:t>
            </a:r>
            <a:r>
              <a:rPr lang="en-US" altLang="zh-CN" sz="2000" dirty="0"/>
              <a:t>——Michael</a:t>
            </a:r>
            <a:r>
              <a:rPr lang="zh-CN" altLang="en-US" sz="2000" dirty="0"/>
              <a:t>加成反应</a:t>
            </a:r>
            <a:endParaRPr lang="zh-CN" altLang="en-US" sz="2000" dirty="0"/>
          </a:p>
        </p:txBody>
      </p:sp>
      <p:pic>
        <p:nvPicPr>
          <p:cNvPr id="18" name="图片 1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5525430"/>
            <a:ext cx="5112568" cy="428468"/>
          </a:xfrm>
          <a:prstGeom prst="rect">
            <a:avLst/>
          </a:prstGeom>
        </p:spPr>
      </p:pic>
      <p:sp>
        <p:nvSpPr>
          <p:cNvPr id="19" name="文本框 18"/>
          <p:cNvSpPr txBox="1"/>
          <p:nvPr/>
        </p:nvSpPr>
        <p:spPr>
          <a:xfrm>
            <a:off x="1342234" y="6057304"/>
            <a:ext cx="5827236" cy="400110"/>
          </a:xfrm>
          <a:prstGeom prst="rect">
            <a:avLst/>
          </a:prstGeom>
          <a:noFill/>
        </p:spPr>
        <p:txBody>
          <a:bodyPr wrap="none" rtlCol="0">
            <a:spAutoFit/>
          </a:bodyPr>
          <a:lstStyle/>
          <a:p>
            <a:r>
              <a:rPr lang="zh-CN" altLang="en-US" sz="2000" dirty="0"/>
              <a:t>主要是丙烯腈与碱纤维素反应生成氰乙基纤维素。</a:t>
            </a:r>
            <a:endParaRPr lang="zh-CN" altLang="en-US" sz="20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5"/>
          <p:cNvGrpSpPr/>
          <p:nvPr/>
        </p:nvGrpSpPr>
        <p:grpSpPr bwMode="auto">
          <a:xfrm>
            <a:off x="3165475" y="2693988"/>
            <a:ext cx="2536825" cy="1168400"/>
            <a:chOff x="2178299" y="2757145"/>
            <a:chExt cx="2537717" cy="1167201"/>
          </a:xfrm>
        </p:grpSpPr>
        <p:cxnSp>
          <p:nvCxnSpPr>
            <p:cNvPr id="3" name="直接连接符 2"/>
            <p:cNvCxnSpPr/>
            <p:nvPr/>
          </p:nvCxnSpPr>
          <p:spPr>
            <a:xfrm>
              <a:off x="2556257" y="3285240"/>
              <a:ext cx="358901" cy="431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2915158" y="3500918"/>
              <a:ext cx="576466" cy="215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491624" y="3500918"/>
              <a:ext cx="505003" cy="107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556257" y="3285240"/>
              <a:ext cx="508179" cy="71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064435" y="3212289"/>
              <a:ext cx="427188" cy="1443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707600" y="3285240"/>
              <a:ext cx="289027" cy="3235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19"/>
            <p:cNvSpPr txBox="1">
              <a:spLocks noChangeArrowheads="1"/>
            </p:cNvSpPr>
            <p:nvPr/>
          </p:nvSpPr>
          <p:spPr bwMode="auto">
            <a:xfrm>
              <a:off x="3425203" y="3026831"/>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a:t>
              </a:r>
              <a:endParaRPr lang="zh-CN" altLang="en-US" sz="1800">
                <a:latin typeface="Times New Roman" panose="02020603050405020304" pitchFamily="18" charset="0"/>
                <a:cs typeface="Times New Roman" panose="02020603050405020304" pitchFamily="18" charset="0"/>
              </a:endParaRPr>
            </a:p>
          </p:txBody>
        </p:sp>
        <p:cxnSp>
          <p:nvCxnSpPr>
            <p:cNvPr id="10" name="直接连接符 9"/>
            <p:cNvCxnSpPr/>
            <p:nvPr/>
          </p:nvCxnSpPr>
          <p:spPr>
            <a:xfrm flipV="1">
              <a:off x="3996626" y="3429554"/>
              <a:ext cx="215976" cy="179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25"/>
            <p:cNvSpPr txBox="1">
              <a:spLocks noChangeArrowheads="1"/>
            </p:cNvSpPr>
            <p:nvPr/>
          </p:nvSpPr>
          <p:spPr bwMode="auto">
            <a:xfrm>
              <a:off x="4117493" y="321265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a:t>
              </a:r>
              <a:endParaRPr lang="zh-CN" altLang="en-US" sz="1800">
                <a:latin typeface="Times New Roman" panose="02020603050405020304" pitchFamily="18" charset="0"/>
                <a:cs typeface="Times New Roman" panose="02020603050405020304" pitchFamily="18" charset="0"/>
              </a:endParaRPr>
            </a:p>
          </p:txBody>
        </p:sp>
        <p:cxnSp>
          <p:nvCxnSpPr>
            <p:cNvPr id="12" name="直接连接符 11"/>
            <p:cNvCxnSpPr/>
            <p:nvPr/>
          </p:nvCxnSpPr>
          <p:spPr>
            <a:xfrm>
              <a:off x="4380936" y="3429554"/>
              <a:ext cx="335080" cy="1173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846872" y="3159956"/>
              <a:ext cx="220740" cy="1966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613427" y="3645233"/>
              <a:ext cx="301731" cy="713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483683" y="3502504"/>
              <a:ext cx="176275" cy="179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267230" y="3285240"/>
              <a:ext cx="289027" cy="11101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848460" y="2996611"/>
              <a:ext cx="107988" cy="163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38"/>
            <p:cNvSpPr txBox="1">
              <a:spLocks noChangeArrowheads="1"/>
            </p:cNvSpPr>
            <p:nvPr/>
          </p:nvSpPr>
          <p:spPr bwMode="auto">
            <a:xfrm>
              <a:off x="2854251" y="2757145"/>
              <a:ext cx="518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OH</a:t>
              </a:r>
              <a:endParaRPr lang="zh-CN" altLang="en-US" sz="1800">
                <a:latin typeface="Times New Roman" panose="02020603050405020304" pitchFamily="18" charset="0"/>
                <a:cs typeface="Times New Roman" panose="02020603050405020304" pitchFamily="18" charset="0"/>
              </a:endParaRPr>
            </a:p>
          </p:txBody>
        </p:sp>
        <p:sp>
          <p:nvSpPr>
            <p:cNvPr id="19" name="文本框 39"/>
            <p:cNvSpPr txBox="1">
              <a:spLocks noChangeArrowheads="1"/>
            </p:cNvSpPr>
            <p:nvPr/>
          </p:nvSpPr>
          <p:spPr bwMode="auto">
            <a:xfrm>
              <a:off x="3548899" y="3555014"/>
              <a:ext cx="518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OH</a:t>
              </a:r>
              <a:endParaRPr lang="zh-CN" altLang="en-US" sz="1800">
                <a:latin typeface="Times New Roman" panose="02020603050405020304" pitchFamily="18" charset="0"/>
                <a:cs typeface="Times New Roman" panose="02020603050405020304" pitchFamily="18" charset="0"/>
              </a:endParaRPr>
            </a:p>
          </p:txBody>
        </p:sp>
        <p:sp>
          <p:nvSpPr>
            <p:cNvPr id="20" name="文本框 40"/>
            <p:cNvSpPr txBox="1">
              <a:spLocks noChangeArrowheads="1"/>
            </p:cNvSpPr>
            <p:nvPr/>
          </p:nvSpPr>
          <p:spPr bwMode="auto">
            <a:xfrm>
              <a:off x="2178299" y="3461324"/>
              <a:ext cx="518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HO</a:t>
              </a:r>
              <a:endParaRPr lang="zh-CN" altLang="en-US" sz="1800">
                <a:latin typeface="Times New Roman" panose="02020603050405020304" pitchFamily="18" charset="0"/>
                <a:cs typeface="Times New Roman" panose="02020603050405020304" pitchFamily="18" charset="0"/>
              </a:endParaRPr>
            </a:p>
          </p:txBody>
        </p:sp>
      </p:grpSp>
      <p:sp>
        <p:nvSpPr>
          <p:cNvPr id="21" name="矩形 37"/>
          <p:cNvSpPr>
            <a:spLocks noChangeArrowheads="1"/>
          </p:cNvSpPr>
          <p:nvPr/>
        </p:nvSpPr>
        <p:spPr bwMode="auto">
          <a:xfrm>
            <a:off x="3917950" y="3924300"/>
            <a:ext cx="877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纤维素</a:t>
            </a:r>
            <a:endParaRPr lang="zh-CN" altLang="en-US" sz="1800">
              <a:latin typeface="Times New Roman" panose="02020603050405020304" pitchFamily="18" charset="0"/>
              <a:cs typeface="Times New Roman" panose="02020603050405020304" pitchFamily="18" charset="0"/>
            </a:endParaRPr>
          </a:p>
        </p:txBody>
      </p:sp>
      <p:cxnSp>
        <p:nvCxnSpPr>
          <p:cNvPr id="22" name="直接箭头连接符 21"/>
          <p:cNvCxnSpPr/>
          <p:nvPr/>
        </p:nvCxnSpPr>
        <p:spPr>
          <a:xfrm flipV="1">
            <a:off x="4379913" y="2117725"/>
            <a:ext cx="0" cy="576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21" idx="2"/>
          </p:cNvCxnSpPr>
          <p:nvPr/>
        </p:nvCxnSpPr>
        <p:spPr>
          <a:xfrm flipH="1">
            <a:off x="4357688" y="4294188"/>
            <a:ext cx="0" cy="5667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5616575" y="2335213"/>
            <a:ext cx="503238" cy="5032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flipV="1">
            <a:off x="2727325" y="2406650"/>
            <a:ext cx="527050" cy="527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2749550" y="4062413"/>
            <a:ext cx="504825" cy="5048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5702300" y="4062413"/>
            <a:ext cx="490538" cy="490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180231"/>
          <p:cNvSpPr txBox="1">
            <a:spLocks noChangeArrowheads="1"/>
          </p:cNvSpPr>
          <p:nvPr/>
        </p:nvSpPr>
        <p:spPr bwMode="auto">
          <a:xfrm>
            <a:off x="4400550" y="2073275"/>
            <a:ext cx="1338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a:t>
            </a:r>
            <a:r>
              <a:rPr lang="en-US" altLang="zh-CN" sz="1800" baseline="-25000">
                <a:latin typeface="Times New Roman" panose="02020603050405020304" pitchFamily="18" charset="0"/>
                <a:cs typeface="Times New Roman" panose="02020603050405020304" pitchFamily="18" charset="0"/>
              </a:rPr>
              <a:t>6</a:t>
            </a:r>
            <a:r>
              <a:rPr lang="en-US" altLang="zh-CN" sz="1800">
                <a:latin typeface="Times New Roman" panose="02020603050405020304" pitchFamily="18" charset="0"/>
                <a:cs typeface="Times New Roman" panose="02020603050405020304" pitchFamily="18" charset="0"/>
              </a:rPr>
              <a:t>H</a:t>
            </a:r>
            <a:r>
              <a:rPr lang="en-US" altLang="zh-CN" sz="1800" baseline="-25000">
                <a:latin typeface="Times New Roman" panose="02020603050405020304" pitchFamily="18" charset="0"/>
                <a:cs typeface="Times New Roman" panose="02020603050405020304" pitchFamily="18" charset="0"/>
              </a:rPr>
              <a:t>5</a:t>
            </a:r>
            <a:r>
              <a:rPr lang="en-US" altLang="zh-CN" sz="1800">
                <a:latin typeface="Times New Roman" panose="02020603050405020304" pitchFamily="18" charset="0"/>
                <a:cs typeface="Times New Roman" panose="02020603050405020304" pitchFamily="18" charset="0"/>
              </a:rPr>
              <a:t>)</a:t>
            </a:r>
            <a:r>
              <a:rPr lang="en-US" altLang="zh-CN" sz="1800" baseline="-25000">
                <a:latin typeface="Times New Roman" panose="02020603050405020304" pitchFamily="18" charset="0"/>
                <a:cs typeface="Times New Roman" panose="02020603050405020304" pitchFamily="18" charset="0"/>
              </a:rPr>
              <a:t>3</a:t>
            </a:r>
            <a:r>
              <a:rPr lang="en-US" altLang="zh-CN" sz="1800">
                <a:latin typeface="Times New Roman" panose="02020603050405020304" pitchFamily="18" charset="0"/>
                <a:cs typeface="Times New Roman" panose="02020603050405020304" pitchFamily="18" charset="0"/>
              </a:rPr>
              <a:t>-CCl</a:t>
            </a:r>
            <a:endParaRPr lang="en-US" altLang="zh-CN" sz="1800">
              <a:latin typeface="Times New Roman" panose="02020603050405020304" pitchFamily="18" charset="0"/>
              <a:cs typeface="Times New Roman" panose="02020603050405020304" pitchFamily="18" charset="0"/>
            </a:endParaRPr>
          </a:p>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NaOH</a:t>
            </a:r>
            <a:endParaRPr lang="en-US" altLang="zh-CN" sz="1800">
              <a:latin typeface="Times New Roman" panose="02020603050405020304" pitchFamily="18" charset="0"/>
              <a:cs typeface="Times New Roman" panose="02020603050405020304" pitchFamily="18" charset="0"/>
            </a:endParaRPr>
          </a:p>
        </p:txBody>
      </p:sp>
      <p:sp>
        <p:nvSpPr>
          <p:cNvPr id="29" name="文本框 180232"/>
          <p:cNvSpPr txBox="1">
            <a:spLocks noChangeArrowheads="1"/>
          </p:cNvSpPr>
          <p:nvPr/>
        </p:nvSpPr>
        <p:spPr bwMode="auto">
          <a:xfrm>
            <a:off x="5983288" y="2406650"/>
            <a:ext cx="1651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Cl-Si(CH</a:t>
            </a:r>
            <a:r>
              <a:rPr lang="en-US" altLang="zh-CN" sz="1800" baseline="-25000">
                <a:latin typeface="Times New Roman" panose="02020603050405020304" pitchFamily="18" charset="0"/>
                <a:cs typeface="Times New Roman" panose="02020603050405020304" pitchFamily="18" charset="0"/>
              </a:rPr>
              <a:t>3</a:t>
            </a:r>
            <a:r>
              <a:rPr lang="en-US" altLang="zh-CN" sz="1800">
                <a:latin typeface="Times New Roman" panose="02020603050405020304" pitchFamily="18" charset="0"/>
                <a:cs typeface="Times New Roman" panose="02020603050405020304" pitchFamily="18" charset="0"/>
              </a:rPr>
              <a:t>)</a:t>
            </a:r>
            <a:r>
              <a:rPr lang="en-US" altLang="zh-CN" sz="1800" baseline="-25000">
                <a:latin typeface="Times New Roman" panose="02020603050405020304" pitchFamily="18" charset="0"/>
                <a:cs typeface="Times New Roman" panose="02020603050405020304" pitchFamily="18" charset="0"/>
              </a:rPr>
              <a:t>2</a:t>
            </a:r>
            <a:r>
              <a:rPr lang="en-US" altLang="zh-CN" sz="1800">
                <a:latin typeface="Times New Roman" panose="02020603050405020304" pitchFamily="18" charset="0"/>
                <a:cs typeface="Times New Roman" panose="02020603050405020304" pitchFamily="18" charset="0"/>
              </a:rPr>
              <a:t>R’’’</a:t>
            </a:r>
            <a:endParaRPr lang="en-US" altLang="zh-CN" sz="1800">
              <a:latin typeface="Times New Roman" panose="02020603050405020304" pitchFamily="18" charset="0"/>
              <a:cs typeface="Times New Roman" panose="02020603050405020304" pitchFamily="18" charset="0"/>
            </a:endParaRPr>
          </a:p>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NaOH</a:t>
            </a:r>
            <a:endParaRPr lang="zh-CN" altLang="en-US" sz="1800">
              <a:latin typeface="Times New Roman" panose="02020603050405020304" pitchFamily="18" charset="0"/>
              <a:cs typeface="Times New Roman" panose="02020603050405020304" pitchFamily="18" charset="0"/>
            </a:endParaRPr>
          </a:p>
        </p:txBody>
      </p:sp>
      <p:sp>
        <p:nvSpPr>
          <p:cNvPr id="30" name="文本框 180233"/>
          <p:cNvSpPr txBox="1">
            <a:spLocks noChangeArrowheads="1"/>
          </p:cNvSpPr>
          <p:nvPr/>
        </p:nvSpPr>
        <p:spPr bwMode="auto">
          <a:xfrm>
            <a:off x="2063750" y="2662238"/>
            <a:ext cx="1019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C=C-CN</a:t>
            </a:r>
            <a:endParaRPr lang="zh-CN" altLang="en-US" sz="1800">
              <a:latin typeface="Times New Roman" panose="02020603050405020304" pitchFamily="18" charset="0"/>
              <a:cs typeface="Times New Roman" panose="02020603050405020304" pitchFamily="18" charset="0"/>
            </a:endParaRPr>
          </a:p>
        </p:txBody>
      </p:sp>
      <p:sp>
        <p:nvSpPr>
          <p:cNvPr id="31" name="文本框 180234"/>
          <p:cNvSpPr txBox="1">
            <a:spLocks noChangeArrowheads="1"/>
          </p:cNvSpPr>
          <p:nvPr/>
        </p:nvSpPr>
        <p:spPr bwMode="auto">
          <a:xfrm>
            <a:off x="1897063" y="3897313"/>
            <a:ext cx="787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R’-Cl</a:t>
            </a:r>
            <a:endParaRPr lang="en-US" altLang="zh-CN" sz="1800">
              <a:latin typeface="Times New Roman" panose="02020603050405020304" pitchFamily="18" charset="0"/>
              <a:cs typeface="Times New Roman" panose="02020603050405020304" pitchFamily="18" charset="0"/>
            </a:endParaRPr>
          </a:p>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NaOH</a:t>
            </a:r>
            <a:endParaRPr lang="zh-CN" altLang="en-US" sz="1800">
              <a:latin typeface="Times New Roman" panose="02020603050405020304" pitchFamily="18" charset="0"/>
              <a:cs typeface="Times New Roman" panose="02020603050405020304" pitchFamily="18" charset="0"/>
            </a:endParaRPr>
          </a:p>
        </p:txBody>
      </p:sp>
      <p:sp>
        <p:nvSpPr>
          <p:cNvPr id="32" name="文本框 180235"/>
          <p:cNvSpPr txBox="1">
            <a:spLocks noChangeArrowheads="1"/>
          </p:cNvSpPr>
          <p:nvPr/>
        </p:nvSpPr>
        <p:spPr bwMode="auto">
          <a:xfrm>
            <a:off x="4319588" y="4279900"/>
            <a:ext cx="16081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Cl-CH</a:t>
            </a:r>
            <a:r>
              <a:rPr lang="en-US" altLang="zh-CN" sz="1800" baseline="-25000">
                <a:latin typeface="Times New Roman" panose="02020603050405020304" pitchFamily="18" charset="0"/>
                <a:cs typeface="Times New Roman" panose="02020603050405020304" pitchFamily="18" charset="0"/>
              </a:rPr>
              <a:t>2</a:t>
            </a:r>
            <a:r>
              <a:rPr lang="en-US" altLang="zh-CN" sz="1800">
                <a:latin typeface="Times New Roman" panose="02020603050405020304" pitchFamily="18" charset="0"/>
                <a:cs typeface="Times New Roman" panose="02020603050405020304" pitchFamily="18" charset="0"/>
              </a:rPr>
              <a:t>-COOH</a:t>
            </a:r>
            <a:endParaRPr lang="en-US" altLang="zh-CN" sz="1800" baseline="-25000">
              <a:latin typeface="Times New Roman" panose="02020603050405020304" pitchFamily="18" charset="0"/>
              <a:cs typeface="Times New Roman" panose="02020603050405020304" pitchFamily="18" charset="0"/>
            </a:endParaRPr>
          </a:p>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NaOH</a:t>
            </a:r>
            <a:endParaRPr lang="en-US" altLang="zh-CN" sz="1800">
              <a:latin typeface="Times New Roman" panose="02020603050405020304" pitchFamily="18" charset="0"/>
              <a:cs typeface="Times New Roman" panose="02020603050405020304" pitchFamily="18" charset="0"/>
            </a:endParaRPr>
          </a:p>
        </p:txBody>
      </p:sp>
      <p:sp>
        <p:nvSpPr>
          <p:cNvPr id="33" name="文本框 180236"/>
          <p:cNvSpPr txBox="1">
            <a:spLocks noChangeArrowheads="1"/>
          </p:cNvSpPr>
          <p:nvPr/>
        </p:nvSpPr>
        <p:spPr bwMode="auto">
          <a:xfrm>
            <a:off x="6162675" y="3736975"/>
            <a:ext cx="550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-R’’</a:t>
            </a:r>
            <a:endParaRPr lang="zh-CN" altLang="en-US" sz="1800">
              <a:latin typeface="Times New Roman" panose="02020603050405020304" pitchFamily="18" charset="0"/>
              <a:cs typeface="Times New Roman" panose="02020603050405020304" pitchFamily="18" charset="0"/>
            </a:endParaRPr>
          </a:p>
        </p:txBody>
      </p:sp>
      <p:sp>
        <p:nvSpPr>
          <p:cNvPr id="34" name="文本框 180237"/>
          <p:cNvSpPr txBox="1">
            <a:spLocks noChangeArrowheads="1"/>
          </p:cNvSpPr>
          <p:nvPr/>
        </p:nvSpPr>
        <p:spPr bwMode="auto">
          <a:xfrm>
            <a:off x="1220788" y="2008188"/>
            <a:ext cx="2198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Cell-O-CH</a:t>
            </a:r>
            <a:r>
              <a:rPr lang="en-US" altLang="zh-CN" sz="1800" baseline="-25000">
                <a:latin typeface="Times New Roman" panose="02020603050405020304" pitchFamily="18" charset="0"/>
                <a:cs typeface="Times New Roman" panose="02020603050405020304" pitchFamily="18" charset="0"/>
              </a:rPr>
              <a:t>2</a:t>
            </a:r>
            <a:r>
              <a:rPr lang="en-US" altLang="zh-CN" sz="1800">
                <a:latin typeface="Times New Roman" panose="02020603050405020304" pitchFamily="18" charset="0"/>
                <a:cs typeface="Times New Roman" panose="02020603050405020304" pitchFamily="18" charset="0"/>
              </a:rPr>
              <a:t>-CH</a:t>
            </a:r>
            <a:r>
              <a:rPr lang="en-US" altLang="zh-CN" sz="1800" baseline="-25000">
                <a:latin typeface="Times New Roman" panose="02020603050405020304" pitchFamily="18" charset="0"/>
                <a:cs typeface="Times New Roman" panose="02020603050405020304" pitchFamily="18" charset="0"/>
              </a:rPr>
              <a:t>2</a:t>
            </a:r>
            <a:r>
              <a:rPr lang="en-US" altLang="zh-CN" sz="1800">
                <a:latin typeface="Times New Roman" panose="02020603050405020304" pitchFamily="18" charset="0"/>
                <a:cs typeface="Times New Roman" panose="02020603050405020304" pitchFamily="18" charset="0"/>
              </a:rPr>
              <a:t>-CN</a:t>
            </a:r>
            <a:endParaRPr lang="zh-CN" altLang="en-US" sz="1800">
              <a:latin typeface="Times New Roman" panose="02020603050405020304" pitchFamily="18" charset="0"/>
              <a:cs typeface="Times New Roman" panose="02020603050405020304" pitchFamily="18" charset="0"/>
            </a:endParaRPr>
          </a:p>
        </p:txBody>
      </p:sp>
      <p:sp>
        <p:nvSpPr>
          <p:cNvPr id="35" name="文本框 78"/>
          <p:cNvSpPr txBox="1">
            <a:spLocks noChangeArrowheads="1"/>
          </p:cNvSpPr>
          <p:nvPr/>
        </p:nvSpPr>
        <p:spPr bwMode="auto">
          <a:xfrm>
            <a:off x="3605213" y="1703388"/>
            <a:ext cx="1825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Cell-O-C-(C</a:t>
            </a:r>
            <a:r>
              <a:rPr lang="en-US" altLang="zh-CN" sz="1800" baseline="-25000">
                <a:latin typeface="Times New Roman" panose="02020603050405020304" pitchFamily="18" charset="0"/>
                <a:cs typeface="Times New Roman" panose="02020603050405020304" pitchFamily="18" charset="0"/>
              </a:rPr>
              <a:t>6</a:t>
            </a:r>
            <a:r>
              <a:rPr lang="en-US" altLang="zh-CN" sz="1800">
                <a:latin typeface="Times New Roman" panose="02020603050405020304" pitchFamily="18" charset="0"/>
                <a:cs typeface="Times New Roman" panose="02020603050405020304" pitchFamily="18" charset="0"/>
              </a:rPr>
              <a:t>H</a:t>
            </a:r>
            <a:r>
              <a:rPr lang="en-US" altLang="zh-CN" sz="1800" baseline="-25000">
                <a:latin typeface="Times New Roman" panose="02020603050405020304" pitchFamily="18" charset="0"/>
                <a:cs typeface="Times New Roman" panose="02020603050405020304" pitchFamily="18" charset="0"/>
              </a:rPr>
              <a:t>5</a:t>
            </a:r>
            <a:r>
              <a:rPr lang="en-US" altLang="zh-CN" sz="1800">
                <a:latin typeface="Times New Roman" panose="02020603050405020304" pitchFamily="18" charset="0"/>
                <a:cs typeface="Times New Roman" panose="02020603050405020304" pitchFamily="18" charset="0"/>
              </a:rPr>
              <a:t>)</a:t>
            </a:r>
            <a:r>
              <a:rPr lang="en-US" altLang="zh-CN" sz="1800" baseline="-25000">
                <a:latin typeface="Times New Roman" panose="02020603050405020304" pitchFamily="18" charset="0"/>
                <a:cs typeface="Times New Roman" panose="02020603050405020304" pitchFamily="18" charset="0"/>
              </a:rPr>
              <a:t>3</a:t>
            </a:r>
            <a:endParaRPr lang="zh-CN" altLang="en-US" sz="1800" baseline="30000">
              <a:latin typeface="Times New Roman" panose="02020603050405020304" pitchFamily="18" charset="0"/>
              <a:cs typeface="Times New Roman" panose="02020603050405020304" pitchFamily="18" charset="0"/>
            </a:endParaRPr>
          </a:p>
        </p:txBody>
      </p:sp>
      <p:sp>
        <p:nvSpPr>
          <p:cNvPr id="36" name="文本框 79"/>
          <p:cNvSpPr txBox="1">
            <a:spLocks noChangeArrowheads="1"/>
          </p:cNvSpPr>
          <p:nvPr/>
        </p:nvSpPr>
        <p:spPr bwMode="auto">
          <a:xfrm>
            <a:off x="6088063" y="1852613"/>
            <a:ext cx="2060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Cell-O-Si(CH</a:t>
            </a:r>
            <a:r>
              <a:rPr lang="en-US" altLang="zh-CN" sz="1800" baseline="-25000">
                <a:latin typeface="Times New Roman" panose="02020603050405020304" pitchFamily="18" charset="0"/>
                <a:cs typeface="Times New Roman" panose="02020603050405020304" pitchFamily="18" charset="0"/>
              </a:rPr>
              <a:t>3</a:t>
            </a:r>
            <a:r>
              <a:rPr lang="en-US" altLang="zh-CN" sz="1800">
                <a:latin typeface="Times New Roman" panose="02020603050405020304" pitchFamily="18" charset="0"/>
                <a:cs typeface="Times New Roman" panose="02020603050405020304" pitchFamily="18" charset="0"/>
              </a:rPr>
              <a:t>)</a:t>
            </a:r>
            <a:r>
              <a:rPr lang="en-US" altLang="zh-CN" sz="1800" baseline="-25000">
                <a:latin typeface="Times New Roman" panose="02020603050405020304" pitchFamily="18" charset="0"/>
                <a:cs typeface="Times New Roman" panose="02020603050405020304" pitchFamily="18" charset="0"/>
              </a:rPr>
              <a:t>2</a:t>
            </a:r>
            <a:r>
              <a:rPr lang="en-US" altLang="zh-CN" sz="1800">
                <a:latin typeface="Times New Roman" panose="02020603050405020304" pitchFamily="18" charset="0"/>
                <a:cs typeface="Times New Roman" panose="02020603050405020304" pitchFamily="18" charset="0"/>
              </a:rPr>
              <a:t>R’’’</a:t>
            </a:r>
            <a:endParaRPr lang="en-US" altLang="zh-CN" sz="1800">
              <a:latin typeface="Times New Roman" panose="02020603050405020304" pitchFamily="18" charset="0"/>
              <a:cs typeface="Times New Roman" panose="02020603050405020304" pitchFamily="18" charset="0"/>
            </a:endParaRPr>
          </a:p>
        </p:txBody>
      </p:sp>
      <p:sp>
        <p:nvSpPr>
          <p:cNvPr id="37" name="文本框 80"/>
          <p:cNvSpPr txBox="1">
            <a:spLocks noChangeArrowheads="1"/>
          </p:cNvSpPr>
          <p:nvPr/>
        </p:nvSpPr>
        <p:spPr bwMode="auto">
          <a:xfrm>
            <a:off x="1528763" y="4597400"/>
            <a:ext cx="112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Cell-O-R’</a:t>
            </a:r>
            <a:endParaRPr lang="zh-CN" altLang="en-US" sz="1800" baseline="-25000">
              <a:latin typeface="Times New Roman" panose="02020603050405020304" pitchFamily="18" charset="0"/>
              <a:cs typeface="Times New Roman" panose="02020603050405020304" pitchFamily="18" charset="0"/>
            </a:endParaRPr>
          </a:p>
        </p:txBody>
      </p:sp>
      <p:sp>
        <p:nvSpPr>
          <p:cNvPr id="38" name="文本框 81"/>
          <p:cNvSpPr txBox="1">
            <a:spLocks noChangeArrowheads="1"/>
          </p:cNvSpPr>
          <p:nvPr/>
        </p:nvSpPr>
        <p:spPr bwMode="auto">
          <a:xfrm>
            <a:off x="3382963" y="4919663"/>
            <a:ext cx="2120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Cell-O-CH</a:t>
            </a:r>
            <a:r>
              <a:rPr lang="en-US" altLang="zh-CN" sz="1800" baseline="-25000">
                <a:latin typeface="Times New Roman" panose="02020603050405020304" pitchFamily="18" charset="0"/>
                <a:cs typeface="Times New Roman" panose="02020603050405020304" pitchFamily="18" charset="0"/>
              </a:rPr>
              <a:t>2</a:t>
            </a:r>
            <a:r>
              <a:rPr lang="en-US" altLang="zh-CN" sz="1800">
                <a:latin typeface="Times New Roman" panose="02020603050405020304" pitchFamily="18" charset="0"/>
                <a:cs typeface="Times New Roman" panose="02020603050405020304" pitchFamily="18" charset="0"/>
              </a:rPr>
              <a:t>-COONa</a:t>
            </a:r>
            <a:endParaRPr lang="en-US" altLang="zh-CN" sz="1800" baseline="-25000">
              <a:latin typeface="Times New Roman" panose="02020603050405020304" pitchFamily="18" charset="0"/>
              <a:cs typeface="Times New Roman" panose="02020603050405020304" pitchFamily="18" charset="0"/>
            </a:endParaRPr>
          </a:p>
        </p:txBody>
      </p:sp>
      <p:sp>
        <p:nvSpPr>
          <p:cNvPr id="39" name="文本框 82"/>
          <p:cNvSpPr txBox="1">
            <a:spLocks noChangeArrowheads="1"/>
          </p:cNvSpPr>
          <p:nvPr/>
        </p:nvSpPr>
        <p:spPr bwMode="auto">
          <a:xfrm>
            <a:off x="5922963" y="4676775"/>
            <a:ext cx="2052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Cell-O-CH</a:t>
            </a:r>
            <a:r>
              <a:rPr lang="en-US" altLang="zh-CN" sz="1800" baseline="-25000">
                <a:latin typeface="Times New Roman" panose="02020603050405020304" pitchFamily="18" charset="0"/>
                <a:cs typeface="Times New Roman" panose="02020603050405020304" pitchFamily="18" charset="0"/>
              </a:rPr>
              <a:t>2</a:t>
            </a:r>
            <a:r>
              <a:rPr lang="en-US" altLang="zh-CN" sz="1800">
                <a:latin typeface="Times New Roman" panose="02020603050405020304" pitchFamily="18" charset="0"/>
                <a:cs typeface="Times New Roman" panose="02020603050405020304" pitchFamily="18" charset="0"/>
              </a:rPr>
              <a:t>-CH-R’’</a:t>
            </a:r>
            <a:endParaRPr lang="zh-CN" altLang="en-US" sz="1800" baseline="-25000">
              <a:latin typeface="Times New Roman" panose="02020603050405020304" pitchFamily="18" charset="0"/>
              <a:cs typeface="Times New Roman" panose="02020603050405020304" pitchFamily="18" charset="0"/>
            </a:endParaRPr>
          </a:p>
        </p:txBody>
      </p:sp>
      <p:sp>
        <p:nvSpPr>
          <p:cNvPr id="40" name="文本框 180241"/>
          <p:cNvSpPr txBox="1">
            <a:spLocks noChangeArrowheads="1"/>
          </p:cNvSpPr>
          <p:nvPr/>
        </p:nvSpPr>
        <p:spPr bwMode="auto">
          <a:xfrm>
            <a:off x="1611313" y="1603375"/>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dirty="0">
                <a:latin typeface="Times New Roman" panose="02020603050405020304" pitchFamily="18" charset="0"/>
                <a:cs typeface="Times New Roman" panose="02020603050405020304" pitchFamily="18" charset="0"/>
              </a:rPr>
              <a:t>氰已基纤维素</a:t>
            </a:r>
            <a:endParaRPr lang="zh-CN" altLang="en-US" sz="1800" dirty="0">
              <a:latin typeface="Times New Roman" panose="02020603050405020304" pitchFamily="18" charset="0"/>
              <a:cs typeface="Times New Roman" panose="02020603050405020304" pitchFamily="18" charset="0"/>
            </a:endParaRPr>
          </a:p>
        </p:txBody>
      </p:sp>
      <p:sp>
        <p:nvSpPr>
          <p:cNvPr id="41" name="文本框 90"/>
          <p:cNvSpPr txBox="1">
            <a:spLocks noChangeArrowheads="1"/>
          </p:cNvSpPr>
          <p:nvPr/>
        </p:nvSpPr>
        <p:spPr bwMode="auto">
          <a:xfrm>
            <a:off x="3644900" y="1358900"/>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三苯甲基纤维素</a:t>
            </a:r>
            <a:endParaRPr lang="zh-CN" altLang="en-US" sz="1800">
              <a:latin typeface="Times New Roman" panose="02020603050405020304" pitchFamily="18" charset="0"/>
              <a:cs typeface="Times New Roman" panose="02020603050405020304" pitchFamily="18" charset="0"/>
            </a:endParaRPr>
          </a:p>
        </p:txBody>
      </p:sp>
      <p:sp>
        <p:nvSpPr>
          <p:cNvPr id="42" name="文本框 91"/>
          <p:cNvSpPr txBox="1">
            <a:spLocks noChangeArrowheads="1"/>
          </p:cNvSpPr>
          <p:nvPr/>
        </p:nvSpPr>
        <p:spPr bwMode="auto">
          <a:xfrm>
            <a:off x="5867400" y="1412875"/>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硅烷基纤维素</a:t>
            </a:r>
            <a:endParaRPr lang="zh-CN" altLang="en-US" sz="1800">
              <a:latin typeface="Times New Roman" panose="02020603050405020304" pitchFamily="18" charset="0"/>
              <a:cs typeface="Times New Roman" panose="02020603050405020304" pitchFamily="18" charset="0"/>
            </a:endParaRPr>
          </a:p>
        </p:txBody>
      </p:sp>
      <p:sp>
        <p:nvSpPr>
          <p:cNvPr id="43" name="文本框 92"/>
          <p:cNvSpPr txBox="1">
            <a:spLocks noChangeArrowheads="1"/>
          </p:cNvSpPr>
          <p:nvPr/>
        </p:nvSpPr>
        <p:spPr bwMode="auto">
          <a:xfrm>
            <a:off x="1254125" y="5160963"/>
            <a:ext cx="1339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烷基纤维素</a:t>
            </a:r>
            <a:endParaRPr lang="zh-CN" altLang="en-US" sz="1800">
              <a:latin typeface="Times New Roman" panose="02020603050405020304" pitchFamily="18" charset="0"/>
              <a:cs typeface="Times New Roman" panose="02020603050405020304" pitchFamily="18" charset="0"/>
            </a:endParaRPr>
          </a:p>
        </p:txBody>
      </p:sp>
      <p:sp>
        <p:nvSpPr>
          <p:cNvPr id="44" name="文本框 93"/>
          <p:cNvSpPr txBox="1">
            <a:spLocks noChangeArrowheads="1"/>
          </p:cNvSpPr>
          <p:nvPr/>
        </p:nvSpPr>
        <p:spPr bwMode="auto">
          <a:xfrm>
            <a:off x="3598863" y="5529263"/>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羧甲基纤维素</a:t>
            </a:r>
            <a:endParaRPr lang="zh-CN" altLang="en-US" sz="1800">
              <a:latin typeface="Times New Roman" panose="02020603050405020304" pitchFamily="18" charset="0"/>
              <a:cs typeface="Times New Roman" panose="02020603050405020304" pitchFamily="18" charset="0"/>
            </a:endParaRPr>
          </a:p>
        </p:txBody>
      </p:sp>
      <p:sp>
        <p:nvSpPr>
          <p:cNvPr id="45" name="文本框 94"/>
          <p:cNvSpPr txBox="1">
            <a:spLocks noChangeArrowheads="1"/>
          </p:cNvSpPr>
          <p:nvPr/>
        </p:nvSpPr>
        <p:spPr bwMode="auto">
          <a:xfrm>
            <a:off x="5870575" y="5491163"/>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cs typeface="Times New Roman" panose="02020603050405020304" pitchFamily="18" charset="0"/>
              </a:rPr>
              <a:t>羟烷基纤维素</a:t>
            </a:r>
            <a:endParaRPr lang="zh-CN" altLang="en-US" sz="1800">
              <a:latin typeface="Times New Roman" panose="02020603050405020304" pitchFamily="18" charset="0"/>
              <a:cs typeface="Times New Roman" panose="02020603050405020304" pitchFamily="18" charset="0"/>
            </a:endParaRPr>
          </a:p>
        </p:txBody>
      </p:sp>
      <p:grpSp>
        <p:nvGrpSpPr>
          <p:cNvPr id="46" name="组合 18"/>
          <p:cNvGrpSpPr/>
          <p:nvPr/>
        </p:nvGrpSpPr>
        <p:grpSpPr bwMode="auto">
          <a:xfrm>
            <a:off x="5951538" y="3943350"/>
            <a:ext cx="350837" cy="461963"/>
            <a:chOff x="7423660" y="3340309"/>
            <a:chExt cx="351378" cy="461674"/>
          </a:xfrm>
        </p:grpSpPr>
        <p:cxnSp>
          <p:nvCxnSpPr>
            <p:cNvPr id="47" name="直接连接符 46"/>
            <p:cNvCxnSpPr/>
            <p:nvPr/>
          </p:nvCxnSpPr>
          <p:spPr>
            <a:xfrm>
              <a:off x="7441149" y="3348242"/>
              <a:ext cx="2989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441149" y="3340309"/>
              <a:ext cx="82677" cy="233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668512" y="3348242"/>
              <a:ext cx="71547" cy="225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17"/>
            <p:cNvSpPr txBox="1">
              <a:spLocks noChangeArrowheads="1"/>
            </p:cNvSpPr>
            <p:nvPr/>
          </p:nvSpPr>
          <p:spPr bwMode="auto">
            <a:xfrm>
              <a:off x="7423660" y="3432651"/>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a:t>
              </a:r>
              <a:endParaRPr lang="zh-CN" altLang="en-US" sz="1800">
                <a:latin typeface="Times New Roman" panose="02020603050405020304" pitchFamily="18" charset="0"/>
                <a:cs typeface="Times New Roman" panose="02020603050405020304" pitchFamily="18" charset="0"/>
              </a:endParaRPr>
            </a:p>
          </p:txBody>
        </p:sp>
      </p:grpSp>
      <p:sp>
        <p:nvSpPr>
          <p:cNvPr id="51" name="文本框 20"/>
          <p:cNvSpPr txBox="1">
            <a:spLocks noChangeArrowheads="1"/>
          </p:cNvSpPr>
          <p:nvPr/>
        </p:nvSpPr>
        <p:spPr bwMode="auto">
          <a:xfrm>
            <a:off x="7034213" y="4619625"/>
            <a:ext cx="461962"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t>-</a:t>
            </a:r>
            <a:endParaRPr lang="zh-CN" altLang="en-US" sz="1800"/>
          </a:p>
        </p:txBody>
      </p:sp>
      <p:sp>
        <p:nvSpPr>
          <p:cNvPr id="52" name="文本框 22"/>
          <p:cNvSpPr txBox="1">
            <a:spLocks noChangeArrowheads="1"/>
          </p:cNvSpPr>
          <p:nvPr/>
        </p:nvSpPr>
        <p:spPr bwMode="auto">
          <a:xfrm>
            <a:off x="7440613" y="417671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53" name="矩形 24"/>
          <p:cNvSpPr>
            <a:spLocks noChangeArrowheads="1"/>
          </p:cNvSpPr>
          <p:nvPr/>
        </p:nvSpPr>
        <p:spPr bwMode="auto">
          <a:xfrm>
            <a:off x="7083425" y="4392613"/>
            <a:ext cx="517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OH</a:t>
            </a:r>
            <a:endParaRPr lang="en-US" altLang="zh-CN"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611981" y="1503431"/>
            <a:ext cx="7920037" cy="323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marL="0" indent="0">
              <a:lnSpc>
                <a:spcPct val="150000"/>
              </a:lnSpc>
              <a:buFont typeface="Wingdings" panose="05000000000000000000" pitchFamily="2" charset="2"/>
              <a:buNone/>
              <a:defRPr/>
            </a:pPr>
            <a:r>
              <a:rPr kumimoji="1" lang="zh-CN" altLang="en-US" sz="2400" dirty="0">
                <a:latin typeface="Times New Roman" panose="02020603050405020304" pitchFamily="18" charset="0"/>
              </a:rPr>
              <a:t>（一）天然橡胶的利用开发与改性</a:t>
            </a:r>
            <a:endParaRPr kumimoji="1" lang="en-US" altLang="zh-CN" sz="2400" dirty="0">
              <a:latin typeface="Times New Roman" panose="02020603050405020304" pitchFamily="18" charset="0"/>
            </a:endParaRPr>
          </a:p>
          <a:p>
            <a:pPr>
              <a:lnSpc>
                <a:spcPct val="150000"/>
              </a:lnSpc>
              <a:buFont typeface="Wingdings" panose="05000000000000000000" pitchFamily="2" charset="2"/>
              <a:buChar char="Ø"/>
              <a:defRPr/>
            </a:pPr>
            <a:r>
              <a:rPr kumimoji="1" lang="zh-CN" altLang="en-US" sz="1800" dirty="0">
                <a:latin typeface="Times New Roman" panose="02020603050405020304" pitchFamily="18" charset="0"/>
              </a:rPr>
              <a:t>橡胶受热变软，遇冷变硬、发脆，不易成型，容易磨损，易溶于汽油等有机溶剂，分子内具有双键，易起加成反应，容易老化。</a:t>
            </a:r>
            <a:endParaRPr kumimoji="1" lang="en-US" altLang="zh-CN" sz="1800" dirty="0">
              <a:latin typeface="Times New Roman" panose="02020603050405020304" pitchFamily="18" charset="0"/>
            </a:endParaRPr>
          </a:p>
          <a:p>
            <a:pPr>
              <a:lnSpc>
                <a:spcPct val="150000"/>
              </a:lnSpc>
              <a:buFont typeface="Wingdings" panose="05000000000000000000" pitchFamily="2" charset="2"/>
              <a:buChar char="Ø"/>
              <a:defRPr/>
            </a:pPr>
            <a:r>
              <a:rPr kumimoji="1" lang="en-US" altLang="zh-CN" sz="1800" dirty="0">
                <a:latin typeface="Times New Roman" panose="02020603050405020304" pitchFamily="18" charset="0"/>
              </a:rPr>
              <a:t>15</a:t>
            </a:r>
            <a:r>
              <a:rPr kumimoji="1" lang="zh-CN" altLang="en-US" sz="1800" dirty="0">
                <a:latin typeface="Times New Roman" panose="02020603050405020304" pitchFamily="18" charset="0"/>
              </a:rPr>
              <a:t>世纪左右，中美洲与南美洲人用天然橡胶球做游戏与生活用品，如容器与雨具等；</a:t>
            </a:r>
            <a:endParaRPr kumimoji="1" lang="en-US" altLang="zh-CN" sz="1800" dirty="0">
              <a:latin typeface="Times New Roman" panose="02020603050405020304" pitchFamily="18" charset="0"/>
            </a:endParaRPr>
          </a:p>
          <a:p>
            <a:pPr>
              <a:lnSpc>
                <a:spcPct val="150000"/>
              </a:lnSpc>
              <a:buFont typeface="Wingdings" panose="05000000000000000000" pitchFamily="2" charset="2"/>
              <a:buChar char="Ø"/>
              <a:defRPr/>
            </a:pPr>
            <a:r>
              <a:rPr kumimoji="1" lang="en-US" altLang="zh-CN" sz="1800" dirty="0">
                <a:latin typeface="Times New Roman" panose="02020603050405020304" pitchFamily="18" charset="0"/>
              </a:rPr>
              <a:t>1839</a:t>
            </a:r>
            <a:r>
              <a:rPr kumimoji="1" lang="zh-CN" altLang="en-US" sz="1800" dirty="0">
                <a:latin typeface="Times New Roman" panose="02020603050405020304" pitchFamily="18" charset="0"/>
              </a:rPr>
              <a:t>年，美国人古德伊尔发现用松节油、硫黄与碳酸铅共热后得到不粘而有弹性制品，即所谓</a:t>
            </a:r>
            <a:r>
              <a:rPr kumimoji="1" lang="zh-CN" altLang="en-US" sz="1800" dirty="0">
                <a:solidFill>
                  <a:srgbClr val="FF0000"/>
                </a:solidFill>
                <a:latin typeface="Times New Roman" panose="02020603050405020304" pitchFamily="18" charset="0"/>
              </a:rPr>
              <a:t>硫化橡胶</a:t>
            </a:r>
            <a:r>
              <a:rPr kumimoji="1" lang="zh-CN" altLang="en-US" sz="1800" dirty="0">
                <a:latin typeface="Times New Roman" panose="02020603050405020304" pitchFamily="18" charset="0"/>
              </a:rPr>
              <a:t>。</a:t>
            </a:r>
            <a:endParaRPr kumimoji="1" lang="en-US" altLang="zh-CN" sz="1800" dirty="0">
              <a:latin typeface="Times New Roman" panose="02020603050405020304" pitchFamily="18" charset="0"/>
            </a:endParaRPr>
          </a:p>
        </p:txBody>
      </p:sp>
      <p:sp>
        <p:nvSpPr>
          <p:cNvPr id="4" name="文本框 3"/>
          <p:cNvSpPr txBox="1"/>
          <p:nvPr/>
        </p:nvSpPr>
        <p:spPr>
          <a:xfrm>
            <a:off x="611981" y="546181"/>
            <a:ext cx="8141750" cy="957250"/>
          </a:xfrm>
          <a:prstGeom prst="rect">
            <a:avLst/>
          </a:prstGeom>
          <a:noFill/>
        </p:spPr>
        <p:txBody>
          <a:bodyPr wrap="square">
            <a:spAutoFit/>
          </a:bodyPr>
          <a:lstStyle/>
          <a:p>
            <a:pPr>
              <a:lnSpc>
                <a:spcPct val="150000"/>
              </a:lnSpc>
              <a:spcBef>
                <a:spcPts val="0"/>
              </a:spcBef>
              <a:spcAft>
                <a:spcPts val="1200"/>
              </a:spcAft>
              <a:defRPr/>
            </a:pPr>
            <a:r>
              <a:rPr lang="en-US" altLang="zh-CN" sz="2000" dirty="0">
                <a:latin typeface="Times New Roman" panose="02020603050405020304" pitchFamily="18" charset="0"/>
                <a:cs typeface="Times New Roman" panose="02020603050405020304" pitchFamily="18" charset="0"/>
              </a:rPr>
              <a:t>19</a:t>
            </a:r>
            <a:r>
              <a:rPr lang="zh-CN" altLang="en-US" sz="2000" dirty="0">
                <a:latin typeface="Times New Roman" panose="02020603050405020304" pitchFamily="18" charset="0"/>
                <a:cs typeface="Times New Roman" panose="02020603050405020304" pitchFamily="18" charset="0"/>
              </a:rPr>
              <a:t>世纪中叶开始了对天然高分子的化学改性与应用，而后又发展到高分子的人工合成，笼统地说主要包括</a:t>
            </a:r>
            <a:r>
              <a:rPr lang="zh-CN" altLang="en-US" sz="2000" dirty="0">
                <a:solidFill>
                  <a:srgbClr val="FF0000"/>
                </a:solidFill>
                <a:latin typeface="Times New Roman" panose="02020603050405020304" pitchFamily="18" charset="0"/>
                <a:cs typeface="Times New Roman" panose="02020603050405020304" pitchFamily="18" charset="0"/>
              </a:rPr>
              <a:t>橡胶、塑料、纤维与油漆涂料</a:t>
            </a:r>
            <a:r>
              <a:rPr lang="zh-CN" altLang="en-US" sz="2000" dirty="0">
                <a:latin typeface="Times New Roman" panose="02020603050405020304" pitchFamily="18" charset="0"/>
                <a:cs typeface="Times New Roman" panose="02020603050405020304" pitchFamily="18" charset="0"/>
              </a:rPr>
              <a:t>等。 </a:t>
            </a:r>
            <a:endParaRPr lang="zh-CN" altLang="en-US"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9712" y="4741521"/>
            <a:ext cx="5400041" cy="2060848"/>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692696"/>
            <a:ext cx="3397084" cy="461665"/>
          </a:xfrm>
          <a:prstGeom prst="rect">
            <a:avLst/>
          </a:prstGeom>
          <a:noFill/>
        </p:spPr>
        <p:txBody>
          <a:bodyPr wrap="none" rtlCol="0">
            <a:spAutoFit/>
          </a:bodyPr>
          <a:lstStyle/>
          <a:p>
            <a:r>
              <a:rPr lang="zh-CN" altLang="en-US" sz="2400" b="1" dirty="0"/>
              <a:t>羧甲基纤维素（</a:t>
            </a:r>
            <a:r>
              <a:rPr lang="en-US" altLang="zh-CN" sz="2400" b="1" dirty="0"/>
              <a:t>CMC</a:t>
            </a:r>
            <a:r>
              <a:rPr lang="zh-CN" altLang="en-US" sz="2400" b="1" dirty="0"/>
              <a:t>）</a:t>
            </a:r>
            <a:endParaRPr lang="zh-CN" altLang="en-US" sz="2400" b="1"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47664" y="2685106"/>
            <a:ext cx="5472608" cy="707600"/>
          </a:xfrm>
          <a:prstGeom prst="rect">
            <a:avLst/>
          </a:prstGeom>
        </p:spPr>
      </p:pic>
      <p:sp>
        <p:nvSpPr>
          <p:cNvPr id="4" name="文本框 3"/>
          <p:cNvSpPr txBox="1"/>
          <p:nvPr/>
        </p:nvSpPr>
        <p:spPr>
          <a:xfrm>
            <a:off x="755576" y="1268760"/>
            <a:ext cx="7416824" cy="1015663"/>
          </a:xfrm>
          <a:prstGeom prst="rect">
            <a:avLst/>
          </a:prstGeom>
          <a:noFill/>
        </p:spPr>
        <p:txBody>
          <a:bodyPr wrap="square" rtlCol="0">
            <a:spAutoFit/>
          </a:bodyPr>
          <a:lstStyle/>
          <a:p>
            <a:r>
              <a:rPr lang="zh-CN" altLang="en-US" sz="2000" dirty="0"/>
              <a:t>一种非常重要的纤维素衍生物，不同纯度、不同级别和规格的</a:t>
            </a:r>
            <a:r>
              <a:rPr lang="en-US" altLang="zh-CN" sz="2000" dirty="0"/>
              <a:t>CMC</a:t>
            </a:r>
            <a:r>
              <a:rPr lang="zh-CN" altLang="en-US" sz="2000" dirty="0"/>
              <a:t>产品已有几百种，广泛应用于石油、纺织、印染、造纸、食品、医药和日用化学等工业。</a:t>
            </a:r>
            <a:endParaRPr lang="zh-CN" altLang="en-US" sz="2000" dirty="0"/>
          </a:p>
        </p:txBody>
      </p:sp>
      <p:sp>
        <p:nvSpPr>
          <p:cNvPr id="5" name="文本框 4"/>
          <p:cNvSpPr txBox="1"/>
          <p:nvPr/>
        </p:nvSpPr>
        <p:spPr>
          <a:xfrm>
            <a:off x="761758" y="3815168"/>
            <a:ext cx="7992888" cy="707886"/>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纤维素经碱处理，再与一氯乙酸进行醚化反应，温度</a:t>
            </a:r>
            <a:r>
              <a:rPr lang="en-US" altLang="zh-CN" sz="2000" dirty="0">
                <a:latin typeface="Times New Roman" panose="02020603050405020304" pitchFamily="18" charset="0"/>
                <a:cs typeface="Times New Roman" panose="02020603050405020304" pitchFamily="18" charset="0"/>
              </a:rPr>
              <a:t>35</a:t>
            </a:r>
            <a:r>
              <a:rPr lang="zh-CN" altLang="en-US" sz="2000" dirty="0">
                <a:latin typeface="Times New Roman" panose="02020603050405020304" pitchFamily="18" charset="0"/>
                <a:cs typeface="Times New Roman" panose="02020603050405020304" pitchFamily="18" charset="0"/>
              </a:rPr>
              <a:t>℃，时间</a:t>
            </a:r>
            <a:r>
              <a:rPr lang="en-US" altLang="zh-CN" sz="2000" dirty="0">
                <a:latin typeface="Times New Roman" panose="02020603050405020304" pitchFamily="18" charset="0"/>
                <a:cs typeface="Times New Roman" panose="02020603050405020304" pitchFamily="18" charset="0"/>
              </a:rPr>
              <a:t>5h</a:t>
            </a:r>
            <a:r>
              <a:rPr lang="zh-CN" altLang="en-US" sz="2000" dirty="0">
                <a:latin typeface="Times New Roman" panose="02020603050405020304" pitchFamily="18" charset="0"/>
                <a:cs typeface="Times New Roman" panose="02020603050405020304" pitchFamily="18" charset="0"/>
              </a:rPr>
              <a:t>，最后以稀酸及乙醇中和洗涤，干燥后可得到白色粉末的</a:t>
            </a:r>
            <a:r>
              <a:rPr lang="en-US" altLang="zh-CN" sz="2000" dirty="0">
                <a:latin typeface="Times New Roman" panose="02020603050405020304" pitchFamily="18" charset="0"/>
                <a:cs typeface="Times New Roman" panose="02020603050405020304" pitchFamily="18" charset="0"/>
              </a:rPr>
              <a:t>CMC</a:t>
            </a:r>
            <a:r>
              <a:rPr lang="zh-CN" altLang="en-US" sz="2000" dirty="0">
                <a:latin typeface="Times New Roman" panose="02020603050405020304" pitchFamily="18" charset="0"/>
                <a:cs typeface="Times New Roman" panose="02020603050405020304" pitchFamily="18" charset="0"/>
              </a:rPr>
              <a:t>钠盐。</a:t>
            </a:r>
            <a:endParaRPr lang="zh-CN" altLang="en-US" sz="20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755576" y="5229200"/>
            <a:ext cx="3262432" cy="707886"/>
          </a:xfrm>
          <a:prstGeom prst="rect">
            <a:avLst/>
          </a:prstGeom>
          <a:noFill/>
        </p:spPr>
        <p:txBody>
          <a:bodyPr wrap="none" rtlCol="0">
            <a:spAutoFit/>
          </a:bodyPr>
          <a:lstStyle/>
          <a:p>
            <a:r>
              <a:rPr lang="zh-CN" altLang="en-US" sz="2000" dirty="0"/>
              <a:t>醚化度越低，粘度越高；</a:t>
            </a:r>
            <a:endParaRPr lang="en-US" altLang="zh-CN" sz="2000" dirty="0"/>
          </a:p>
          <a:p>
            <a:r>
              <a:rPr lang="zh-CN" altLang="en-US" sz="2000" dirty="0"/>
              <a:t>醚化度越高，溶解性越好。</a:t>
            </a:r>
            <a:endParaRPr lang="zh-CN" altLang="en-US" sz="20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5770563" cy="662787"/>
          </a:xfrm>
        </p:spPr>
        <p:txBody>
          <a:bodyPr/>
          <a:lstStyle/>
          <a:p>
            <a:r>
              <a:rPr lang="en-US" altLang="zh-CN" sz="3200" b="1" dirty="0"/>
              <a:t>9.5 </a:t>
            </a:r>
            <a:r>
              <a:rPr lang="zh-CN" altLang="en-US" sz="3200" b="1" dirty="0"/>
              <a:t>纤维素的氧化反应</a:t>
            </a:r>
            <a:endParaRPr lang="zh-CN" altLang="en-US" sz="3200" b="1" dirty="0"/>
          </a:p>
        </p:txBody>
      </p:sp>
      <p:sp>
        <p:nvSpPr>
          <p:cNvPr id="4" name="文本框 3"/>
          <p:cNvSpPr txBox="1"/>
          <p:nvPr/>
        </p:nvSpPr>
        <p:spPr>
          <a:xfrm>
            <a:off x="683568" y="1236338"/>
            <a:ext cx="7452320" cy="1015663"/>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纤维素葡萄糖基环的</a:t>
            </a:r>
            <a:r>
              <a:rPr lang="en-US" altLang="zh-CN" sz="2000" dirty="0">
                <a:latin typeface="Times New Roman" panose="02020603050405020304" pitchFamily="18" charset="0"/>
                <a:cs typeface="Times New Roman" panose="02020603050405020304" pitchFamily="18" charset="0"/>
              </a:rPr>
              <a:t>C2</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C3</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C6</a:t>
            </a:r>
            <a:r>
              <a:rPr lang="zh-CN" altLang="en-US" sz="2000" dirty="0">
                <a:latin typeface="Times New Roman" panose="02020603050405020304" pitchFamily="18" charset="0"/>
                <a:cs typeface="Times New Roman" panose="02020603050405020304" pitchFamily="18" charset="0"/>
              </a:rPr>
              <a:t>位的游离羟基以及</a:t>
            </a:r>
            <a:r>
              <a:rPr lang="en-US" altLang="zh-CN" sz="2000" dirty="0">
                <a:latin typeface="Times New Roman" panose="02020603050405020304" pitchFamily="18" charset="0"/>
                <a:cs typeface="Times New Roman" panose="02020603050405020304" pitchFamily="18" charset="0"/>
              </a:rPr>
              <a:t>C1</a:t>
            </a:r>
            <a:r>
              <a:rPr lang="zh-CN" altLang="en-US" sz="2000" dirty="0">
                <a:latin typeface="Times New Roman" panose="02020603050405020304" pitchFamily="18" charset="0"/>
                <a:cs typeface="Times New Roman" panose="02020603050405020304" pitchFamily="18" charset="0"/>
              </a:rPr>
              <a:t>位的还原性末端基易被空气、氧气、漂白剂等氧化剂氧化，在分子链上引入醛基、酮基或羧基，使纤维功能基改变。</a:t>
            </a:r>
            <a:endParaRPr lang="zh-CN" altLang="en-US" sz="2000" dirty="0">
              <a:latin typeface="Times New Roman" panose="02020603050405020304" pitchFamily="18" charset="0"/>
              <a:cs typeface="Times New Roman" panose="02020603050405020304" pitchFamily="18" charset="0"/>
            </a:endParaRPr>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1680" y="2492896"/>
            <a:ext cx="5888311" cy="3716057"/>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548680"/>
            <a:ext cx="2427268" cy="461665"/>
          </a:xfrm>
          <a:prstGeom prst="rect">
            <a:avLst/>
          </a:prstGeom>
          <a:noFill/>
        </p:spPr>
        <p:txBody>
          <a:bodyPr wrap="none" rtlCol="0">
            <a:spAutoFit/>
          </a:bodyPr>
          <a:lstStyle/>
          <a:p>
            <a:r>
              <a:rPr lang="en-US" altLang="zh-CN" sz="2400" b="1" dirty="0"/>
              <a:t>1)</a:t>
            </a:r>
            <a:r>
              <a:rPr lang="zh-CN" altLang="en-US" sz="2400" b="1" dirty="0"/>
              <a:t>非选择性氧化</a:t>
            </a:r>
            <a:endParaRPr lang="zh-CN" altLang="en-US" sz="2400" b="1" dirty="0"/>
          </a:p>
        </p:txBody>
      </p:sp>
      <p:sp>
        <p:nvSpPr>
          <p:cNvPr id="3" name="文本框 2"/>
          <p:cNvSpPr txBox="1"/>
          <p:nvPr/>
        </p:nvSpPr>
        <p:spPr>
          <a:xfrm>
            <a:off x="899592" y="1340768"/>
            <a:ext cx="7560840" cy="646331"/>
          </a:xfrm>
          <a:prstGeom prst="rect">
            <a:avLst/>
          </a:prstGeom>
          <a:noFill/>
        </p:spPr>
        <p:txBody>
          <a:bodyPr wrap="square" rtlCol="0">
            <a:spAutoFit/>
          </a:bodyPr>
          <a:lstStyle/>
          <a:p>
            <a:r>
              <a:rPr lang="zh-CN" altLang="en-US" dirty="0"/>
              <a:t>氧脱木素、次氯酸盐和过氧化氢漂白，碱纤维素在空气中的氧化降解等，发生的氧化反应均为非选择性氧化。</a:t>
            </a:r>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9592" y="2287806"/>
            <a:ext cx="7315948" cy="1705160"/>
          </a:xfrm>
          <a:prstGeom prst="rect">
            <a:avLst/>
          </a:prstGeom>
        </p:spPr>
      </p:pic>
      <p:sp>
        <p:nvSpPr>
          <p:cNvPr id="5" name="文本框 4"/>
          <p:cNvSpPr txBox="1"/>
          <p:nvPr/>
        </p:nvSpPr>
        <p:spPr>
          <a:xfrm>
            <a:off x="3533888" y="4109007"/>
            <a:ext cx="2047355" cy="369332"/>
          </a:xfrm>
          <a:prstGeom prst="rect">
            <a:avLst/>
          </a:prstGeom>
          <a:noFill/>
        </p:spPr>
        <p:txBody>
          <a:bodyPr wrap="none" rtlCol="0">
            <a:spAutoFit/>
          </a:bodyPr>
          <a:lstStyle/>
          <a:p>
            <a:r>
              <a:rPr lang="en-US" altLang="zh-CN" dirty="0"/>
              <a:t>β-</a:t>
            </a:r>
            <a:r>
              <a:rPr lang="zh-CN" altLang="en-US" dirty="0"/>
              <a:t>烷氧基羰基结构</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9" y="4725144"/>
            <a:ext cx="7389790" cy="1826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548680"/>
            <a:ext cx="2117887" cy="461665"/>
          </a:xfrm>
          <a:prstGeom prst="rect">
            <a:avLst/>
          </a:prstGeom>
          <a:noFill/>
        </p:spPr>
        <p:txBody>
          <a:bodyPr wrap="none" rtlCol="0">
            <a:spAutoFit/>
          </a:bodyPr>
          <a:lstStyle/>
          <a:p>
            <a:r>
              <a:rPr lang="en-US" altLang="zh-CN" sz="2400" b="1" dirty="0"/>
              <a:t>2)</a:t>
            </a:r>
            <a:r>
              <a:rPr lang="zh-CN" altLang="en-US" sz="2400" b="1" dirty="0"/>
              <a:t>选择性氧化</a:t>
            </a:r>
            <a:endParaRPr lang="zh-CN" altLang="en-US" sz="2400" b="1" dirty="0"/>
          </a:p>
        </p:txBody>
      </p:sp>
      <p:sp>
        <p:nvSpPr>
          <p:cNvPr id="3" name="文本框 2"/>
          <p:cNvSpPr txBox="1"/>
          <p:nvPr/>
        </p:nvSpPr>
        <p:spPr>
          <a:xfrm>
            <a:off x="971600" y="3990713"/>
            <a:ext cx="6624736" cy="707886"/>
          </a:xfrm>
          <a:prstGeom prst="rect">
            <a:avLst/>
          </a:prstGeom>
          <a:noFill/>
        </p:spPr>
        <p:txBody>
          <a:bodyPr wrap="square" rtlCol="0">
            <a:spAutoFit/>
          </a:bodyPr>
          <a:lstStyle/>
          <a:p>
            <a:r>
              <a:rPr lang="en-US" altLang="zh-CN" sz="2000" dirty="0"/>
              <a:t>TEMPO/</a:t>
            </a:r>
            <a:r>
              <a:rPr lang="en-US" altLang="zh-CN" sz="2000" dirty="0" err="1"/>
              <a:t>NaClO</a:t>
            </a:r>
            <a:r>
              <a:rPr lang="en-US" altLang="zh-CN" sz="2000" dirty="0"/>
              <a:t>/</a:t>
            </a:r>
            <a:r>
              <a:rPr lang="en-US" altLang="zh-CN" sz="2000" dirty="0" err="1"/>
              <a:t>NaBr</a:t>
            </a:r>
            <a:r>
              <a:rPr lang="zh-CN" altLang="en-US" sz="2000" dirty="0"/>
              <a:t>共催化氧化体系可以选择性的将纤维素</a:t>
            </a:r>
            <a:r>
              <a:rPr lang="en-US" altLang="zh-CN" sz="2000" dirty="0"/>
              <a:t>C6</a:t>
            </a:r>
            <a:r>
              <a:rPr lang="zh-CN" altLang="en-US" sz="2000" dirty="0"/>
              <a:t>位的伯强基氧化为羧基。</a:t>
            </a:r>
            <a:endParaRPr lang="zh-CN" altLang="en-US" sz="2000" dirty="0"/>
          </a:p>
        </p:txBody>
      </p:sp>
      <p:sp>
        <p:nvSpPr>
          <p:cNvPr id="4" name="文本框 3"/>
          <p:cNvSpPr txBox="1"/>
          <p:nvPr/>
        </p:nvSpPr>
        <p:spPr>
          <a:xfrm>
            <a:off x="899592" y="1772816"/>
            <a:ext cx="4545632" cy="1015663"/>
          </a:xfrm>
          <a:prstGeom prst="rect">
            <a:avLst/>
          </a:prstGeom>
          <a:noFill/>
        </p:spPr>
        <p:txBody>
          <a:bodyPr wrap="square" rtlCol="0">
            <a:spAutoFit/>
          </a:bodyPr>
          <a:lstStyle/>
          <a:p>
            <a:r>
              <a:rPr lang="en-US" altLang="zh-CN" sz="2000" dirty="0"/>
              <a:t>TEMPO</a:t>
            </a:r>
            <a:r>
              <a:rPr lang="zh-CN" altLang="en-US" sz="2000" dirty="0"/>
              <a:t>是</a:t>
            </a:r>
            <a:r>
              <a:rPr lang="en-US" altLang="zh-CN" sz="2000" dirty="0"/>
              <a:t>2,2,6,6-</a:t>
            </a:r>
            <a:r>
              <a:rPr lang="zh-CN" altLang="en-US" sz="2000" dirty="0"/>
              <a:t>四甲基哌啶</a:t>
            </a:r>
            <a:r>
              <a:rPr lang="en-US" altLang="zh-CN" sz="2000" dirty="0"/>
              <a:t>-1-</a:t>
            </a:r>
            <a:r>
              <a:rPr lang="zh-CN" altLang="en-US" sz="2000" dirty="0"/>
              <a:t>氧化物自由基的简称，是一种可以稳定存在的</a:t>
            </a:r>
            <a:r>
              <a:rPr lang="en-US" altLang="zh-CN" sz="2000" dirty="0"/>
              <a:t>N-</a:t>
            </a:r>
            <a:r>
              <a:rPr lang="zh-CN" altLang="en-US" sz="2000" dirty="0"/>
              <a:t>氧自由基，现已商品化。</a:t>
            </a:r>
            <a:endParaRPr lang="zh-CN" altLang="en-US" sz="2000"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12160" y="1010345"/>
            <a:ext cx="2016224" cy="2632806"/>
          </a:xfrm>
          <a:prstGeom prst="rect">
            <a:avLst/>
          </a:prstGeom>
        </p:spPr>
      </p:pic>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132" y="4845385"/>
            <a:ext cx="5298538" cy="1529703"/>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496" y="672619"/>
            <a:ext cx="6192688" cy="5746369"/>
          </a:xfrm>
          <a:prstGeom prst="rect">
            <a:avLst/>
          </a:prstGeom>
        </p:spPr>
      </p:pic>
      <p:sp>
        <p:nvSpPr>
          <p:cNvPr id="3" name="文本框 2"/>
          <p:cNvSpPr txBox="1"/>
          <p:nvPr/>
        </p:nvSpPr>
        <p:spPr>
          <a:xfrm>
            <a:off x="2332200" y="5517232"/>
            <a:ext cx="1338828" cy="369332"/>
          </a:xfrm>
          <a:prstGeom prst="rect">
            <a:avLst/>
          </a:prstGeom>
          <a:noFill/>
        </p:spPr>
        <p:txBody>
          <a:bodyPr wrap="none" rtlCol="0">
            <a:spAutoFit/>
          </a:bodyPr>
          <a:lstStyle/>
          <a:p>
            <a:r>
              <a:rPr lang="zh-CN" altLang="en-US" dirty="0"/>
              <a:t>亚硝翁离子</a:t>
            </a:r>
            <a:endParaRPr lang="zh-CN" altLang="en-US" dirty="0"/>
          </a:p>
        </p:txBody>
      </p:sp>
      <p:sp>
        <p:nvSpPr>
          <p:cNvPr id="4" name="文本框 3"/>
          <p:cNvSpPr txBox="1"/>
          <p:nvPr/>
        </p:nvSpPr>
        <p:spPr>
          <a:xfrm>
            <a:off x="2678449" y="2155198"/>
            <a:ext cx="646331" cy="369332"/>
          </a:xfrm>
          <a:prstGeom prst="rect">
            <a:avLst/>
          </a:prstGeom>
          <a:noFill/>
        </p:spPr>
        <p:txBody>
          <a:bodyPr wrap="none" rtlCol="0">
            <a:spAutoFit/>
          </a:bodyPr>
          <a:lstStyle/>
          <a:p>
            <a:r>
              <a:rPr lang="zh-CN" altLang="en-US" dirty="0"/>
              <a:t>羟胺</a:t>
            </a:r>
            <a:endParaRPr lang="zh-CN" altLang="en-US" dirty="0"/>
          </a:p>
        </p:txBody>
      </p:sp>
      <p:sp>
        <p:nvSpPr>
          <p:cNvPr id="5" name="文本框 4"/>
          <p:cNvSpPr txBox="1"/>
          <p:nvPr/>
        </p:nvSpPr>
        <p:spPr>
          <a:xfrm>
            <a:off x="6804374" y="1412776"/>
            <a:ext cx="1569660" cy="646331"/>
          </a:xfrm>
          <a:prstGeom prst="rect">
            <a:avLst/>
          </a:prstGeom>
          <a:noFill/>
        </p:spPr>
        <p:txBody>
          <a:bodyPr wrap="none" rtlCol="0">
            <a:spAutoFit/>
          </a:bodyPr>
          <a:lstStyle/>
          <a:p>
            <a:r>
              <a:rPr lang="zh-CN" altLang="en-US" dirty="0"/>
              <a:t>再生纤维素</a:t>
            </a:r>
            <a:endParaRPr lang="en-US" altLang="zh-CN" dirty="0"/>
          </a:p>
          <a:p>
            <a:r>
              <a:rPr lang="zh-CN" altLang="en-US" dirty="0"/>
              <a:t>丝光化纤维素</a:t>
            </a:r>
            <a:endParaRPr lang="zh-CN" altLang="en-US" dirty="0"/>
          </a:p>
        </p:txBody>
      </p:sp>
      <p:sp>
        <p:nvSpPr>
          <p:cNvPr id="6" name="下箭头 5"/>
          <p:cNvSpPr/>
          <p:nvPr/>
        </p:nvSpPr>
        <p:spPr>
          <a:xfrm>
            <a:off x="7363361" y="2105274"/>
            <a:ext cx="36004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715289" y="2744054"/>
            <a:ext cx="1922995" cy="646331"/>
          </a:xfrm>
          <a:prstGeom prst="rect">
            <a:avLst/>
          </a:prstGeom>
          <a:noFill/>
        </p:spPr>
        <p:txBody>
          <a:bodyPr wrap="square" rtlCol="0">
            <a:spAutoFit/>
          </a:bodyPr>
          <a:lstStyle/>
          <a:p>
            <a:r>
              <a:rPr lang="zh-CN" altLang="en-US" dirty="0"/>
              <a:t>水溶性的</a:t>
            </a:r>
            <a:r>
              <a:rPr lang="en-US" altLang="zh-CN" dirty="0"/>
              <a:t>β-1,4-</a:t>
            </a:r>
            <a:r>
              <a:rPr lang="zh-CN" altLang="en-US" dirty="0"/>
              <a:t>聚葡萄糖醛酸</a:t>
            </a:r>
            <a:endParaRPr lang="zh-CN" altLang="en-US" dirty="0"/>
          </a:p>
        </p:txBody>
      </p:sp>
      <p:sp>
        <p:nvSpPr>
          <p:cNvPr id="8" name="文本框 7"/>
          <p:cNvSpPr txBox="1"/>
          <p:nvPr/>
        </p:nvSpPr>
        <p:spPr>
          <a:xfrm>
            <a:off x="6919790" y="3896182"/>
            <a:ext cx="1338828" cy="369332"/>
          </a:xfrm>
          <a:prstGeom prst="rect">
            <a:avLst/>
          </a:prstGeom>
          <a:noFill/>
        </p:spPr>
        <p:txBody>
          <a:bodyPr wrap="none" rtlCol="0">
            <a:spAutoFit/>
          </a:bodyPr>
          <a:lstStyle/>
          <a:p>
            <a:r>
              <a:rPr lang="zh-CN" altLang="en-US" dirty="0"/>
              <a:t>天然纤维素</a:t>
            </a:r>
            <a:endParaRPr lang="zh-CN" altLang="en-US" dirty="0"/>
          </a:p>
        </p:txBody>
      </p:sp>
      <p:sp>
        <p:nvSpPr>
          <p:cNvPr id="9" name="下箭头 8"/>
          <p:cNvSpPr/>
          <p:nvPr/>
        </p:nvSpPr>
        <p:spPr>
          <a:xfrm>
            <a:off x="7409184" y="4400238"/>
            <a:ext cx="36004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653891" y="5111026"/>
            <a:ext cx="2139019" cy="646331"/>
          </a:xfrm>
          <a:prstGeom prst="rect">
            <a:avLst/>
          </a:prstGeom>
          <a:noFill/>
        </p:spPr>
        <p:txBody>
          <a:bodyPr wrap="square" rtlCol="0">
            <a:spAutoFit/>
          </a:bodyPr>
          <a:lstStyle/>
          <a:p>
            <a:r>
              <a:rPr lang="zh-CN" altLang="en-US" dirty="0"/>
              <a:t>表面引入羧基和醛基，保持纤维形态</a:t>
            </a:r>
            <a:endParaRPr lang="zh-CN" alt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descr="屏幕剪辑"/>
          <p:cNvPicPr>
            <a:picLocks noChangeAspect="1"/>
          </p:cNvPicPr>
          <p:nvPr/>
        </p:nvPicPr>
        <p:blipFill rotWithShape="1">
          <a:blip r:embed="rId1">
            <a:extLst>
              <a:ext uri="{28A0092B-C50C-407E-A947-70E740481C1C}">
                <a14:useLocalDpi xmlns:a14="http://schemas.microsoft.com/office/drawing/2010/main" val="0"/>
              </a:ext>
            </a:extLst>
          </a:blip>
          <a:srcRect b="13250"/>
          <a:stretch>
            <a:fillRect/>
          </a:stretch>
        </p:blipFill>
        <p:spPr>
          <a:xfrm>
            <a:off x="251520" y="67244"/>
            <a:ext cx="6304551" cy="4278685"/>
          </a:xfrm>
          <a:prstGeom prst="rect">
            <a:avLst/>
          </a:prstGeom>
        </p:spPr>
      </p:pic>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912" y="4450756"/>
            <a:ext cx="3090326" cy="2340000"/>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21" y="4450756"/>
            <a:ext cx="3436321" cy="234000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520" y="349788"/>
            <a:ext cx="5976664" cy="5976664"/>
          </a:xfrm>
          <a:prstGeom prst="rect">
            <a:avLst/>
          </a:prstGeom>
        </p:spPr>
      </p:pic>
      <p:sp>
        <p:nvSpPr>
          <p:cNvPr id="4" name="文本框 3"/>
          <p:cNvSpPr txBox="1"/>
          <p:nvPr/>
        </p:nvSpPr>
        <p:spPr>
          <a:xfrm>
            <a:off x="6228184" y="2060848"/>
            <a:ext cx="3024336" cy="2554545"/>
          </a:xfrm>
          <a:prstGeom prst="rect">
            <a:avLst/>
          </a:prstGeom>
          <a:noFill/>
        </p:spPr>
        <p:txBody>
          <a:bodyPr wrap="square" rtlCol="0">
            <a:spAutoFit/>
          </a:bodyPr>
          <a:lstStyle/>
          <a:p>
            <a:r>
              <a:rPr lang="zh-CN" altLang="en-US" sz="2400" dirty="0"/>
              <a:t>纤维素纳米晶体</a:t>
            </a:r>
            <a:endParaRPr lang="en-US" altLang="zh-CN" sz="2400" dirty="0"/>
          </a:p>
          <a:p>
            <a:r>
              <a:rPr lang="zh-CN" altLang="en-US" sz="2400" dirty="0"/>
              <a:t>（</a:t>
            </a:r>
            <a:r>
              <a:rPr lang="en-US" altLang="zh-CN" sz="2400" dirty="0"/>
              <a:t>CNC</a:t>
            </a:r>
            <a:r>
              <a:rPr lang="zh-CN" altLang="en-US" sz="2400" dirty="0"/>
              <a:t>）</a:t>
            </a:r>
            <a:endParaRPr lang="en-US" altLang="zh-CN" sz="2400" dirty="0"/>
          </a:p>
          <a:p>
            <a:r>
              <a:rPr lang="zh-CN" altLang="en-US" sz="2000" dirty="0"/>
              <a:t>酸水解法</a:t>
            </a:r>
            <a:endParaRPr lang="en-US" altLang="zh-CN" sz="2000" dirty="0"/>
          </a:p>
          <a:p>
            <a:endParaRPr lang="en-US" altLang="zh-CN" sz="2400" dirty="0"/>
          </a:p>
          <a:p>
            <a:r>
              <a:rPr lang="zh-CN" altLang="en-US" sz="2400" dirty="0"/>
              <a:t>纤维素纳米纤丝</a:t>
            </a:r>
            <a:endParaRPr lang="en-US" altLang="zh-CN" sz="2400" dirty="0"/>
          </a:p>
          <a:p>
            <a:r>
              <a:rPr lang="zh-CN" altLang="en-US" sz="2400" dirty="0"/>
              <a:t>（</a:t>
            </a:r>
            <a:r>
              <a:rPr lang="en-US" altLang="zh-CN" sz="2400" dirty="0"/>
              <a:t>CNF</a:t>
            </a:r>
            <a:r>
              <a:rPr lang="zh-CN" altLang="en-US" sz="2400" dirty="0"/>
              <a:t>）</a:t>
            </a:r>
            <a:endParaRPr lang="en-US" altLang="zh-CN" sz="2400" dirty="0"/>
          </a:p>
          <a:p>
            <a:r>
              <a:rPr lang="zh-CN" altLang="en-US" sz="2000" dirty="0"/>
              <a:t>选择性氧化法</a:t>
            </a:r>
            <a:r>
              <a:rPr lang="en-US" altLang="zh-CN" sz="2000" dirty="0"/>
              <a:t>+</a:t>
            </a:r>
            <a:r>
              <a:rPr lang="zh-CN" altLang="en-US" sz="2000" dirty="0"/>
              <a:t>机械分散</a:t>
            </a:r>
            <a:endParaRPr lang="zh-CN" altLang="en-US" sz="20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文本框 1"/>
          <p:cNvSpPr txBox="1">
            <a:spLocks noChangeArrowheads="1"/>
          </p:cNvSpPr>
          <p:nvPr/>
        </p:nvSpPr>
        <p:spPr bwMode="auto">
          <a:xfrm>
            <a:off x="899592" y="1124744"/>
            <a:ext cx="483489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2400" dirty="0"/>
              <a:t>习题与思考</a:t>
            </a:r>
            <a:endParaRPr lang="en-US" altLang="zh-CN" sz="2400" dirty="0"/>
          </a:p>
          <a:p>
            <a:r>
              <a:rPr lang="zh-CN" altLang="en-US" sz="2400" dirty="0"/>
              <a:t>课后练习（第五版）</a:t>
            </a:r>
            <a:endParaRPr lang="zh-CN" altLang="en-US" sz="2400" dirty="0"/>
          </a:p>
          <a:p>
            <a:r>
              <a:rPr lang="en-US" altLang="zh-CN" sz="2400" dirty="0"/>
              <a:t>1-6</a:t>
            </a:r>
            <a:r>
              <a:rPr lang="zh-CN" altLang="en-US" sz="2400" dirty="0"/>
              <a:t>、</a:t>
            </a:r>
            <a:r>
              <a:rPr lang="en-US" altLang="zh-CN" sz="2400" dirty="0"/>
              <a:t>12</a:t>
            </a:r>
            <a:r>
              <a:rPr lang="zh-CN" altLang="en-US" sz="2400" dirty="0"/>
              <a:t>（双电层）、</a:t>
            </a:r>
            <a:r>
              <a:rPr lang="en-US" altLang="zh-CN" sz="2400" dirty="0"/>
              <a:t>14-17</a:t>
            </a:r>
            <a:r>
              <a:rPr lang="zh-CN" altLang="en-US" sz="2400" dirty="0"/>
              <a:t>、</a:t>
            </a:r>
            <a:r>
              <a:rPr lang="en-US" altLang="zh-CN" sz="2400" dirty="0"/>
              <a:t>25</a:t>
            </a:r>
            <a:endParaRPr lang="zh-CN"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5576" y="476672"/>
            <a:ext cx="7776864" cy="2578911"/>
          </a:xfrm>
          <a:prstGeom prst="rect">
            <a:avLst/>
          </a:prstGeom>
          <a:noFill/>
        </p:spPr>
        <p:txBody>
          <a:bodyPr wrap="square">
            <a:spAutoFit/>
          </a:bodyPr>
          <a:lstStyle/>
          <a:p>
            <a:pPr marL="0" indent="0">
              <a:lnSpc>
                <a:spcPct val="150000"/>
              </a:lnSpc>
              <a:buFont typeface="Wingdings" panose="05000000000000000000" pitchFamily="2" charset="2"/>
              <a:buNone/>
              <a:defRPr/>
            </a:pPr>
            <a:r>
              <a:rPr kumimoji="1" lang="zh-CN" altLang="en-US" sz="2000" dirty="0">
                <a:latin typeface="Times New Roman" panose="02020603050405020304" pitchFamily="18" charset="0"/>
              </a:rPr>
              <a:t>（二）塑料</a:t>
            </a:r>
            <a:endParaRPr kumimoji="1" lang="en-US" altLang="zh-CN" sz="2000" dirty="0">
              <a:latin typeface="Times New Roman" panose="02020603050405020304" pitchFamily="18" charset="0"/>
            </a:endParaRPr>
          </a:p>
          <a:p>
            <a:pPr marL="285750" indent="-285750">
              <a:lnSpc>
                <a:spcPct val="150000"/>
              </a:lnSpc>
              <a:buFont typeface="Wingdings" panose="05000000000000000000" pitchFamily="2" charset="2"/>
              <a:buChar char="Ø"/>
              <a:defRPr/>
            </a:pPr>
            <a:r>
              <a:rPr kumimoji="1" lang="zh-CN" altLang="en-US" sz="1800" dirty="0">
                <a:latin typeface="Times New Roman" panose="02020603050405020304" pitchFamily="18" charset="0"/>
              </a:rPr>
              <a:t>在</a:t>
            </a:r>
            <a:r>
              <a:rPr kumimoji="1" lang="en-US" altLang="zh-CN" sz="1800" dirty="0">
                <a:latin typeface="Times New Roman" panose="02020603050405020304" pitchFamily="18" charset="0"/>
              </a:rPr>
              <a:t>20</a:t>
            </a:r>
            <a:r>
              <a:rPr kumimoji="1" lang="zh-CN" altLang="en-US" sz="1800" dirty="0">
                <a:latin typeface="Times New Roman" panose="02020603050405020304" pitchFamily="18" charset="0"/>
              </a:rPr>
              <a:t>世纪初，美国人用苯酚与甲醛反应可得到用作电绝缘器材的酚醛树脂，这是最早的合成高分子；</a:t>
            </a:r>
            <a:endParaRPr kumimoji="1" lang="en-US" altLang="zh-CN" sz="1800" dirty="0">
              <a:latin typeface="Times New Roman" panose="02020603050405020304" pitchFamily="18" charset="0"/>
            </a:endParaRPr>
          </a:p>
          <a:p>
            <a:pPr marL="285750" indent="-285750">
              <a:lnSpc>
                <a:spcPct val="150000"/>
              </a:lnSpc>
              <a:buFont typeface="Wingdings" panose="05000000000000000000" pitchFamily="2" charset="2"/>
              <a:buChar char="Ø"/>
              <a:defRPr/>
            </a:pPr>
            <a:r>
              <a:rPr kumimoji="1" lang="zh-CN" altLang="en-US" sz="1800" dirty="0">
                <a:latin typeface="Times New Roman" panose="02020603050405020304" pitchFamily="18" charset="0"/>
              </a:rPr>
              <a:t>与此同时，俄国人用酒精制丁二烯，再用钠使之聚合成橡胶；</a:t>
            </a:r>
            <a:endParaRPr kumimoji="1" lang="en-US" altLang="zh-CN" sz="1800" dirty="0">
              <a:latin typeface="Times New Roman" panose="02020603050405020304" pitchFamily="18" charset="0"/>
            </a:endParaRPr>
          </a:p>
          <a:p>
            <a:pPr marL="285750" indent="-285750">
              <a:lnSpc>
                <a:spcPct val="150000"/>
              </a:lnSpc>
              <a:buFont typeface="Wingdings" panose="05000000000000000000" pitchFamily="2" charset="2"/>
              <a:buChar char="Ø"/>
              <a:defRPr/>
            </a:pPr>
            <a:r>
              <a:rPr kumimoji="1" lang="zh-CN" altLang="en-US" sz="1800" dirty="0">
                <a:latin typeface="Times New Roman" panose="02020603050405020304" pitchFamily="18" charset="0"/>
              </a:rPr>
              <a:t>二次大战后德国人与美国人又发展成一类十分重要的合成橡胶即丁二烯与苯乙烯共聚而得的丁苯橡胶 。</a:t>
            </a:r>
            <a:endParaRPr kumimoji="1" lang="zh-CN" altLang="en-US" sz="1800" dirty="0">
              <a:latin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027" y="3284984"/>
            <a:ext cx="3724664" cy="28800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3284984"/>
            <a:ext cx="3651429" cy="2880000"/>
          </a:xfrm>
          <a:prstGeom prst="rect">
            <a:avLst/>
          </a:prstGeom>
        </p:spPr>
      </p:pic>
      <p:sp>
        <p:nvSpPr>
          <p:cNvPr id="9" name="文本框 8"/>
          <p:cNvSpPr txBox="1"/>
          <p:nvPr/>
        </p:nvSpPr>
        <p:spPr>
          <a:xfrm>
            <a:off x="2044415" y="6169069"/>
            <a:ext cx="1277888" cy="369332"/>
          </a:xfrm>
          <a:prstGeom prst="rect">
            <a:avLst/>
          </a:prstGeom>
          <a:noFill/>
        </p:spPr>
        <p:txBody>
          <a:bodyPr wrap="square">
            <a:spAutoFit/>
          </a:bodyPr>
          <a:lstStyle/>
          <a:p>
            <a:r>
              <a:rPr kumimoji="1" lang="zh-CN" altLang="en-US" sz="1800" dirty="0">
                <a:latin typeface="Times New Roman" panose="02020603050405020304" pitchFamily="18" charset="0"/>
              </a:rPr>
              <a:t>酚醛树脂</a:t>
            </a:r>
            <a:endParaRPr lang="zh-CN" altLang="en-US" dirty="0"/>
          </a:p>
        </p:txBody>
      </p:sp>
      <p:sp>
        <p:nvSpPr>
          <p:cNvPr id="11" name="文本框 10"/>
          <p:cNvSpPr txBox="1"/>
          <p:nvPr/>
        </p:nvSpPr>
        <p:spPr>
          <a:xfrm>
            <a:off x="5902786" y="6169069"/>
            <a:ext cx="1133872" cy="369332"/>
          </a:xfrm>
          <a:prstGeom prst="rect">
            <a:avLst/>
          </a:prstGeom>
          <a:noFill/>
        </p:spPr>
        <p:txBody>
          <a:bodyPr wrap="square">
            <a:spAutoFit/>
          </a:bodyPr>
          <a:lstStyle/>
          <a:p>
            <a:r>
              <a:rPr kumimoji="1" lang="zh-CN" altLang="en-US" sz="1800" dirty="0">
                <a:latin typeface="Times New Roman" panose="02020603050405020304" pitchFamily="18" charset="0"/>
              </a:rPr>
              <a:t>丁苯橡胶</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467544" y="620689"/>
            <a:ext cx="8208069"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marL="0" indent="0">
              <a:spcAft>
                <a:spcPts val="1200"/>
              </a:spcAft>
              <a:buFont typeface="Wingdings" panose="05000000000000000000" pitchFamily="2" charset="2"/>
              <a:buNone/>
              <a:defRPr/>
            </a:pPr>
            <a:r>
              <a:rPr kumimoji="1" lang="zh-CN" altLang="en-US" sz="2400" dirty="0">
                <a:latin typeface="Times New Roman" panose="02020603050405020304" pitchFamily="18" charset="0"/>
              </a:rPr>
              <a:t>（三）天然纤维素的改性</a:t>
            </a:r>
            <a:endParaRPr kumimoji="1" lang="en-US" altLang="zh-CN" sz="2400" dirty="0">
              <a:latin typeface="Times New Roman" panose="02020603050405020304" pitchFamily="18" charset="0"/>
            </a:endParaRPr>
          </a:p>
          <a:p>
            <a:pPr marL="0" indent="0">
              <a:lnSpc>
                <a:spcPct val="150000"/>
              </a:lnSpc>
              <a:spcBef>
                <a:spcPts val="0"/>
              </a:spcBef>
              <a:spcAft>
                <a:spcPts val="0"/>
              </a:spcAft>
              <a:buFont typeface="Wingdings" panose="05000000000000000000" pitchFamily="2" charset="2"/>
              <a:buChar char="Ø"/>
              <a:defRPr/>
            </a:pPr>
            <a:r>
              <a:rPr kumimoji="1" lang="en-US" altLang="zh-CN" sz="1800" dirty="0">
                <a:latin typeface="Times New Roman" panose="02020603050405020304" pitchFamily="18" charset="0"/>
              </a:rPr>
              <a:t>19</a:t>
            </a:r>
            <a:r>
              <a:rPr kumimoji="1" lang="zh-CN" altLang="en-US" sz="1800" dirty="0">
                <a:latin typeface="Times New Roman" panose="02020603050405020304" pitchFamily="18" charset="0"/>
              </a:rPr>
              <a:t>世纪，德国人开始用硝酸溶解棉纤维，结果可以纺丝或成膜，但易燃烧，最后制成所谓</a:t>
            </a:r>
            <a:r>
              <a:rPr kumimoji="1" lang="zh-CN" altLang="en-US" sz="1800" dirty="0">
                <a:solidFill>
                  <a:srgbClr val="FF0000"/>
                </a:solidFill>
                <a:latin typeface="Times New Roman" panose="02020603050405020304" pitchFamily="18" charset="0"/>
              </a:rPr>
              <a:t>无烟炸药</a:t>
            </a:r>
            <a:r>
              <a:rPr kumimoji="1" lang="zh-CN" altLang="en-US" sz="1800" dirty="0">
                <a:latin typeface="Times New Roman" panose="02020603050405020304" pitchFamily="18" charset="0"/>
              </a:rPr>
              <a:t>；如果加入樟脑，可以加工成塑料叫赛璐珞，又能制作</a:t>
            </a:r>
            <a:r>
              <a:rPr kumimoji="1" lang="zh-CN" altLang="en-US" sz="1800" dirty="0">
                <a:solidFill>
                  <a:srgbClr val="FF0000"/>
                </a:solidFill>
                <a:latin typeface="Times New Roman" panose="02020603050405020304" pitchFamily="18" charset="0"/>
              </a:rPr>
              <a:t>照相底片或电影胶片</a:t>
            </a:r>
            <a:r>
              <a:rPr kumimoji="1" lang="zh-CN" altLang="en-US" sz="1800" dirty="0">
                <a:latin typeface="Times New Roman" panose="02020603050405020304" pitchFamily="18" charset="0"/>
              </a:rPr>
              <a:t>，此外也用在汽车车身的</a:t>
            </a:r>
            <a:r>
              <a:rPr kumimoji="1" lang="zh-CN" altLang="en-US" sz="1800" dirty="0">
                <a:solidFill>
                  <a:srgbClr val="FF0000"/>
                </a:solidFill>
                <a:latin typeface="Times New Roman" panose="02020603050405020304" pitchFamily="18" charset="0"/>
              </a:rPr>
              <a:t>喷漆工艺</a:t>
            </a:r>
            <a:r>
              <a:rPr kumimoji="1" lang="zh-CN" altLang="en-US" sz="1800" dirty="0">
                <a:latin typeface="Times New Roman" panose="02020603050405020304" pitchFamily="18" charset="0"/>
              </a:rPr>
              <a:t>。</a:t>
            </a:r>
            <a:endParaRPr kumimoji="1" lang="en-US" altLang="zh-CN" sz="1800" dirty="0">
              <a:latin typeface="Times New Roman" panose="02020603050405020304" pitchFamily="18" charset="0"/>
            </a:endParaRPr>
          </a:p>
          <a:p>
            <a:pPr marL="0" indent="0">
              <a:lnSpc>
                <a:spcPct val="150000"/>
              </a:lnSpc>
              <a:spcBef>
                <a:spcPts val="0"/>
              </a:spcBef>
              <a:spcAft>
                <a:spcPts val="0"/>
              </a:spcAft>
              <a:buFont typeface="Wingdings" panose="05000000000000000000" pitchFamily="2" charset="2"/>
              <a:buChar char="Ø"/>
              <a:defRPr/>
            </a:pPr>
            <a:r>
              <a:rPr kumimoji="1" lang="zh-CN" altLang="en-US" sz="1800" dirty="0">
                <a:latin typeface="Times New Roman" panose="02020603050405020304" pitchFamily="18" charset="0"/>
              </a:rPr>
              <a:t>稍后，英国人用氢氧化钠处理棉纤维得到丝光纤维，再用</a:t>
            </a:r>
            <a:r>
              <a:rPr kumimoji="1" lang="en-US" altLang="zh-CN" sz="1800" dirty="0">
                <a:latin typeface="Times New Roman" panose="02020603050405020304" pitchFamily="18" charset="0"/>
              </a:rPr>
              <a:t>CS</a:t>
            </a:r>
            <a:r>
              <a:rPr kumimoji="1" lang="en-US" altLang="zh-CN" sz="1800" baseline="-30000" dirty="0">
                <a:latin typeface="Times New Roman" panose="02020603050405020304" pitchFamily="18" charset="0"/>
              </a:rPr>
              <a:t>2</a:t>
            </a:r>
            <a:r>
              <a:rPr kumimoji="1" lang="zh-CN" altLang="en-US" sz="1800" dirty="0">
                <a:latin typeface="Times New Roman" panose="02020603050405020304" pitchFamily="18" charset="0"/>
              </a:rPr>
              <a:t>溶后纺丝成</a:t>
            </a:r>
            <a:r>
              <a:rPr kumimoji="1" lang="zh-CN" altLang="en-US" sz="1800" dirty="0">
                <a:solidFill>
                  <a:srgbClr val="FF0000"/>
                </a:solidFill>
                <a:latin typeface="Times New Roman" panose="02020603050405020304" pitchFamily="18" charset="0"/>
              </a:rPr>
              <a:t>粘胶纤维</a:t>
            </a:r>
            <a:r>
              <a:rPr kumimoji="1" lang="zh-CN" altLang="en-US" sz="1800" dirty="0">
                <a:latin typeface="Times New Roman" panose="02020603050405020304" pitchFamily="18" charset="0"/>
              </a:rPr>
              <a:t>。也可用木浆做帘子线与玻璃纸及人造丝等。</a:t>
            </a:r>
            <a:endParaRPr kumimoji="1" lang="en-US" altLang="zh-CN" sz="1800" dirty="0">
              <a:latin typeface="Times New Roman" panose="02020603050405020304" pitchFamily="18" charset="0"/>
            </a:endParaRPr>
          </a:p>
          <a:p>
            <a:pPr marL="0" indent="0">
              <a:lnSpc>
                <a:spcPct val="150000"/>
              </a:lnSpc>
              <a:spcBef>
                <a:spcPts val="0"/>
              </a:spcBef>
              <a:spcAft>
                <a:spcPts val="0"/>
              </a:spcAft>
              <a:buFont typeface="Wingdings" panose="05000000000000000000" pitchFamily="2" charset="2"/>
              <a:buChar char="Ø"/>
              <a:defRPr/>
            </a:pPr>
            <a:r>
              <a:rPr kumimoji="1" lang="zh-CN" altLang="en-US" sz="1800" dirty="0">
                <a:latin typeface="Times New Roman" panose="02020603050405020304" pitchFamily="18" charset="0"/>
              </a:rPr>
              <a:t>此外，另有德国人用醋酐进行纤维素酯化成醋酸纤维素，由于不易燃烧故多用于</a:t>
            </a:r>
            <a:r>
              <a:rPr kumimoji="1" lang="zh-CN" altLang="en-US" sz="1800" dirty="0">
                <a:solidFill>
                  <a:srgbClr val="FF0000"/>
                </a:solidFill>
                <a:latin typeface="Times New Roman" panose="02020603050405020304" pitchFamily="18" charset="0"/>
              </a:rPr>
              <a:t>照相底片与电影胶片</a:t>
            </a:r>
            <a:r>
              <a:rPr kumimoji="1" lang="zh-CN" altLang="en-US" sz="1800" dirty="0">
                <a:latin typeface="Times New Roman" panose="02020603050405020304" pitchFamily="18" charset="0"/>
              </a:rPr>
              <a:t>，以及飞机机身涂料或者重新纺丝成人造丝造物。</a:t>
            </a:r>
            <a:endParaRPr kumimoji="1" lang="zh-CN" altLang="en-US" sz="1800" dirty="0">
              <a:latin typeface="Times New Roman" panose="02020603050405020304" pitchFamily="18"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610" y="4235634"/>
            <a:ext cx="2160000" cy="2160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610" y="4293096"/>
            <a:ext cx="3094555" cy="216000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631" y="4293096"/>
            <a:ext cx="3238419" cy="2160000"/>
          </a:xfrm>
          <a:prstGeom prst="rect">
            <a:avLst/>
          </a:prstGeom>
        </p:spPr>
      </p:pic>
      <p:sp>
        <p:nvSpPr>
          <p:cNvPr id="8" name="文本框 7"/>
          <p:cNvSpPr txBox="1"/>
          <p:nvPr/>
        </p:nvSpPr>
        <p:spPr>
          <a:xfrm>
            <a:off x="732866" y="6397130"/>
            <a:ext cx="1107996" cy="369332"/>
          </a:xfrm>
          <a:prstGeom prst="rect">
            <a:avLst/>
          </a:prstGeom>
          <a:noFill/>
        </p:spPr>
        <p:txBody>
          <a:bodyPr wrap="none" rtlCol="0">
            <a:spAutoFit/>
          </a:bodyPr>
          <a:lstStyle/>
          <a:p>
            <a:r>
              <a:rPr lang="zh-CN" altLang="en-US" dirty="0"/>
              <a:t>无烟火药</a:t>
            </a:r>
            <a:endParaRPr lang="zh-CN" altLang="en-US" dirty="0"/>
          </a:p>
        </p:txBody>
      </p:sp>
      <p:sp>
        <p:nvSpPr>
          <p:cNvPr id="10" name="文本框 9"/>
          <p:cNvSpPr txBox="1"/>
          <p:nvPr/>
        </p:nvSpPr>
        <p:spPr>
          <a:xfrm>
            <a:off x="3312889" y="6453096"/>
            <a:ext cx="1107996" cy="369332"/>
          </a:xfrm>
          <a:prstGeom prst="rect">
            <a:avLst/>
          </a:prstGeom>
          <a:noFill/>
        </p:spPr>
        <p:txBody>
          <a:bodyPr wrap="none" rtlCol="0">
            <a:spAutoFit/>
          </a:bodyPr>
          <a:lstStyle/>
          <a:p>
            <a:r>
              <a:rPr lang="zh-CN" altLang="en-US" dirty="0"/>
              <a:t>胶黏纤维</a:t>
            </a:r>
            <a:endParaRPr lang="zh-CN" altLang="en-US" dirty="0"/>
          </a:p>
        </p:txBody>
      </p:sp>
      <p:sp>
        <p:nvSpPr>
          <p:cNvPr id="12" name="文本框 11"/>
          <p:cNvSpPr txBox="1"/>
          <p:nvPr/>
        </p:nvSpPr>
        <p:spPr>
          <a:xfrm>
            <a:off x="6588224" y="6474936"/>
            <a:ext cx="1296144" cy="369332"/>
          </a:xfrm>
          <a:prstGeom prst="rect">
            <a:avLst/>
          </a:prstGeom>
          <a:noFill/>
        </p:spPr>
        <p:txBody>
          <a:bodyPr wrap="square">
            <a:spAutoFit/>
          </a:bodyPr>
          <a:lstStyle/>
          <a:p>
            <a:r>
              <a:rPr lang="zh-CN" altLang="en-US" dirty="0"/>
              <a:t>电影胶片</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322625"/>
            <a:ext cx="8208912" cy="2232248"/>
          </a:xfrm>
        </p:spPr>
        <p:txBody>
          <a:bodyPr/>
          <a:lstStyle/>
          <a:p>
            <a:pPr marL="0" indent="0">
              <a:spcBef>
                <a:spcPts val="0"/>
              </a:spcBef>
              <a:spcAft>
                <a:spcPts val="1200"/>
              </a:spcAft>
              <a:buNone/>
              <a:defRPr/>
            </a:pPr>
            <a:r>
              <a:rPr kumimoji="1" lang="en-US" altLang="zh-CN" b="1" dirty="0">
                <a:latin typeface="Times New Roman" panose="02020603050405020304" pitchFamily="18" charset="0"/>
              </a:rPr>
              <a:t>2. </a:t>
            </a:r>
            <a:r>
              <a:rPr kumimoji="1" lang="zh-CN" altLang="en-US" b="1" dirty="0">
                <a:latin typeface="Times New Roman" panose="02020603050405020304" pitchFamily="18" charset="0"/>
              </a:rPr>
              <a:t>高分子化学的建立与发展</a:t>
            </a:r>
            <a:endParaRPr kumimoji="1" lang="en-US" altLang="zh-CN" dirty="0">
              <a:latin typeface="Times New Roman" panose="02020603050405020304" pitchFamily="18" charset="0"/>
            </a:endParaRPr>
          </a:p>
          <a:p>
            <a:pPr marL="0" indent="0">
              <a:lnSpc>
                <a:spcPct val="130000"/>
              </a:lnSpc>
              <a:spcBef>
                <a:spcPts val="0"/>
              </a:spcBef>
              <a:spcAft>
                <a:spcPts val="0"/>
              </a:spcAft>
              <a:buNone/>
              <a:defRPr/>
            </a:pPr>
            <a:r>
              <a:rPr kumimoji="1" lang="zh-CN" altLang="en-US" sz="2000" dirty="0">
                <a:latin typeface="Times New Roman" panose="02020603050405020304" pitchFamily="18" charset="0"/>
              </a:rPr>
              <a:t>二十世纪初已确认淀粉具有</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6</a:t>
            </a:r>
            <a:r>
              <a:rPr kumimoji="1" lang="en-US" altLang="zh-CN" sz="2000" dirty="0">
                <a:latin typeface="Times New Roman" panose="02020603050405020304" pitchFamily="18" charset="0"/>
              </a:rPr>
              <a:t>H</a:t>
            </a:r>
            <a:r>
              <a:rPr kumimoji="1" lang="en-US" altLang="zh-CN" sz="2000" baseline="-30000" dirty="0">
                <a:latin typeface="Times New Roman" panose="02020603050405020304" pitchFamily="18" charset="0"/>
              </a:rPr>
              <a:t>10</a:t>
            </a:r>
            <a:r>
              <a:rPr kumimoji="1" lang="en-US" altLang="zh-CN" sz="2000" dirty="0">
                <a:latin typeface="Times New Roman" panose="02020603050405020304" pitchFamily="18" charset="0"/>
              </a:rPr>
              <a:t>O</a:t>
            </a:r>
            <a:r>
              <a:rPr kumimoji="1" lang="en-US" altLang="zh-CN" sz="2000" baseline="-30000" dirty="0">
                <a:latin typeface="Times New Roman" panose="02020603050405020304" pitchFamily="18" charset="0"/>
              </a:rPr>
              <a:t>5</a:t>
            </a:r>
            <a:r>
              <a:rPr kumimoji="1" lang="en-US" altLang="zh-CN" sz="2000" dirty="0">
                <a:latin typeface="Times New Roman" panose="02020603050405020304" pitchFamily="18" charset="0"/>
              </a:rPr>
              <a:t>)</a:t>
            </a:r>
            <a:r>
              <a:rPr kumimoji="1" lang="en-US" altLang="zh-CN" sz="2000" baseline="-30000" dirty="0">
                <a:latin typeface="Times New Roman" panose="02020603050405020304" pitchFamily="18" charset="0"/>
              </a:rPr>
              <a:t>n</a:t>
            </a:r>
            <a:r>
              <a:rPr kumimoji="1" lang="zh-CN" altLang="en-US" sz="2000" dirty="0">
                <a:latin typeface="Times New Roman" panose="02020603050405020304" pitchFamily="18" charset="0"/>
              </a:rPr>
              <a:t>通式，并知道水解后得到葡萄糖，但却不知它们之间如何连接。有不少人认为是葡萄糖或是它的环状二聚体的缔合体，同样天然橡胶</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6</a:t>
            </a:r>
            <a:r>
              <a:rPr kumimoji="1" lang="en-US" altLang="zh-CN" sz="2000" dirty="0">
                <a:latin typeface="Times New Roman" panose="02020603050405020304" pitchFamily="18" charset="0"/>
              </a:rPr>
              <a:t>H</a:t>
            </a:r>
            <a:r>
              <a:rPr kumimoji="1" lang="en-US" altLang="zh-CN" sz="2000" baseline="-30000" dirty="0">
                <a:latin typeface="Times New Roman" panose="02020603050405020304" pitchFamily="18" charset="0"/>
              </a:rPr>
              <a:t>10</a:t>
            </a:r>
            <a:r>
              <a:rPr kumimoji="1" lang="en-US" altLang="zh-CN" sz="2000" dirty="0">
                <a:latin typeface="Times New Roman" panose="02020603050405020304" pitchFamily="18" charset="0"/>
              </a:rPr>
              <a:t>)</a:t>
            </a:r>
            <a:r>
              <a:rPr kumimoji="1" lang="en-US" altLang="zh-CN" sz="2000" baseline="-30000" dirty="0">
                <a:latin typeface="Times New Roman" panose="02020603050405020304" pitchFamily="18" charset="0"/>
              </a:rPr>
              <a:t>n</a:t>
            </a:r>
            <a:r>
              <a:rPr kumimoji="1" lang="zh-CN" altLang="en-US" sz="2000" dirty="0">
                <a:latin typeface="Times New Roman" panose="02020603050405020304" pitchFamily="18" charset="0"/>
              </a:rPr>
              <a:t>可裂解异戊二烯，也认为是缔合体。</a:t>
            </a:r>
            <a:endParaRPr kumimoji="1" lang="en-US" altLang="zh-CN" sz="2000" dirty="0">
              <a:latin typeface="Times New Roman" panose="02020603050405020304" pitchFamily="18" charset="0"/>
            </a:endParaRPr>
          </a:p>
        </p:txBody>
      </p:sp>
      <p:sp>
        <p:nvSpPr>
          <p:cNvPr id="6" name="文本框 5"/>
          <p:cNvSpPr txBox="1"/>
          <p:nvPr/>
        </p:nvSpPr>
        <p:spPr>
          <a:xfrm>
            <a:off x="467544" y="2490485"/>
            <a:ext cx="5184576" cy="3644780"/>
          </a:xfrm>
          <a:prstGeom prst="rect">
            <a:avLst/>
          </a:prstGeom>
          <a:noFill/>
        </p:spPr>
        <p:txBody>
          <a:bodyPr wrap="square">
            <a:spAutoFit/>
          </a:bodyPr>
          <a:lstStyle/>
          <a:p>
            <a:pPr marR="0" lvl="0" algn="l" defTabSz="914400" rtl="0" eaLnBrk="0" fontAlgn="base" latinLnBrk="0" hangingPunct="0">
              <a:lnSpc>
                <a:spcPct val="130000"/>
              </a:lnSpc>
              <a:spcBef>
                <a:spcPts val="0"/>
              </a:spcBef>
              <a:spcAft>
                <a:spcPts val="0"/>
              </a:spcAft>
              <a:buClr>
                <a:srgbClr val="666600"/>
              </a:buClr>
              <a:buSzPct val="75000"/>
              <a:defRPr/>
            </a:pPr>
            <a:r>
              <a:rPr kumimoji="1"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德国化学家</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Staudinger</a:t>
            </a:r>
            <a:r>
              <a:rPr kumimoji="1"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提出淀粉与天然橡胶的</a:t>
            </a:r>
            <a:r>
              <a:rPr kumimoji="1"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大分子概念</a:t>
            </a:r>
            <a:r>
              <a:rPr kumimoji="1"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，葡萄糖之间与异戊二烯之间都以</a:t>
            </a:r>
            <a:r>
              <a:rPr kumimoji="1"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共价键</a:t>
            </a:r>
            <a:r>
              <a:rPr kumimoji="1"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连接，并不是缔合，虽然它们溶液具有胶体状但不是胶体，他认为原子按正常价键结合几乎可以构成任何长度的链状分子。</a:t>
            </a:r>
            <a:r>
              <a:rPr kumimoji="1" lang="zh-CN" altLang="en-US" sz="2000" dirty="0">
                <a:latin typeface="Times New Roman" panose="02020603050405020304" pitchFamily="18" charset="0"/>
              </a:rPr>
              <a:t>他进一步阐明它们的</a:t>
            </a:r>
            <a:r>
              <a:rPr kumimoji="1" lang="zh-CN" altLang="en-US" sz="2000" dirty="0">
                <a:solidFill>
                  <a:srgbClr val="FF0000"/>
                </a:solidFill>
                <a:latin typeface="Times New Roman" panose="02020603050405020304" pitchFamily="18" charset="0"/>
              </a:rPr>
              <a:t>稀溶液与分子量的定量关系</a:t>
            </a:r>
            <a:r>
              <a:rPr kumimoji="1" lang="zh-CN" altLang="en-US" sz="2000" dirty="0">
                <a:latin typeface="Times New Roman" panose="02020603050405020304" pitchFamily="18" charset="0"/>
              </a:rPr>
              <a:t>，并于</a:t>
            </a:r>
            <a:r>
              <a:rPr kumimoji="1" lang="en-US" altLang="zh-CN" sz="2000" dirty="0">
                <a:latin typeface="Times New Roman" panose="02020603050405020304" pitchFamily="18" charset="0"/>
              </a:rPr>
              <a:t>1932</a:t>
            </a:r>
            <a:r>
              <a:rPr kumimoji="1" lang="zh-CN" altLang="en-US" sz="2000" dirty="0">
                <a:latin typeface="Times New Roman" panose="02020603050405020304" pitchFamily="18" charset="0"/>
              </a:rPr>
              <a:t>年出版了一部关于高分子有机化合物的论文集，后来被公认为</a:t>
            </a:r>
            <a:r>
              <a:rPr kumimoji="1" lang="zh-CN" altLang="en-US" sz="2000" dirty="0">
                <a:solidFill>
                  <a:srgbClr val="FF0000"/>
                </a:solidFill>
                <a:latin typeface="Times New Roman" panose="02020603050405020304" pitchFamily="18" charset="0"/>
              </a:rPr>
              <a:t>高分子化学</a:t>
            </a:r>
            <a:r>
              <a:rPr kumimoji="1" lang="zh-CN" altLang="en-US" sz="2000" dirty="0">
                <a:latin typeface="Times New Roman" panose="02020603050405020304" pitchFamily="18" charset="0"/>
              </a:rPr>
              <a:t>作为一门新兴学科的建立。</a:t>
            </a:r>
            <a:endParaRPr lang="zh-CN" altLang="en-US" sz="2000" dirty="0"/>
          </a:p>
        </p:txBody>
      </p:sp>
      <p:pic>
        <p:nvPicPr>
          <p:cNvPr id="7" name="Picture 5" descr="Hermann Stauding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05133" y="2563310"/>
            <a:ext cx="2173288"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2"/>
          <p:cNvSpPr>
            <a:spLocks noChangeArrowheads="1"/>
          </p:cNvSpPr>
          <p:nvPr/>
        </p:nvSpPr>
        <p:spPr bwMode="auto">
          <a:xfrm>
            <a:off x="5652120" y="5610171"/>
            <a:ext cx="2879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b="1" dirty="0"/>
              <a:t>Hermann Staudinger</a:t>
            </a:r>
            <a:endParaRPr lang="en-US" altLang="zh-CN" sz="1800" b="1" dirty="0"/>
          </a:p>
        </p:txBody>
      </p:sp>
      <p:sp>
        <p:nvSpPr>
          <p:cNvPr id="9" name="矩形 4"/>
          <p:cNvSpPr>
            <a:spLocks noChangeArrowheads="1"/>
          </p:cNvSpPr>
          <p:nvPr/>
        </p:nvSpPr>
        <p:spPr bwMode="auto">
          <a:xfrm>
            <a:off x="5396865" y="5981539"/>
            <a:ext cx="37471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dirty="0">
                <a:solidFill>
                  <a:srgbClr val="000000"/>
                </a:solidFill>
                <a:latin typeface="Times New Roman" panose="02020603050405020304" pitchFamily="18" charset="0"/>
              </a:rPr>
              <a:t>for his discoveries in the field of macromolecular chemistry1953 </a:t>
            </a:r>
            <a:endParaRPr kumimoji="1" lang="en-US" altLang="zh-CN" sz="2000" dirty="0">
              <a:solidFill>
                <a:srgbClr val="000000"/>
              </a:solidFill>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611560" y="675829"/>
            <a:ext cx="7704534"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spcBef>
                <a:spcPct val="0"/>
              </a:spcBef>
              <a:buClrTx/>
              <a:buSzTx/>
              <a:buFont typeface="Wingdings" panose="05000000000000000000" pitchFamily="2" charset="2"/>
              <a:buNone/>
              <a:defRPr/>
            </a:pPr>
            <a:r>
              <a:rPr kumimoji="1" lang="en-US" altLang="zh-CN" sz="2400" dirty="0">
                <a:latin typeface="Times New Roman" panose="02020603050405020304" pitchFamily="18" charset="0"/>
              </a:rPr>
              <a:t>Staudinger</a:t>
            </a:r>
            <a:r>
              <a:rPr kumimoji="1" lang="zh-CN" altLang="en-US" sz="2400" dirty="0">
                <a:latin typeface="Times New Roman" panose="02020603050405020304" pitchFamily="18" charset="0"/>
              </a:rPr>
              <a:t>的结论说明了三个问题：</a:t>
            </a:r>
            <a:endParaRPr kumimoji="1" lang="zh-CN" altLang="en-US" sz="2400" dirty="0">
              <a:latin typeface="Times New Roman" panose="02020603050405020304" pitchFamily="18" charset="0"/>
            </a:endParaRPr>
          </a:p>
          <a:p>
            <a:pPr marL="457200" indent="-457200" eaLnBrk="1" hangingPunct="1">
              <a:spcBef>
                <a:spcPct val="0"/>
              </a:spcBef>
              <a:buClrTx/>
              <a:buSzTx/>
              <a:defRPr/>
            </a:pPr>
            <a:r>
              <a:rPr kumimoji="1" lang="zh-CN" altLang="en-US" sz="2400" dirty="0">
                <a:latin typeface="Times New Roman" panose="02020603050405020304" pitchFamily="18" charset="0"/>
              </a:rPr>
              <a:t>第一，高聚物大都是由</a:t>
            </a:r>
            <a:r>
              <a:rPr kumimoji="1" lang="zh-CN" altLang="en-US" sz="2400" dirty="0">
                <a:solidFill>
                  <a:srgbClr val="FF0000"/>
                </a:solidFill>
                <a:latin typeface="Times New Roman" panose="02020603050405020304" pitchFamily="18" charset="0"/>
              </a:rPr>
              <a:t>简单的结构单元重复连接</a:t>
            </a:r>
            <a:r>
              <a:rPr kumimoji="1" lang="zh-CN" altLang="en-US" sz="2400" dirty="0">
                <a:latin typeface="Times New Roman" panose="02020603050405020304" pitchFamily="18" charset="0"/>
              </a:rPr>
              <a:t>而成的长链分子；</a:t>
            </a:r>
            <a:endParaRPr kumimoji="1" lang="zh-CN" altLang="en-US" sz="2400" dirty="0">
              <a:latin typeface="Times New Roman" panose="02020603050405020304" pitchFamily="18" charset="0"/>
            </a:endParaRPr>
          </a:p>
          <a:p>
            <a:pPr marL="457200" indent="-457200" eaLnBrk="1" hangingPunct="1">
              <a:spcBef>
                <a:spcPct val="0"/>
              </a:spcBef>
              <a:buClrTx/>
              <a:buSzTx/>
              <a:defRPr/>
            </a:pPr>
            <a:r>
              <a:rPr kumimoji="1" lang="zh-CN" altLang="en-US" sz="2400" dirty="0">
                <a:latin typeface="Times New Roman" panose="02020603050405020304" pitchFamily="18" charset="0"/>
              </a:rPr>
              <a:t>第二，链节数目是可以相同的也可以不同的，实验证明大多数高聚物分子的聚合度是不同的，即高聚物的分子量没有确定的值，具有一定的分布区间，所以说</a:t>
            </a:r>
            <a:r>
              <a:rPr kumimoji="1" lang="zh-CN" altLang="en-US" sz="2400" dirty="0">
                <a:solidFill>
                  <a:srgbClr val="FF0000"/>
                </a:solidFill>
                <a:latin typeface="Times New Roman" panose="02020603050405020304" pitchFamily="18" charset="0"/>
              </a:rPr>
              <a:t>高聚物是许多同系物的混合物</a:t>
            </a:r>
            <a:r>
              <a:rPr kumimoji="1" lang="zh-CN" altLang="en-US" sz="2400" dirty="0">
                <a:latin typeface="Times New Roman" panose="02020603050405020304" pitchFamily="18" charset="0"/>
              </a:rPr>
              <a:t>，它是影响高聚物性能的主要因素之一；</a:t>
            </a:r>
            <a:endParaRPr kumimoji="1" lang="zh-CN" altLang="en-US" sz="2400" dirty="0">
              <a:latin typeface="Times New Roman" panose="02020603050405020304" pitchFamily="18" charset="0"/>
            </a:endParaRPr>
          </a:p>
          <a:p>
            <a:pPr marL="457200" indent="-457200" eaLnBrk="1" hangingPunct="1">
              <a:spcBef>
                <a:spcPct val="0"/>
              </a:spcBef>
              <a:buClrTx/>
              <a:buSzTx/>
              <a:defRPr/>
            </a:pPr>
            <a:r>
              <a:rPr kumimoji="1" lang="zh-CN" altLang="en-US" sz="2400" dirty="0">
                <a:latin typeface="Times New Roman" panose="02020603050405020304" pitchFamily="18" charset="0"/>
              </a:rPr>
              <a:t>第三，不同化学组成的单体，可以聚合成不同的高聚体。高聚物的分子结构首先与结构单元的化学组成有关，因而</a:t>
            </a:r>
            <a:r>
              <a:rPr kumimoji="1" lang="zh-CN" altLang="en-US" sz="2400" dirty="0">
                <a:solidFill>
                  <a:srgbClr val="FF0000"/>
                </a:solidFill>
                <a:latin typeface="Times New Roman" panose="02020603050405020304" pitchFamily="18" charset="0"/>
              </a:rPr>
              <a:t>结构单元的化学组成是影响学高聚物结构与性能的本质因素</a:t>
            </a:r>
            <a:r>
              <a:rPr kumimoji="1" lang="zh-CN" altLang="en-US" sz="2400" dirty="0">
                <a:latin typeface="Times New Roman" panose="02020603050405020304" pitchFamily="18" charset="0"/>
              </a:rPr>
              <a:t>。 </a:t>
            </a:r>
            <a:endParaRPr kumimoji="1" lang="zh-CN" altLang="en-US" sz="2400" dirty="0">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a:xfrm>
            <a:off x="467544" y="44624"/>
            <a:ext cx="6130925" cy="703263"/>
          </a:xfrm>
        </p:spPr>
        <p:txBody>
          <a:bodyPr/>
          <a:lstStyle/>
          <a:p>
            <a:r>
              <a:rPr lang="zh-CN" altLang="en-US" dirty="0">
                <a:latin typeface="Times New Roman" panose="02020603050405020304" pitchFamily="18" charset="0"/>
              </a:rPr>
              <a:t>第一节 概述</a:t>
            </a:r>
            <a:endParaRPr lang="zh-CN" altLang="en-US" dirty="0"/>
          </a:p>
        </p:txBody>
      </p:sp>
      <p:pic>
        <p:nvPicPr>
          <p:cNvPr id="6147" name="内容占位符 3"/>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323850" y="1484313"/>
            <a:ext cx="3635375" cy="4530725"/>
          </a:xfrm>
        </p:spPr>
      </p:pic>
      <p:sp>
        <p:nvSpPr>
          <p:cNvPr id="6148" name="文本框 4"/>
          <p:cNvSpPr txBox="1">
            <a:spLocks noChangeArrowheads="1"/>
          </p:cNvSpPr>
          <p:nvPr/>
        </p:nvSpPr>
        <p:spPr bwMode="auto">
          <a:xfrm>
            <a:off x="1327150" y="6165850"/>
            <a:ext cx="1628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800">
                <a:latin typeface="Times New Roman" panose="02020603050405020304" pitchFamily="18" charset="0"/>
              </a:rPr>
              <a:t>Anselme Payen</a:t>
            </a:r>
            <a:endParaRPr lang="zh-CN" altLang="en-US" sz="1800"/>
          </a:p>
        </p:txBody>
      </p:sp>
      <p:sp>
        <p:nvSpPr>
          <p:cNvPr id="6" name="矩形 5"/>
          <p:cNvSpPr/>
          <p:nvPr/>
        </p:nvSpPr>
        <p:spPr>
          <a:xfrm>
            <a:off x="4060825" y="1773238"/>
            <a:ext cx="4787900" cy="4092575"/>
          </a:xfrm>
          <a:prstGeom prst="rect">
            <a:avLst/>
          </a:prstGeom>
        </p:spPr>
        <p:txBody>
          <a:bodyPr>
            <a:spAutoFit/>
          </a:bodyPr>
          <a:lstStyle/>
          <a:p>
            <a:pPr eaLnBrk="1" hangingPunct="1">
              <a:spcAft>
                <a:spcPts val="1200"/>
              </a:spcAft>
              <a:defRPr/>
            </a:pPr>
            <a:r>
              <a:rPr lang="en-US" altLang="zh-CN" sz="2400" dirty="0">
                <a:latin typeface="Times New Roman" panose="02020603050405020304" pitchFamily="18" charset="0"/>
              </a:rPr>
              <a:t>ANSELME  PAYEN  AWARD</a:t>
            </a:r>
            <a:endParaRPr kumimoji="1" lang="en-US" altLang="zh-CN" sz="2400" dirty="0">
              <a:latin typeface="Times New Roman" panose="02020603050405020304" pitchFamily="18" charset="0"/>
            </a:endParaRPr>
          </a:p>
          <a:p>
            <a:pPr marL="342900" indent="-342900" eaLnBrk="1" hangingPunct="1">
              <a:spcAft>
                <a:spcPts val="1200"/>
              </a:spcAft>
              <a:buFont typeface="Wingdings" panose="05000000000000000000" pitchFamily="2" charset="2"/>
              <a:buChar char="p"/>
              <a:defRPr/>
            </a:pPr>
            <a:r>
              <a:rPr kumimoji="1" lang="zh-CN" altLang="en-US" sz="2400" dirty="0">
                <a:latin typeface="Times New Roman" panose="02020603050405020304" pitchFamily="18" charset="0"/>
              </a:rPr>
              <a:t>以纤维素的发现者，世界著名法国科学家、纤维素的木质素化学的先驱</a:t>
            </a:r>
            <a:r>
              <a:rPr kumimoji="1" lang="en-US" altLang="zh-CN" sz="2400" dirty="0" err="1">
                <a:latin typeface="Times New Roman" panose="02020603050405020304" pitchFamily="18" charset="0"/>
              </a:rPr>
              <a:t>Anselme</a:t>
            </a: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Payen</a:t>
            </a:r>
            <a:r>
              <a:rPr kumimoji="1" lang="zh-CN" altLang="en-US" sz="2400" dirty="0">
                <a:latin typeface="Times New Roman" panose="02020603050405020304" pitchFamily="18" charset="0"/>
              </a:rPr>
              <a:t>的名字命名的。</a:t>
            </a:r>
            <a:endParaRPr kumimoji="1" lang="en-US" altLang="zh-CN" sz="2400" dirty="0">
              <a:latin typeface="Times New Roman" panose="02020603050405020304" pitchFamily="18" charset="0"/>
            </a:endParaRPr>
          </a:p>
          <a:p>
            <a:pPr marL="342900" indent="-342900" eaLnBrk="1" hangingPunct="1">
              <a:spcAft>
                <a:spcPts val="1200"/>
              </a:spcAft>
              <a:buFont typeface="Wingdings" panose="05000000000000000000" pitchFamily="2" charset="2"/>
              <a:buChar char="p"/>
              <a:defRPr/>
            </a:pPr>
            <a:r>
              <a:rPr kumimoji="1" lang="zh-CN" altLang="en-US" sz="2400" dirty="0">
                <a:latin typeface="Times New Roman" panose="02020603050405020304" pitchFamily="18" charset="0"/>
              </a:rPr>
              <a:t>该奖包括一面铜制奖牌和＄</a:t>
            </a:r>
            <a:r>
              <a:rPr kumimoji="1" lang="en-US" altLang="zh-CN" sz="2400" dirty="0">
                <a:latin typeface="Times New Roman" panose="02020603050405020304" pitchFamily="18" charset="0"/>
              </a:rPr>
              <a:t>3000</a:t>
            </a:r>
            <a:r>
              <a:rPr kumimoji="1" lang="zh-CN" altLang="en-US" sz="2400" dirty="0">
                <a:latin typeface="Times New Roman" panose="02020603050405020304" pitchFamily="18" charset="0"/>
              </a:rPr>
              <a:t>奖金，由美国化学会（</a:t>
            </a:r>
            <a:r>
              <a:rPr kumimoji="1" lang="en-US" altLang="zh-CN" sz="2400" dirty="0">
                <a:latin typeface="Times New Roman" panose="02020603050405020304" pitchFamily="18" charset="0"/>
              </a:rPr>
              <a:t>ACS</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American Chemistry Society</a:t>
            </a:r>
            <a:r>
              <a:rPr kumimoji="1" lang="zh-CN" altLang="en-US" sz="2400" dirty="0">
                <a:latin typeface="Times New Roman" panose="02020603050405020304" pitchFamily="18" charset="0"/>
              </a:rPr>
              <a:t>）的 </a:t>
            </a:r>
            <a:r>
              <a:rPr kumimoji="1" lang="en-US" altLang="zh-CN" sz="2400" dirty="0">
                <a:latin typeface="Times New Roman" panose="02020603050405020304" pitchFamily="18" charset="0"/>
              </a:rPr>
              <a:t>Cellulose and Renewable  Materials Division </a:t>
            </a:r>
            <a:r>
              <a:rPr kumimoji="1" lang="zh-CN" altLang="en-US" sz="2400" dirty="0">
                <a:latin typeface="Times New Roman" panose="02020603050405020304" pitchFamily="18" charset="0"/>
              </a:rPr>
              <a:t>颁发</a:t>
            </a:r>
            <a:endParaRPr lang="zh-CN"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kumimoji="1" lang="en-US" altLang="zh-CN" b="1">
                <a:latin typeface="Times New Roman" panose="02020603050405020304" pitchFamily="18" charset="0"/>
              </a:rPr>
              <a:t>1.3</a:t>
            </a:r>
            <a:r>
              <a:rPr kumimoji="1" lang="zh-CN" altLang="en-US" b="1">
                <a:latin typeface="Times New Roman" panose="02020603050405020304" pitchFamily="18" charset="0"/>
              </a:rPr>
              <a:t>大分子的结构</a:t>
            </a:r>
            <a:endParaRPr lang="zh-CN" altLang="en-US"/>
          </a:p>
        </p:txBody>
      </p:sp>
      <p:sp>
        <p:nvSpPr>
          <p:cNvPr id="3" name="内容占位符 2"/>
          <p:cNvSpPr>
            <a:spLocks noGrp="1"/>
          </p:cNvSpPr>
          <p:nvPr>
            <p:ph idx="1"/>
          </p:nvPr>
        </p:nvSpPr>
        <p:spPr>
          <a:xfrm>
            <a:off x="323528" y="1196752"/>
            <a:ext cx="8229600" cy="662788"/>
          </a:xfrm>
        </p:spPr>
        <p:txBody>
          <a:bodyPr/>
          <a:lstStyle/>
          <a:p>
            <a:pPr marL="514350" indent="-514350">
              <a:buFont typeface="Wingdings" panose="05000000000000000000" pitchFamily="2" charset="2"/>
              <a:buAutoNum type="arabicPeriod"/>
              <a:defRPr/>
            </a:pPr>
            <a:r>
              <a:rPr kumimoji="1" lang="zh-CN" altLang="en-US" sz="3200" b="1" dirty="0">
                <a:latin typeface="Times New Roman" panose="02020603050405020304" pitchFamily="18" charset="0"/>
              </a:rPr>
              <a:t>高分子的链结构</a:t>
            </a:r>
            <a:endParaRPr kumimoji="1" lang="en-US" altLang="zh-CN" sz="3200" b="1" dirty="0">
              <a:latin typeface="Times New Roman" panose="02020603050405020304" pitchFamily="18" charset="0"/>
            </a:endParaRPr>
          </a:p>
        </p:txBody>
      </p:sp>
      <p:sp>
        <p:nvSpPr>
          <p:cNvPr id="4" name="Rectangle 8"/>
          <p:cNvSpPr>
            <a:spLocks noChangeArrowheads="1"/>
          </p:cNvSpPr>
          <p:nvPr/>
        </p:nvSpPr>
        <p:spPr bwMode="auto">
          <a:xfrm>
            <a:off x="719572" y="2135988"/>
            <a:ext cx="7704856" cy="352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lnSpc>
                <a:spcPts val="3900"/>
              </a:lnSpc>
              <a:spcBef>
                <a:spcPct val="0"/>
              </a:spcBef>
              <a:buClrTx/>
              <a:buSzTx/>
              <a:buFont typeface="Wingdings" panose="05000000000000000000" pitchFamily="2" charset="2"/>
              <a:buChar char="ü"/>
            </a:pPr>
            <a:r>
              <a:rPr kumimoji="1" lang="zh-CN" altLang="en-US" b="1" dirty="0">
                <a:latin typeface="Times New Roman" panose="02020603050405020304" pitchFamily="18" charset="0"/>
              </a:rPr>
              <a:t>高分子链的近程结构，一级（次）结构</a:t>
            </a:r>
            <a:endParaRPr kumimoji="1" lang="en-US" altLang="zh-CN" b="1" dirty="0">
              <a:latin typeface="Times New Roman" panose="02020603050405020304" pitchFamily="18" charset="0"/>
            </a:endParaRPr>
          </a:p>
          <a:p>
            <a:pPr marL="0" indent="0" algn="just" eaLnBrk="1" hangingPunct="1">
              <a:lnSpc>
                <a:spcPts val="3900"/>
              </a:lnSpc>
              <a:spcBef>
                <a:spcPct val="0"/>
              </a:spcBef>
              <a:buClrTx/>
              <a:buSzTx/>
              <a:buNone/>
            </a:pPr>
            <a:r>
              <a:rPr kumimoji="1" lang="zh-CN" altLang="en-US" sz="2400" dirty="0">
                <a:solidFill>
                  <a:srgbClr val="FF0000"/>
                </a:solidFill>
                <a:latin typeface="Times New Roman" panose="02020603050405020304" pitchFamily="18" charset="0"/>
              </a:rPr>
              <a:t>指单个高分子链中各原子或原子团的种类及其在空间的排列方式</a:t>
            </a:r>
            <a:r>
              <a:rPr kumimoji="1" lang="zh-CN" altLang="en-US" sz="2400" dirty="0">
                <a:latin typeface="Times New Roman" panose="02020603050405020304" pitchFamily="18" charset="0"/>
              </a:rPr>
              <a:t>，如结构单元的化学组成，单体单元在聚合过程中的键接方式，单个高分子链的几何形状，高分子链的立体异构体等。</a:t>
            </a:r>
            <a:endParaRPr kumimoji="1" lang="en-US" altLang="zh-CN" sz="2400" dirty="0">
              <a:latin typeface="Times New Roman" panose="02020603050405020304" pitchFamily="18" charset="0"/>
            </a:endParaRPr>
          </a:p>
          <a:p>
            <a:pPr algn="just" eaLnBrk="1" hangingPunct="1">
              <a:lnSpc>
                <a:spcPts val="3900"/>
              </a:lnSpc>
              <a:spcBef>
                <a:spcPct val="0"/>
              </a:spcBef>
              <a:buClrTx/>
              <a:buSzTx/>
              <a:buFont typeface="Arial" panose="020B0604020202020204" pitchFamily="34" charset="0"/>
              <a:buChar char="•"/>
            </a:pPr>
            <a:r>
              <a:rPr kumimoji="1" lang="zh-CN" altLang="en-US" sz="2000" dirty="0">
                <a:latin typeface="Times New Roman" panose="02020603050405020304" pitchFamily="18" charset="0"/>
              </a:rPr>
              <a:t>如纤维素结构单元的化学组成为</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6</a:t>
            </a:r>
            <a:r>
              <a:rPr kumimoji="1" lang="en-US" altLang="zh-CN" sz="2000" dirty="0">
                <a:latin typeface="Times New Roman" panose="02020603050405020304" pitchFamily="18" charset="0"/>
              </a:rPr>
              <a:t>H</a:t>
            </a:r>
            <a:r>
              <a:rPr kumimoji="1" lang="en-US" altLang="zh-CN" sz="2000" baseline="-30000" dirty="0">
                <a:latin typeface="Times New Roman" panose="02020603050405020304" pitchFamily="18" charset="0"/>
              </a:rPr>
              <a:t>10</a:t>
            </a:r>
            <a:r>
              <a:rPr kumimoji="1" lang="en-US" altLang="zh-CN" sz="2000" dirty="0">
                <a:latin typeface="Times New Roman" panose="02020603050405020304" pitchFamily="18" charset="0"/>
              </a:rPr>
              <a:t>O</a:t>
            </a:r>
            <a:r>
              <a:rPr kumimoji="1" lang="en-US" altLang="zh-CN" sz="2000" baseline="-30000" dirty="0">
                <a:latin typeface="Times New Roman" panose="02020603050405020304" pitchFamily="18" charset="0"/>
              </a:rPr>
              <a:t>5</a:t>
            </a:r>
            <a:r>
              <a:rPr kumimoji="1" lang="zh-CN" altLang="en-US" sz="2000" dirty="0">
                <a:latin typeface="Times New Roman" panose="02020603050405020304" pitchFamily="18" charset="0"/>
              </a:rPr>
              <a:t>，结构单元为失水葡萄糖环，这些结构单元以</a:t>
            </a:r>
            <a:r>
              <a:rPr kumimoji="1" lang="en-US" altLang="zh-CN" sz="2000" dirty="0">
                <a:latin typeface="Times New Roman" panose="02020603050405020304" pitchFamily="18" charset="0"/>
              </a:rPr>
              <a:t>β-1,4</a:t>
            </a:r>
            <a:r>
              <a:rPr kumimoji="1" lang="zh-CN" altLang="en-US" sz="2000" dirty="0">
                <a:latin typeface="Times New Roman" panose="02020603050405020304" pitchFamily="18" charset="0"/>
              </a:rPr>
              <a:t>苷键的方式联接为线性大分子。    </a:t>
            </a:r>
            <a:endParaRPr kumimoji="1" lang="zh-CN" altLang="en-US" sz="2000" dirty="0">
              <a:latin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755576" y="1628800"/>
            <a:ext cx="7632848" cy="2877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nSpc>
                <a:spcPct val="150000"/>
              </a:lnSpc>
              <a:spcBef>
                <a:spcPct val="0"/>
              </a:spcBef>
              <a:buClrTx/>
              <a:buSzTx/>
              <a:buFont typeface="Wingdings" panose="05000000000000000000" pitchFamily="2" charset="2"/>
              <a:buChar char="ü"/>
            </a:pPr>
            <a:r>
              <a:rPr kumimoji="1" lang="zh-CN" altLang="en-US" b="1" dirty="0"/>
              <a:t>高分子链的远程结构，</a:t>
            </a:r>
            <a:r>
              <a:rPr kumimoji="1" lang="zh-CN" altLang="en-US" b="1" dirty="0">
                <a:latin typeface="Times New Roman" panose="02020603050405020304" pitchFamily="18" charset="0"/>
              </a:rPr>
              <a:t>二级（次）结构</a:t>
            </a:r>
            <a:endParaRPr kumimoji="1" lang="en-US" altLang="zh-CN" b="1" dirty="0">
              <a:latin typeface="Times New Roman" panose="02020603050405020304" pitchFamily="18" charset="0"/>
            </a:endParaRPr>
          </a:p>
          <a:p>
            <a:pPr marL="0" indent="0">
              <a:lnSpc>
                <a:spcPct val="150000"/>
              </a:lnSpc>
              <a:spcBef>
                <a:spcPct val="0"/>
              </a:spcBef>
              <a:buClrTx/>
              <a:buSzTx/>
              <a:buNone/>
            </a:pPr>
            <a:r>
              <a:rPr kumimoji="1" lang="zh-CN" altLang="en-US" sz="2400" dirty="0"/>
              <a:t>指大分子长链分子的长短，即</a:t>
            </a:r>
            <a:r>
              <a:rPr kumimoji="1" lang="zh-CN" altLang="en-US" sz="2400" dirty="0">
                <a:solidFill>
                  <a:srgbClr val="FF0000"/>
                </a:solidFill>
              </a:rPr>
              <a:t>大分子的分子量的大小及其分布</a:t>
            </a:r>
            <a:r>
              <a:rPr kumimoji="1" lang="zh-CN" altLang="en-US" sz="2400" dirty="0"/>
              <a:t>，高分子链的内旋转以及由此而引起</a:t>
            </a:r>
            <a:r>
              <a:rPr kumimoji="1" lang="zh-CN" altLang="en-US" sz="2400" dirty="0">
                <a:solidFill>
                  <a:srgbClr val="FF0000"/>
                </a:solidFill>
              </a:rPr>
              <a:t>高分子链在空间构象变化</a:t>
            </a:r>
            <a:r>
              <a:rPr kumimoji="1" lang="zh-CN" altLang="en-US" sz="2400" dirty="0"/>
              <a:t>的难易程度，即影响高分子的柔性与刚性的结构因素等。 </a:t>
            </a:r>
            <a:endParaRPr kumimoji="1" lang="zh-CN"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504030" y="801774"/>
            <a:ext cx="8316441" cy="540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spcAft>
                <a:spcPts val="1200"/>
              </a:spcAft>
              <a:buClrTx/>
              <a:buSzTx/>
              <a:buFontTx/>
              <a:buNone/>
              <a:defRPr/>
            </a:pPr>
            <a:r>
              <a:rPr kumimoji="1" lang="en-US" altLang="zh-CN" sz="3200" b="1" dirty="0">
                <a:latin typeface="Times New Roman" panose="02020603050405020304" pitchFamily="18" charset="0"/>
              </a:rPr>
              <a:t>2. </a:t>
            </a:r>
            <a:r>
              <a:rPr kumimoji="1" lang="zh-CN" altLang="en-US" sz="3200" b="1" dirty="0">
                <a:latin typeface="Times New Roman" panose="02020603050405020304" pitchFamily="18" charset="0"/>
              </a:rPr>
              <a:t>大分子的超分子结构</a:t>
            </a:r>
            <a:endParaRPr kumimoji="1" lang="zh-CN" altLang="en-US" sz="3200" dirty="0">
              <a:latin typeface="Times New Roman" panose="02020603050405020304" pitchFamily="18" charset="0"/>
            </a:endParaRPr>
          </a:p>
          <a:p>
            <a:pPr marL="342900" indent="-342900" algn="just">
              <a:lnSpc>
                <a:spcPct val="150000"/>
              </a:lnSpc>
              <a:spcBef>
                <a:spcPct val="0"/>
              </a:spcBef>
              <a:spcAft>
                <a:spcPts val="1200"/>
              </a:spcAft>
              <a:buClrTx/>
              <a:buSzTx/>
              <a:buFont typeface="Wingdings" panose="05000000000000000000" pitchFamily="2" charset="2"/>
              <a:buChar char="ü"/>
              <a:defRPr/>
            </a:pPr>
            <a:r>
              <a:rPr kumimoji="1" lang="zh-CN" altLang="en-US" sz="2400" b="1" dirty="0">
                <a:latin typeface="Times New Roman" panose="02020603050405020304" pitchFamily="18" charset="0"/>
              </a:rPr>
              <a:t>大分子的超分子结构也称为</a:t>
            </a:r>
            <a:r>
              <a:rPr kumimoji="1" lang="zh-CN" altLang="en-US" sz="2400" b="1" dirty="0">
                <a:solidFill>
                  <a:srgbClr val="FF0000"/>
                </a:solidFill>
                <a:latin typeface="Times New Roman" panose="02020603050405020304" pitchFamily="18" charset="0"/>
              </a:rPr>
              <a:t>凝聚态结构</a:t>
            </a:r>
            <a:r>
              <a:rPr kumimoji="1" lang="zh-CN" altLang="en-US" sz="2400" b="1" dirty="0">
                <a:latin typeface="Times New Roman" panose="02020603050405020304" pitchFamily="18" charset="0"/>
              </a:rPr>
              <a:t>，三级（次）结构</a:t>
            </a:r>
            <a:endParaRPr kumimoji="1" lang="en-US" altLang="zh-CN" sz="2400" b="1" dirty="0">
              <a:latin typeface="Times New Roman" panose="02020603050405020304" pitchFamily="18" charset="0"/>
            </a:endParaRPr>
          </a:p>
          <a:p>
            <a:pPr algn="just">
              <a:lnSpc>
                <a:spcPct val="150000"/>
              </a:lnSpc>
              <a:spcBef>
                <a:spcPct val="0"/>
              </a:spcBef>
              <a:spcAft>
                <a:spcPts val="1200"/>
              </a:spcAft>
              <a:buClrTx/>
              <a:buSzTx/>
              <a:buNone/>
              <a:defRPr/>
            </a:pPr>
            <a:r>
              <a:rPr kumimoji="1" lang="zh-CN" altLang="en-US" sz="2400" dirty="0">
                <a:latin typeface="Times New Roman" panose="02020603050405020304" pitchFamily="18" charset="0"/>
              </a:rPr>
              <a:t>指大分子中</a:t>
            </a:r>
            <a:r>
              <a:rPr kumimoji="1" lang="zh-CN" altLang="en-US" sz="2400" dirty="0">
                <a:solidFill>
                  <a:srgbClr val="FF0000"/>
                </a:solidFill>
                <a:latin typeface="Times New Roman" panose="02020603050405020304" pitchFamily="18" charset="0"/>
              </a:rPr>
              <a:t>各个高分子链靠分子之间的相互作用力而排列的空间结构</a:t>
            </a:r>
            <a:r>
              <a:rPr kumimoji="1" lang="zh-CN" altLang="en-US" sz="2400" dirty="0">
                <a:latin typeface="Times New Roman" panose="02020603050405020304" pitchFamily="18" charset="0"/>
              </a:rPr>
              <a:t>，主要包括大分子的非晶结构，结晶结构、液晶结构、取向结构、织态结构等。</a:t>
            </a:r>
            <a:endParaRPr kumimoji="1" lang="zh-CN" altLang="en-US" sz="2400" dirty="0">
              <a:latin typeface="Times New Roman" panose="02020603050405020304" pitchFamily="18" charset="0"/>
            </a:endParaRPr>
          </a:p>
          <a:p>
            <a:pPr>
              <a:lnSpc>
                <a:spcPct val="150000"/>
              </a:lnSpc>
              <a:spcBef>
                <a:spcPct val="0"/>
              </a:spcBef>
              <a:spcAft>
                <a:spcPts val="1200"/>
              </a:spcAft>
              <a:buClrTx/>
              <a:buSzTx/>
              <a:buNone/>
              <a:defRPr/>
            </a:pPr>
            <a:r>
              <a:rPr kumimoji="1" lang="zh-CN" altLang="en-US" sz="2400" dirty="0">
                <a:latin typeface="Times New Roman" panose="02020603050405020304" pitchFamily="18" charset="0"/>
              </a:rPr>
              <a:t>研究高分子结构的现代方法有：</a:t>
            </a:r>
            <a:r>
              <a:rPr kumimoji="1" lang="en-US" altLang="zh-CN" sz="2400" dirty="0">
                <a:latin typeface="Times New Roman" panose="02020603050405020304" pitchFamily="18" charset="0"/>
              </a:rPr>
              <a:t>x</a:t>
            </a:r>
            <a:r>
              <a:rPr kumimoji="1" lang="zh-CN" altLang="en-US" sz="2400" dirty="0">
                <a:latin typeface="Times New Roman" panose="02020603050405020304" pitchFamily="18" charset="0"/>
              </a:rPr>
              <a:t>射线衍线、中子散射、光学显微镜、偏光显微镜、电子显微镜、顺磁及核磁共振、红外、紫外、可见光、旋光、光－声光谱、气相、液相、裂解色谱－电子能谱等。 </a:t>
            </a:r>
            <a:endParaRPr kumimoji="1" lang="zh-CN" altLang="en-US" sz="2400" dirty="0">
              <a:latin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kumimoji="1" lang="zh-CN" altLang="en-US" b="1">
                <a:latin typeface="Times New Roman" panose="02020603050405020304" pitchFamily="18" charset="0"/>
              </a:rPr>
              <a:t>第二节  纤维素的化学结构</a:t>
            </a:r>
            <a:endParaRPr lang="zh-CN" altLang="en-US"/>
          </a:p>
        </p:txBody>
      </p:sp>
      <p:sp>
        <p:nvSpPr>
          <p:cNvPr id="3" name="内容占位符 2"/>
          <p:cNvSpPr>
            <a:spLocks noGrp="1"/>
          </p:cNvSpPr>
          <p:nvPr>
            <p:ph idx="1"/>
          </p:nvPr>
        </p:nvSpPr>
        <p:spPr>
          <a:xfrm>
            <a:off x="467544" y="1268760"/>
            <a:ext cx="8229600" cy="5113337"/>
          </a:xfrm>
        </p:spPr>
        <p:txBody>
          <a:bodyPr/>
          <a:lstStyle/>
          <a:p>
            <a:pPr marL="0" indent="0">
              <a:buFont typeface="Wingdings" panose="05000000000000000000" pitchFamily="2" charset="2"/>
              <a:buNone/>
              <a:defRPr/>
            </a:pPr>
            <a:r>
              <a:rPr kumimoji="1" lang="en-US" altLang="zh-CN" b="1" dirty="0">
                <a:latin typeface="Times New Roman" panose="02020603050405020304" pitchFamily="18" charset="0"/>
              </a:rPr>
              <a:t>2.1 </a:t>
            </a:r>
            <a:r>
              <a:rPr kumimoji="1" lang="zh-CN" altLang="en-US" b="1" dirty="0">
                <a:latin typeface="Times New Roman" panose="02020603050405020304" pitchFamily="18" charset="0"/>
              </a:rPr>
              <a:t>葡萄糖环形结构的确定</a:t>
            </a:r>
            <a:endParaRPr kumimoji="1" lang="zh-CN" altLang="en-US" dirty="0">
              <a:latin typeface="Times New Roman" panose="02020603050405020304" pitchFamily="18" charset="0"/>
              <a:ea typeface="黑体" panose="02010609060101010101" pitchFamily="49" charset="-122"/>
            </a:endParaRPr>
          </a:p>
          <a:p>
            <a:pPr marL="0" indent="0">
              <a:buFont typeface="Wingdings" panose="05000000000000000000" pitchFamily="2" charset="2"/>
              <a:buNone/>
              <a:defRPr/>
            </a:pPr>
            <a:r>
              <a:rPr kumimoji="1" lang="zh-CN" altLang="en-US" sz="2400" dirty="0">
                <a:latin typeface="Times New Roman" panose="02020603050405020304" pitchFamily="18" charset="0"/>
              </a:rPr>
              <a:t>纤维素的化学式为</a:t>
            </a:r>
            <a:r>
              <a:rPr kumimoji="1" lang="en-US" altLang="zh-CN" sz="2400" dirty="0">
                <a:latin typeface="Times New Roman" panose="02020603050405020304" pitchFamily="18" charset="0"/>
              </a:rPr>
              <a:t>C</a:t>
            </a:r>
            <a:r>
              <a:rPr kumimoji="1" lang="en-US" altLang="zh-CN" sz="2400" baseline="-30000" dirty="0">
                <a:latin typeface="Times New Roman" panose="02020603050405020304" pitchFamily="18" charset="0"/>
              </a:rPr>
              <a:t>6</a:t>
            </a:r>
            <a:r>
              <a:rPr kumimoji="1" lang="en-US" altLang="zh-CN" sz="2400" dirty="0">
                <a:latin typeface="Times New Roman" panose="02020603050405020304" pitchFamily="18" charset="0"/>
              </a:rPr>
              <a:t>H</a:t>
            </a:r>
            <a:r>
              <a:rPr kumimoji="1" lang="en-US" altLang="zh-CN" sz="2400" baseline="-30000" dirty="0">
                <a:latin typeface="Times New Roman" panose="02020603050405020304" pitchFamily="18" charset="0"/>
              </a:rPr>
              <a:t>10</a:t>
            </a:r>
            <a:r>
              <a:rPr kumimoji="1" lang="en-US" altLang="zh-CN" sz="2400" dirty="0">
                <a:latin typeface="Times New Roman" panose="02020603050405020304" pitchFamily="18" charset="0"/>
              </a:rPr>
              <a:t>O</a:t>
            </a:r>
            <a:r>
              <a:rPr kumimoji="1" lang="en-US" altLang="zh-CN" sz="2400" baseline="-30000" dirty="0">
                <a:latin typeface="Times New Roman" panose="02020603050405020304" pitchFamily="18" charset="0"/>
              </a:rPr>
              <a:t>5</a:t>
            </a:r>
            <a:r>
              <a:rPr kumimoji="1" lang="zh-CN" altLang="en-US" sz="2400" dirty="0">
                <a:latin typeface="Times New Roman" panose="02020603050405020304" pitchFamily="18" charset="0"/>
              </a:rPr>
              <a:t>，化学结构的实验分子式为</a:t>
            </a:r>
            <a:r>
              <a:rPr kumimoji="1" lang="en-US" altLang="zh-CN" sz="2400" dirty="0">
                <a:latin typeface="Times New Roman" panose="02020603050405020304" pitchFamily="18" charset="0"/>
              </a:rPr>
              <a:t>(C</a:t>
            </a:r>
            <a:r>
              <a:rPr kumimoji="1" lang="en-US" altLang="zh-CN" sz="2400" baseline="-30000" dirty="0">
                <a:latin typeface="Times New Roman" panose="02020603050405020304" pitchFamily="18" charset="0"/>
              </a:rPr>
              <a:t>6</a:t>
            </a:r>
            <a:r>
              <a:rPr kumimoji="1" lang="en-US" altLang="zh-CN" sz="2400" dirty="0">
                <a:latin typeface="Times New Roman" panose="02020603050405020304" pitchFamily="18" charset="0"/>
              </a:rPr>
              <a:t>H</a:t>
            </a:r>
            <a:r>
              <a:rPr kumimoji="1" lang="en-US" altLang="zh-CN" sz="2400" baseline="-30000" dirty="0">
                <a:latin typeface="Times New Roman" panose="02020603050405020304" pitchFamily="18" charset="0"/>
              </a:rPr>
              <a:t>10</a:t>
            </a:r>
            <a:r>
              <a:rPr kumimoji="1" lang="en-US" altLang="zh-CN" sz="2400" dirty="0">
                <a:latin typeface="Times New Roman" panose="02020603050405020304" pitchFamily="18" charset="0"/>
              </a:rPr>
              <a:t>O</a:t>
            </a:r>
            <a:r>
              <a:rPr kumimoji="1" lang="en-US" altLang="zh-CN" sz="2400" baseline="-30000" dirty="0">
                <a:latin typeface="Times New Roman" panose="02020603050405020304" pitchFamily="18" charset="0"/>
              </a:rPr>
              <a:t>5</a:t>
            </a:r>
            <a:r>
              <a:rPr kumimoji="1" lang="en-US" altLang="zh-CN" sz="2400" dirty="0">
                <a:latin typeface="Times New Roman" panose="02020603050405020304" pitchFamily="18" charset="0"/>
              </a:rPr>
              <a:t>)n</a:t>
            </a:r>
            <a:r>
              <a:rPr kumimoji="1" lang="zh-CN" altLang="en-US" sz="2400" dirty="0">
                <a:latin typeface="Times New Roman" panose="02020603050405020304" pitchFamily="18" charset="0"/>
              </a:rPr>
              <a:t>，由含</a:t>
            </a:r>
            <a:r>
              <a:rPr kumimoji="1" lang="en-US" altLang="zh-CN" sz="2400" dirty="0">
                <a:latin typeface="Times New Roman" panose="02020603050405020304" pitchFamily="18" charset="0"/>
              </a:rPr>
              <a:t>C</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44.44</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H</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6.17</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O</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49.39</a:t>
            </a:r>
            <a:r>
              <a:rPr kumimoji="1" lang="zh-CN" altLang="en-US" sz="2400" dirty="0">
                <a:latin typeface="Times New Roman" panose="02020603050405020304" pitchFamily="18" charset="0"/>
              </a:rPr>
              <a:t>％三种元素组成；</a:t>
            </a:r>
            <a:endParaRPr kumimoji="1" lang="en-US" altLang="zh-CN" sz="2400" dirty="0">
              <a:latin typeface="Times New Roman" panose="02020603050405020304" pitchFamily="18" charset="0"/>
            </a:endParaRPr>
          </a:p>
          <a:p>
            <a:pPr marL="0" indent="0">
              <a:buFont typeface="Wingdings" panose="05000000000000000000" pitchFamily="2" charset="2"/>
              <a:buNone/>
              <a:defRPr/>
            </a:pPr>
            <a:r>
              <a:rPr kumimoji="1" lang="zh-CN" altLang="en-US" sz="2400" dirty="0">
                <a:latin typeface="Times New Roman" panose="02020603050405020304" pitchFamily="18" charset="0"/>
              </a:rPr>
              <a:t>以下步骤可确定葡萄糖环形结构。</a:t>
            </a:r>
            <a:endParaRPr kumimoji="1" lang="en-US" altLang="zh-CN" sz="2400" dirty="0">
              <a:latin typeface="Times New Roman" panose="02020603050405020304" pitchFamily="18" charset="0"/>
            </a:endParaRPr>
          </a:p>
          <a:p>
            <a:pPr>
              <a:defRPr/>
            </a:pPr>
            <a:r>
              <a:rPr kumimoji="1" lang="zh-CN" altLang="en-US" sz="2400" dirty="0">
                <a:latin typeface="Times New Roman" panose="02020603050405020304" pitchFamily="18" charset="0"/>
              </a:rPr>
              <a:t>纤维素不能还原</a:t>
            </a:r>
            <a:r>
              <a:rPr kumimoji="1" lang="en-US" altLang="zh-CN" sz="2400" dirty="0">
                <a:latin typeface="Times New Roman" panose="02020603050405020304" pitchFamily="18" charset="0"/>
              </a:rPr>
              <a:t>Benedict</a:t>
            </a:r>
            <a:r>
              <a:rPr kumimoji="1" lang="zh-CN" altLang="en-US" sz="2400" dirty="0">
                <a:latin typeface="Times New Roman" panose="02020603050405020304" pitchFamily="18" charset="0"/>
              </a:rPr>
              <a:t>试剂，在酸性溶液中水解时只生成</a:t>
            </a:r>
            <a:r>
              <a:rPr kumimoji="1" lang="en-US" altLang="zh-CN" sz="2400" dirty="0">
                <a:latin typeface="Times New Roman" panose="02020603050405020304" pitchFamily="18" charset="0"/>
              </a:rPr>
              <a:t>D-(</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葡萄糖，说明它是由许多</a:t>
            </a:r>
            <a:r>
              <a:rPr kumimoji="1" lang="en-US" altLang="zh-CN" sz="2400" dirty="0">
                <a:latin typeface="Times New Roman" panose="02020603050405020304" pitchFamily="18" charset="0"/>
              </a:rPr>
              <a:t>D-(</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葡萄糖分子缩合生成的。</a:t>
            </a:r>
            <a:endParaRPr kumimoji="1" lang="en-US" altLang="zh-CN" sz="2400" dirty="0">
              <a:latin typeface="Times New Roman" panose="02020603050405020304" pitchFamily="18" charset="0"/>
            </a:endParaRPr>
          </a:p>
          <a:p>
            <a:pPr>
              <a:defRPr/>
            </a:pPr>
            <a:r>
              <a:rPr kumimoji="1" lang="zh-CN" altLang="en-US" sz="2400" dirty="0">
                <a:latin typeface="Times New Roman" panose="02020603050405020304" pitchFamily="18" charset="0"/>
              </a:rPr>
              <a:t>将纤维素与乙酐和硫酸一起加热，得到纤维二糖的八乙酸酯，这说明纤维素也可以看作是由许多纤维二糖分子缩合而成，即其中各葡糖结构单位在</a:t>
            </a:r>
            <a:r>
              <a:rPr kumimoji="1" lang="en-US" altLang="zh-CN" sz="2400" dirty="0">
                <a:latin typeface="Times New Roman" panose="02020603050405020304" pitchFamily="18" charset="0"/>
              </a:rPr>
              <a:t>1,4</a:t>
            </a:r>
            <a:r>
              <a:rPr kumimoji="1" lang="zh-CN" altLang="en-US" sz="2400" dirty="0">
                <a:latin typeface="Times New Roman" panose="02020603050405020304" pitchFamily="18" charset="0"/>
              </a:rPr>
              <a:t>位上互相联结，其中的苷键是</a:t>
            </a:r>
            <a:r>
              <a:rPr kumimoji="1" lang="en-US" altLang="zh-CN" sz="2400" dirty="0">
                <a:latin typeface="Times New Roman" panose="02020603050405020304" pitchFamily="18" charset="0"/>
              </a:rPr>
              <a:t>β</a:t>
            </a:r>
            <a:r>
              <a:rPr kumimoji="1" lang="zh-CN" altLang="en-US" sz="2400" dirty="0">
                <a:latin typeface="Times New Roman" panose="02020603050405020304" pitchFamily="18" charset="0"/>
              </a:rPr>
              <a:t>型的。 </a:t>
            </a:r>
            <a:endParaRPr kumimoji="1" lang="zh-CN" altLang="en-US" sz="2400" dirty="0">
              <a:latin typeface="Times New Roman" panose="02020603050405020304" pitchFamily="18" charset="0"/>
            </a:endParaRPr>
          </a:p>
          <a:p>
            <a:pPr>
              <a:defRPr/>
            </a:pP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550" y="981075"/>
            <a:ext cx="76327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3" name="文本框 2"/>
          <p:cNvSpPr txBox="1">
            <a:spLocks noChangeArrowheads="1"/>
          </p:cNvSpPr>
          <p:nvPr/>
        </p:nvSpPr>
        <p:spPr bwMode="auto">
          <a:xfrm>
            <a:off x="539750" y="3716338"/>
            <a:ext cx="8243888"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pPr>
            <a:r>
              <a:rPr kumimoji="1" lang="zh-CN" altLang="en-US" sz="2400">
                <a:latin typeface="Times New Roman" panose="02020603050405020304" pitchFamily="18" charset="0"/>
              </a:rPr>
              <a:t>使纤维素彻底甲基化后再水解，主要产物为</a:t>
            </a:r>
            <a:r>
              <a:rPr kumimoji="1" lang="en-US" altLang="zh-CN" sz="2400">
                <a:latin typeface="Times New Roman" panose="02020603050405020304" pitchFamily="18" charset="0"/>
              </a:rPr>
              <a:t>2,3,6-</a:t>
            </a:r>
            <a:r>
              <a:rPr kumimoji="1" lang="zh-CN" altLang="en-US" sz="2400">
                <a:latin typeface="Times New Roman" panose="02020603050405020304" pitchFamily="18" charset="0"/>
              </a:rPr>
              <a:t>三甲氧基葡萄糖，这说明纤维素分子中葡糖结构单位以吡喃型环存在。</a:t>
            </a:r>
            <a:endParaRPr kumimoji="1" lang="en-US" altLang="zh-CN" sz="2400">
              <a:latin typeface="Times New Roman" panose="02020603050405020304" pitchFamily="18" charset="0"/>
            </a:endParaRPr>
          </a:p>
          <a:p>
            <a:pPr eaLnBrk="1" hangingPunct="1">
              <a:spcBef>
                <a:spcPct val="0"/>
              </a:spcBef>
              <a:buClrTx/>
              <a:buSzTx/>
            </a:pPr>
            <a:r>
              <a:rPr kumimoji="1" lang="zh-CN" altLang="en-US" sz="2400">
                <a:latin typeface="Times New Roman" panose="02020603050405020304" pitchFamily="18" charset="0"/>
              </a:rPr>
              <a:t>除了</a:t>
            </a:r>
            <a:r>
              <a:rPr kumimoji="1" lang="en-US" altLang="zh-CN" sz="2400">
                <a:latin typeface="Times New Roman" panose="02020603050405020304" pitchFamily="18" charset="0"/>
              </a:rPr>
              <a:t>2,3,6-</a:t>
            </a:r>
            <a:r>
              <a:rPr kumimoji="1" lang="zh-CN" altLang="en-US" sz="2400">
                <a:latin typeface="Times New Roman" panose="02020603050405020304" pitchFamily="18" charset="0"/>
              </a:rPr>
              <a:t>三甲氧基葡萄糖外，还生成少量的</a:t>
            </a:r>
            <a:r>
              <a:rPr kumimoji="1" lang="en-US" altLang="zh-CN" sz="2400">
                <a:latin typeface="Times New Roman" panose="02020603050405020304" pitchFamily="18" charset="0"/>
              </a:rPr>
              <a:t>2,3,4,6-</a:t>
            </a:r>
            <a:r>
              <a:rPr kumimoji="1" lang="zh-CN" altLang="en-US" sz="2400">
                <a:latin typeface="Times New Roman" panose="02020603050405020304" pitchFamily="18" charset="0"/>
              </a:rPr>
              <a:t>四甲氧基葡萄糖。这说明纤维素分子中各葡糖结构单位联结成直链，并且分子量很大，因为只有链端的葡糖结构单位才能生成</a:t>
            </a:r>
            <a:r>
              <a:rPr kumimoji="1" lang="en-US" altLang="zh-CN" sz="2400">
                <a:latin typeface="Times New Roman" panose="02020603050405020304" pitchFamily="18" charset="0"/>
              </a:rPr>
              <a:t>2,3,4,6-</a:t>
            </a:r>
            <a:r>
              <a:rPr kumimoji="1" lang="zh-CN" altLang="en-US" sz="2400">
                <a:latin typeface="Times New Roman" panose="02020603050405020304" pitchFamily="18" charset="0"/>
              </a:rPr>
              <a:t>四甲氧基葡萄糖。 </a:t>
            </a:r>
            <a:endParaRPr lang="zh-CN" altLang="en-US"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内容占位符 2"/>
          <p:cNvSpPr>
            <a:spLocks noGrp="1"/>
          </p:cNvSpPr>
          <p:nvPr>
            <p:ph idx="1"/>
          </p:nvPr>
        </p:nvSpPr>
        <p:spPr>
          <a:xfrm>
            <a:off x="683568" y="1485255"/>
            <a:ext cx="8229600" cy="2663825"/>
          </a:xfrm>
        </p:spPr>
        <p:txBody>
          <a:bodyPr/>
          <a:lstStyle/>
          <a:p>
            <a:pPr marL="0" indent="0" algn="just">
              <a:spcBef>
                <a:spcPct val="0"/>
              </a:spcBef>
              <a:spcAft>
                <a:spcPts val="600"/>
              </a:spcAft>
              <a:buClrTx/>
              <a:buSzTx/>
              <a:buFontTx/>
              <a:buNone/>
            </a:pPr>
            <a:r>
              <a:rPr kumimoji="1" lang="zh-CN" altLang="en-US" sz="2000" dirty="0">
                <a:latin typeface="Times New Roman" panose="02020603050405020304" pitchFamily="18" charset="0"/>
              </a:rPr>
              <a:t>纤维素的</a:t>
            </a:r>
            <a:r>
              <a:rPr kumimoji="1" lang="zh-CN" altLang="en-US" sz="2000" dirty="0">
                <a:solidFill>
                  <a:srgbClr val="FF0000"/>
                </a:solidFill>
                <a:latin typeface="Times New Roman" panose="02020603050405020304" pitchFamily="18" charset="0"/>
              </a:rPr>
              <a:t>重复单元</a:t>
            </a:r>
            <a:r>
              <a:rPr kumimoji="1" lang="zh-CN" altLang="en-US" sz="2000" dirty="0">
                <a:latin typeface="Times New Roman" panose="02020603050405020304" pitchFamily="18" charset="0"/>
              </a:rPr>
              <a:t>是</a:t>
            </a:r>
            <a:r>
              <a:rPr kumimoji="1" lang="zh-CN" altLang="en-US" sz="2000" dirty="0">
                <a:solidFill>
                  <a:srgbClr val="FF0000"/>
                </a:solidFill>
                <a:latin typeface="Times New Roman" panose="02020603050405020304" pitchFamily="18" charset="0"/>
              </a:rPr>
              <a:t>纤维二糖</a:t>
            </a:r>
            <a:r>
              <a:rPr kumimoji="1" lang="zh-CN" altLang="en-US" sz="2000" dirty="0">
                <a:latin typeface="Times New Roman" panose="02020603050405020304" pitchFamily="18" charset="0"/>
              </a:rPr>
              <a:t>（</a:t>
            </a:r>
            <a:r>
              <a:rPr kumimoji="1" lang="en-US" altLang="zh-CN" sz="2000" dirty="0" err="1">
                <a:latin typeface="Times New Roman" panose="02020603050405020304" pitchFamily="18" charset="0"/>
              </a:rPr>
              <a:t>cellobiose</a:t>
            </a:r>
            <a:r>
              <a:rPr kumimoji="1" lang="zh-CN" altLang="en-US" sz="2000" dirty="0">
                <a:latin typeface="Times New Roman" panose="02020603050405020304" pitchFamily="18" charset="0"/>
              </a:rPr>
              <a:t>）。</a:t>
            </a:r>
            <a:endParaRPr kumimoji="1" lang="zh-CN" altLang="en-US" sz="2000" dirty="0">
              <a:latin typeface="Times New Roman" panose="02020603050405020304" pitchFamily="18" charset="0"/>
            </a:endParaRPr>
          </a:p>
          <a:p>
            <a:pPr marL="0" indent="0" algn="just">
              <a:spcBef>
                <a:spcPct val="0"/>
              </a:spcBef>
              <a:spcAft>
                <a:spcPts val="600"/>
              </a:spcAft>
              <a:buClrTx/>
              <a:buSzTx/>
              <a:buFontTx/>
              <a:buNone/>
            </a:pPr>
            <a:r>
              <a:rPr kumimoji="1" lang="zh-CN" altLang="en-US" sz="2000" dirty="0">
                <a:latin typeface="Times New Roman" panose="02020603050405020304" pitchFamily="18" charset="0"/>
              </a:rPr>
              <a:t>已证明：</a:t>
            </a:r>
            <a:endParaRPr kumimoji="1" lang="en-US" altLang="zh-CN" sz="2000" dirty="0">
              <a:latin typeface="Times New Roman" panose="02020603050405020304" pitchFamily="18" charset="0"/>
            </a:endParaRPr>
          </a:p>
          <a:p>
            <a:pPr marL="0" indent="0" algn="just">
              <a:spcBef>
                <a:spcPct val="0"/>
              </a:spcBef>
              <a:spcAft>
                <a:spcPts val="600"/>
              </a:spcAft>
              <a:buClrTx/>
              <a:buSzTx/>
              <a:buFontTx/>
              <a:buNone/>
            </a:pPr>
            <a:r>
              <a:rPr kumimoji="1" lang="en-US" altLang="zh-CN" sz="2000" dirty="0">
                <a:latin typeface="Times New Roman" panose="02020603050405020304" pitchFamily="18" charset="0"/>
              </a:rPr>
              <a:t>1</a:t>
            </a:r>
            <a:r>
              <a:rPr kumimoji="1" lang="zh-CN" altLang="en-US" sz="2000" dirty="0">
                <a:latin typeface="Times New Roman" panose="02020603050405020304" pitchFamily="18" charset="0"/>
              </a:rPr>
              <a:t>．纤维二糖的</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1</a:t>
            </a:r>
            <a:r>
              <a:rPr kumimoji="1" lang="zh-CN" altLang="en-US" sz="2000" dirty="0">
                <a:latin typeface="Times New Roman" panose="02020603050405020304" pitchFamily="18" charset="0"/>
              </a:rPr>
              <a:t>位上保持着半缩醛的形式，有还原性；</a:t>
            </a:r>
            <a:endParaRPr kumimoji="1" lang="zh-CN" altLang="en-US" sz="2000" dirty="0">
              <a:latin typeface="Times New Roman" panose="02020603050405020304" pitchFamily="18" charset="0"/>
            </a:endParaRPr>
          </a:p>
          <a:p>
            <a:pPr marL="0" indent="0" algn="just">
              <a:spcBef>
                <a:spcPct val="0"/>
              </a:spcBef>
              <a:spcAft>
                <a:spcPts val="600"/>
              </a:spcAft>
              <a:buClrTx/>
              <a:buSzTx/>
              <a:buFontTx/>
              <a:buNone/>
            </a:pPr>
            <a:r>
              <a:rPr kumimoji="1" lang="en-US" altLang="zh-CN" sz="2000" dirty="0">
                <a:latin typeface="Times New Roman" panose="02020603050405020304" pitchFamily="18" charset="0"/>
              </a:rPr>
              <a:t>2</a:t>
            </a:r>
            <a:r>
              <a:rPr kumimoji="1" lang="zh-CN" altLang="en-US" sz="2000" dirty="0">
                <a:latin typeface="Times New Roman" panose="02020603050405020304" pitchFamily="18" charset="0"/>
              </a:rPr>
              <a:t>．在</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4</a:t>
            </a:r>
            <a:r>
              <a:rPr kumimoji="1" lang="zh-CN" altLang="en-US" sz="2000" dirty="0">
                <a:latin typeface="Times New Roman" panose="02020603050405020304" pitchFamily="18" charset="0"/>
              </a:rPr>
              <a:t>上留有一个自由羟基。</a:t>
            </a:r>
            <a:endParaRPr kumimoji="1" lang="zh-CN" altLang="en-US" sz="2000" dirty="0">
              <a:latin typeface="Times New Roman" panose="02020603050405020304" pitchFamily="18" charset="0"/>
            </a:endParaRPr>
          </a:p>
          <a:p>
            <a:pPr marL="0" indent="0" algn="just">
              <a:spcBef>
                <a:spcPct val="0"/>
              </a:spcBef>
              <a:spcAft>
                <a:spcPts val="600"/>
              </a:spcAft>
              <a:buClrTx/>
              <a:buSzTx/>
              <a:buFontTx/>
              <a:buNone/>
            </a:pPr>
            <a:r>
              <a:rPr kumimoji="1" lang="zh-CN" altLang="en-US" sz="2000" dirty="0">
                <a:latin typeface="Times New Roman" panose="02020603050405020304" pitchFamily="18" charset="0"/>
              </a:rPr>
              <a:t>说明纤维素二糖的葡萄糖酐间为（</a:t>
            </a:r>
            <a:r>
              <a:rPr kumimoji="1" lang="en-US" altLang="zh-CN" sz="2000" dirty="0">
                <a:latin typeface="Times New Roman" panose="02020603050405020304" pitchFamily="18" charset="0"/>
              </a:rPr>
              <a:t>1-4</a:t>
            </a:r>
            <a:r>
              <a:rPr kumimoji="1" lang="zh-CN" altLang="en-US" sz="2000" dirty="0">
                <a:latin typeface="Times New Roman" panose="02020603050405020304" pitchFamily="18" charset="0"/>
              </a:rPr>
              <a:t>）苷键连接。</a:t>
            </a:r>
            <a:endParaRPr lang="zh-CN" altLang="en-US" sz="2000" dirty="0"/>
          </a:p>
        </p:txBody>
      </p:sp>
      <p:sp>
        <p:nvSpPr>
          <p:cNvPr id="2" name="标题 1"/>
          <p:cNvSpPr>
            <a:spLocks noGrp="1"/>
          </p:cNvSpPr>
          <p:nvPr>
            <p:ph type="title"/>
          </p:nvPr>
        </p:nvSpPr>
        <p:spPr>
          <a:xfrm>
            <a:off x="107504" y="99239"/>
            <a:ext cx="7131075" cy="662787"/>
          </a:xfrm>
        </p:spPr>
        <p:txBody>
          <a:bodyPr/>
          <a:lstStyle/>
          <a:p>
            <a:r>
              <a:rPr kumimoji="1" lang="en-US" altLang="zh-CN" sz="3200" b="1" dirty="0">
                <a:latin typeface="Times New Roman" panose="02020603050405020304" pitchFamily="18" charset="0"/>
              </a:rPr>
              <a:t>2.2 </a:t>
            </a:r>
            <a:r>
              <a:rPr kumimoji="1" lang="zh-CN" altLang="en-US" sz="3200" b="1" dirty="0">
                <a:latin typeface="Times New Roman" panose="02020603050405020304" pitchFamily="18" charset="0"/>
              </a:rPr>
              <a:t>纤维素分子链葡萄糖酐间的连接</a:t>
            </a:r>
            <a:endParaRPr lang="zh-CN" altLang="en-US" sz="3200" dirty="0"/>
          </a:p>
        </p:txBody>
      </p:sp>
      <p:graphicFrame>
        <p:nvGraphicFramePr>
          <p:cNvPr id="3" name="对象 2"/>
          <p:cNvGraphicFramePr>
            <a:graphicFrameLocks noChangeAspect="1"/>
          </p:cNvGraphicFramePr>
          <p:nvPr/>
        </p:nvGraphicFramePr>
        <p:xfrm>
          <a:off x="2195736" y="4149080"/>
          <a:ext cx="4780086" cy="1782564"/>
        </p:xfrm>
        <a:graphic>
          <a:graphicData uri="http://schemas.openxmlformats.org/presentationml/2006/ole">
            <mc:AlternateContent xmlns:mc="http://schemas.openxmlformats.org/markup-compatibility/2006">
              <mc:Choice xmlns:v="urn:schemas-microsoft-com:vml" Requires="v">
                <p:oleObj spid="_x0000_s46128" name="" r:id="rId1" imgW="3056890" imgH="1147445" progId="">
                  <p:embed/>
                </p:oleObj>
              </mc:Choice>
              <mc:Fallback>
                <p:oleObj name="" r:id="rId1" imgW="3056890" imgH="1147445" progId="">
                  <p:embed/>
                  <p:pic>
                    <p:nvPicPr>
                      <p:cNvPr id="0" name="图片 46127"/>
                      <p:cNvPicPr/>
                      <p:nvPr/>
                    </p:nvPicPr>
                    <p:blipFill>
                      <a:blip r:embed="rId2"/>
                      <a:stretch>
                        <a:fillRect/>
                      </a:stretch>
                    </p:blipFill>
                    <p:spPr>
                      <a:xfrm>
                        <a:off x="2195736" y="4149080"/>
                        <a:ext cx="4780086" cy="1782564"/>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ChangeArrowheads="1"/>
          </p:cNvSpPr>
          <p:nvPr/>
        </p:nvSpPr>
        <p:spPr bwMode="auto">
          <a:xfrm>
            <a:off x="1547664" y="1041003"/>
            <a:ext cx="6156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dirty="0">
                <a:latin typeface="Times New Roman" panose="02020603050405020304" pitchFamily="18" charset="0"/>
              </a:rPr>
              <a:t>纤维素分子结构的</a:t>
            </a:r>
            <a:r>
              <a:rPr kumimoji="1" lang="en-US" altLang="zh-CN" sz="2400" b="1" dirty="0">
                <a:latin typeface="Times New Roman" panose="02020603050405020304" pitchFamily="18" charset="0"/>
              </a:rPr>
              <a:t>Haworth</a:t>
            </a:r>
            <a:r>
              <a:rPr kumimoji="1" lang="zh-CN" altLang="en-US" sz="2400" b="1" dirty="0">
                <a:latin typeface="Times New Roman" panose="02020603050405020304" pitchFamily="18" charset="0"/>
              </a:rPr>
              <a:t>式</a:t>
            </a:r>
            <a:endParaRPr kumimoji="1" lang="zh-CN" altLang="en-US" sz="2400" dirty="0">
              <a:latin typeface="Times New Roman" panose="02020603050405020304" pitchFamily="18" charset="0"/>
            </a:endParaRPr>
          </a:p>
        </p:txBody>
      </p:sp>
      <p:sp>
        <p:nvSpPr>
          <p:cNvPr id="47108" name="Rectangle 7"/>
          <p:cNvSpPr>
            <a:spLocks noChangeArrowheads="1"/>
          </p:cNvSpPr>
          <p:nvPr/>
        </p:nvSpPr>
        <p:spPr bwMode="auto">
          <a:xfrm>
            <a:off x="0" y="3454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1" lang="zh-CN" altLang="zh-CN" sz="2400">
              <a:latin typeface="Times New Roman" panose="02020603050405020304" pitchFamily="18" charset="0"/>
            </a:endParaRPr>
          </a:p>
        </p:txBody>
      </p:sp>
      <p:sp>
        <p:nvSpPr>
          <p:cNvPr id="2" name="标题 1"/>
          <p:cNvSpPr>
            <a:spLocks noGrp="1"/>
          </p:cNvSpPr>
          <p:nvPr>
            <p:ph type="title"/>
          </p:nvPr>
        </p:nvSpPr>
        <p:spPr>
          <a:xfrm>
            <a:off x="249237" y="81279"/>
            <a:ext cx="6410995" cy="662787"/>
          </a:xfrm>
        </p:spPr>
        <p:txBody>
          <a:bodyPr/>
          <a:lstStyle/>
          <a:p>
            <a:r>
              <a:rPr lang="en-US" altLang="zh-CN" sz="3200" b="1" dirty="0"/>
              <a:t>2.3</a:t>
            </a:r>
            <a:r>
              <a:rPr lang="zh-CN" altLang="en-US" sz="3200" b="1" dirty="0"/>
              <a:t>纤维素分子链的极性与方向性</a:t>
            </a:r>
            <a:endParaRPr lang="zh-CN" altLang="en-US" sz="3200" b="1" dirty="0"/>
          </a:p>
        </p:txBody>
      </p:sp>
      <p:cxnSp>
        <p:nvCxnSpPr>
          <p:cNvPr id="5" name="直接箭头连接符 4"/>
          <p:cNvCxnSpPr/>
          <p:nvPr/>
        </p:nvCxnSpPr>
        <p:spPr>
          <a:xfrm>
            <a:off x="3419872" y="4093369"/>
            <a:ext cx="2664296" cy="0"/>
          </a:xfrm>
          <a:prstGeom prst="straightConnector1">
            <a:avLst/>
          </a:prstGeom>
          <a:ln w="571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93738" y="4648175"/>
            <a:ext cx="7756523" cy="1015663"/>
          </a:xfrm>
          <a:prstGeom prst="rect">
            <a:avLst/>
          </a:prstGeom>
          <a:noFill/>
        </p:spPr>
        <p:txBody>
          <a:bodyPr wrap="square" rtlCol="0">
            <a:spAutoFit/>
          </a:bodyPr>
          <a:lstStyle/>
          <a:p>
            <a:pPr>
              <a:buFont typeface="Wingdings" panose="05000000000000000000" pitchFamily="2" charset="2"/>
              <a:buNone/>
            </a:pPr>
            <a:r>
              <a:rPr kumimoji="1" lang="zh-CN" altLang="en-US" sz="2000" dirty="0"/>
              <a:t>在分子链的一端，</a:t>
            </a:r>
            <a:r>
              <a:rPr kumimoji="1" lang="en-US" altLang="zh-CN" sz="2000" dirty="0"/>
              <a:t>C1</a:t>
            </a:r>
            <a:r>
              <a:rPr kumimoji="1" lang="zh-CN" altLang="en-US" sz="2000" dirty="0"/>
              <a:t>有一个自由的半缩醛羟基，在另一端，</a:t>
            </a:r>
            <a:r>
              <a:rPr kumimoji="1" lang="en-US" altLang="zh-CN" sz="2000" dirty="0"/>
              <a:t>C4</a:t>
            </a:r>
            <a:r>
              <a:rPr kumimoji="1" lang="zh-CN" altLang="en-US" sz="2000" dirty="0"/>
              <a:t>原子上有一个自由的仲羟基，这就使分子链有了极性，</a:t>
            </a:r>
            <a:r>
              <a:rPr kumimoji="1" lang="zh-CN" altLang="en-US" sz="2000" b="1" dirty="0"/>
              <a:t>极性的方向设定由自由的仲羟基向着半缩醛羟基</a:t>
            </a:r>
            <a:r>
              <a:rPr kumimoji="1" lang="zh-CN" altLang="en-US" sz="2000" dirty="0"/>
              <a:t>。</a:t>
            </a:r>
            <a:endParaRPr lang="zh-CN" altLang="en-US" sz="2000" dirty="0"/>
          </a:p>
        </p:txBody>
      </p:sp>
      <p:graphicFrame>
        <p:nvGraphicFramePr>
          <p:cNvPr id="8" name="Object 2"/>
          <p:cNvGraphicFramePr>
            <a:graphicFrameLocks noChangeAspect="1"/>
          </p:cNvGraphicFramePr>
          <p:nvPr/>
        </p:nvGraphicFramePr>
        <p:xfrm>
          <a:off x="403347" y="1844824"/>
          <a:ext cx="8610600" cy="1752600"/>
        </p:xfrm>
        <a:graphic>
          <a:graphicData uri="http://schemas.openxmlformats.org/presentationml/2006/ole">
            <mc:AlternateContent xmlns:mc="http://schemas.openxmlformats.org/markup-compatibility/2006">
              <mc:Choice xmlns:v="urn:schemas-microsoft-com:vml" Requires="v">
                <p:oleObj spid="_x0000_s47153" name="Photo Editor 照片" r:id="rId1" imgW="17345025" imgH="2714625" progId="MSPhotoEd.3">
                  <p:embed/>
                </p:oleObj>
              </mc:Choice>
              <mc:Fallback>
                <p:oleObj name="Photo Editor 照片" r:id="rId1" imgW="17345025" imgH="2714625" progId="MSPhotoEd.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47" y="1844824"/>
                        <a:ext cx="8610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6"/>
          <p:cNvSpPr>
            <a:spLocks noChangeArrowheads="1"/>
          </p:cNvSpPr>
          <p:nvPr/>
        </p:nvSpPr>
        <p:spPr bwMode="auto">
          <a:xfrm>
            <a:off x="7811" y="4029547"/>
            <a:ext cx="312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000">
                <a:latin typeface="Times New Roman" panose="02020603050405020304" pitchFamily="18" charset="0"/>
              </a:rPr>
              <a:t>non-reducing chain-end</a:t>
            </a:r>
            <a:endParaRPr kumimoji="1" lang="en-US" altLang="zh-CN" sz="2000">
              <a:latin typeface="Times New Roman" panose="02020603050405020304" pitchFamily="18" charset="0"/>
            </a:endParaRPr>
          </a:p>
        </p:txBody>
      </p:sp>
      <p:sp>
        <p:nvSpPr>
          <p:cNvPr id="10" name="Rectangle 8"/>
          <p:cNvSpPr>
            <a:spLocks noChangeArrowheads="1"/>
          </p:cNvSpPr>
          <p:nvPr/>
        </p:nvSpPr>
        <p:spPr bwMode="auto">
          <a:xfrm>
            <a:off x="6816599" y="4100984"/>
            <a:ext cx="2305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000">
                <a:latin typeface="Times New Roman" panose="02020603050405020304" pitchFamily="18" charset="0"/>
              </a:rPr>
              <a:t>reducing chain-end</a:t>
            </a:r>
            <a:endParaRPr kumimoji="1" lang="en-US" altLang="zh-CN" sz="2000">
              <a:latin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kumimoji="1" lang="zh-CN" altLang="en-US" b="1">
                <a:latin typeface="Times New Roman" panose="02020603050405020304" pitchFamily="18" charset="0"/>
              </a:rPr>
              <a:t>第三节  纤维素链的构象</a:t>
            </a:r>
            <a:endParaRPr lang="zh-CN" altLang="en-US"/>
          </a:p>
        </p:txBody>
      </p:sp>
      <p:sp>
        <p:nvSpPr>
          <p:cNvPr id="48131" name="内容占位符 2"/>
          <p:cNvSpPr>
            <a:spLocks noGrp="1"/>
          </p:cNvSpPr>
          <p:nvPr>
            <p:ph idx="1"/>
          </p:nvPr>
        </p:nvSpPr>
        <p:spPr>
          <a:xfrm>
            <a:off x="457200" y="1268760"/>
            <a:ext cx="8229600" cy="2260600"/>
          </a:xfrm>
        </p:spPr>
        <p:txBody>
          <a:bodyPr/>
          <a:lstStyle/>
          <a:p>
            <a:pPr marL="0" indent="0">
              <a:buFont typeface="Wingdings" panose="05000000000000000000" pitchFamily="2" charset="2"/>
              <a:buNone/>
            </a:pPr>
            <a:r>
              <a:rPr lang="en-US" altLang="zh-CN" dirty="0"/>
              <a:t>3.1 </a:t>
            </a:r>
            <a:r>
              <a:rPr lang="zh-CN" altLang="en-US" dirty="0"/>
              <a:t>葡萄糖环的构象</a:t>
            </a:r>
            <a:endParaRPr lang="en-US" altLang="zh-CN" dirty="0"/>
          </a:p>
          <a:p>
            <a:pPr marL="0" indent="0">
              <a:buFont typeface="Wingdings" panose="05000000000000000000" pitchFamily="2" charset="2"/>
              <a:buNone/>
            </a:pPr>
            <a:r>
              <a:rPr lang="en-US" altLang="zh-CN" sz="2400" dirty="0"/>
              <a:t>X</a:t>
            </a:r>
            <a:r>
              <a:rPr lang="zh-CN" altLang="en-US" sz="2400" dirty="0"/>
              <a:t>射线研究证实，在晶体中吡喃型半缩醛环具有椅式构象，例如在</a:t>
            </a:r>
            <a:r>
              <a:rPr lang="en-US" altLang="zh-CN" sz="2400" dirty="0"/>
              <a:t>β-D-(+)</a:t>
            </a:r>
            <a:r>
              <a:rPr lang="zh-CN" altLang="en-US" sz="2400" dirty="0"/>
              <a:t>吡喃葡糖中体积大的取代基－</a:t>
            </a:r>
            <a:r>
              <a:rPr lang="en-US" altLang="zh-CN" sz="2400" dirty="0"/>
              <a:t>OH</a:t>
            </a:r>
            <a:r>
              <a:rPr lang="zh-CN" altLang="en-US" sz="2400" dirty="0"/>
              <a:t>和－</a:t>
            </a:r>
            <a:r>
              <a:rPr lang="en-US" altLang="zh-CN" sz="2400" dirty="0"/>
              <a:t>CH</a:t>
            </a:r>
            <a:r>
              <a:rPr lang="en-US" altLang="zh-CN" sz="2400" baseline="-30000" dirty="0"/>
              <a:t>2</a:t>
            </a:r>
            <a:r>
              <a:rPr lang="en-US" altLang="zh-CN" sz="2400" dirty="0"/>
              <a:t>OH</a:t>
            </a:r>
            <a:r>
              <a:rPr lang="zh-CN" altLang="en-US" sz="2400" dirty="0"/>
              <a:t>，都平伏键（</a:t>
            </a:r>
            <a:r>
              <a:rPr lang="en-US" altLang="zh-CN" sz="2400" dirty="0"/>
              <a:t>e</a:t>
            </a:r>
            <a:r>
              <a:rPr lang="zh-CN" altLang="en-US" sz="2400" dirty="0"/>
              <a:t>键）的位置，在所有的</a:t>
            </a:r>
            <a:r>
              <a:rPr lang="en-US" altLang="zh-CN" sz="2400" dirty="0"/>
              <a:t>D-</a:t>
            </a:r>
            <a:r>
              <a:rPr lang="zh-CN" altLang="en-US" sz="2400" dirty="0"/>
              <a:t>已醛糖中，只有这一种化合物具有这样的构象。</a:t>
            </a:r>
            <a:endParaRPr lang="zh-CN" altLang="en-US" sz="2400" dirty="0"/>
          </a:p>
        </p:txBody>
      </p:sp>
      <p:graphicFrame>
        <p:nvGraphicFramePr>
          <p:cNvPr id="48132" name="Object 3"/>
          <p:cNvGraphicFramePr>
            <a:graphicFrameLocks noChangeAspect="1"/>
          </p:cNvGraphicFramePr>
          <p:nvPr/>
        </p:nvGraphicFramePr>
        <p:xfrm>
          <a:off x="1331913" y="3825875"/>
          <a:ext cx="6480175" cy="2333625"/>
        </p:xfrm>
        <a:graphic>
          <a:graphicData uri="http://schemas.openxmlformats.org/presentationml/2006/ole">
            <mc:AlternateContent xmlns:mc="http://schemas.openxmlformats.org/markup-compatibility/2006">
              <mc:Choice xmlns:v="urn:schemas-microsoft-com:vml" Requires="v">
                <p:oleObj spid="_x0000_s48174" name="" r:id="rId1" imgW="6121400" imgH="2203450" progId="Photoshop.Image.6">
                  <p:embed/>
                </p:oleObj>
              </mc:Choice>
              <mc:Fallback>
                <p:oleObj name="" r:id="rId1" imgW="6121400" imgH="2203450" progId="Photoshop.Image.6">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3825875"/>
                        <a:ext cx="648017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2988" y="1916113"/>
            <a:ext cx="6697662"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8"/>
          <p:cNvSpPr txBox="1">
            <a:spLocks noChangeArrowheads="1"/>
          </p:cNvSpPr>
          <p:nvPr/>
        </p:nvSpPr>
        <p:spPr bwMode="auto">
          <a:xfrm>
            <a:off x="900113" y="4076700"/>
            <a:ext cx="316865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50000"/>
              </a:spcBef>
              <a:buClrTx/>
              <a:buSzTx/>
              <a:buFontTx/>
              <a:buNone/>
            </a:pPr>
            <a:r>
              <a:rPr lang="zh-CN" altLang="en-US" sz="2400"/>
              <a:t>较稳定</a:t>
            </a:r>
            <a:endParaRPr lang="zh-CN" altLang="en-US" sz="2400"/>
          </a:p>
          <a:p>
            <a:pPr>
              <a:spcBef>
                <a:spcPct val="50000"/>
              </a:spcBef>
              <a:buClrTx/>
              <a:buSzTx/>
              <a:buFontTx/>
              <a:buNone/>
            </a:pPr>
            <a:r>
              <a:rPr lang="zh-CN" altLang="en-US" sz="2400"/>
              <a:t>所有大的基团都是</a:t>
            </a:r>
            <a:r>
              <a:rPr lang="en-US" altLang="zh-CN" sz="2400" i="1"/>
              <a:t>e</a:t>
            </a:r>
            <a:r>
              <a:rPr lang="zh-CN" altLang="en-US" sz="2400"/>
              <a:t>键</a:t>
            </a:r>
            <a:endParaRPr lang="zh-CN" altLang="en-US" sz="2400"/>
          </a:p>
        </p:txBody>
      </p:sp>
      <p:sp>
        <p:nvSpPr>
          <p:cNvPr id="49156" name="Text Box 9"/>
          <p:cNvSpPr txBox="1">
            <a:spLocks noChangeArrowheads="1"/>
          </p:cNvSpPr>
          <p:nvPr/>
        </p:nvSpPr>
        <p:spPr bwMode="auto">
          <a:xfrm>
            <a:off x="5364163" y="4106863"/>
            <a:ext cx="3313112"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50000"/>
              </a:spcBef>
              <a:buClrTx/>
              <a:buSzTx/>
              <a:buFontTx/>
              <a:buNone/>
            </a:pPr>
            <a:r>
              <a:rPr lang="zh-CN" altLang="en-US" sz="2400"/>
              <a:t>较不稳定</a:t>
            </a:r>
            <a:endParaRPr lang="zh-CN" altLang="en-US" sz="2400"/>
          </a:p>
          <a:p>
            <a:pPr>
              <a:spcBef>
                <a:spcPct val="50000"/>
              </a:spcBef>
              <a:buClrTx/>
              <a:buSzTx/>
              <a:buFontTx/>
              <a:buNone/>
            </a:pPr>
            <a:r>
              <a:rPr lang="zh-CN" altLang="en-US" sz="2400"/>
              <a:t>所有大的基团都是</a:t>
            </a:r>
            <a:r>
              <a:rPr lang="en-US" altLang="zh-CN" sz="2400" i="1"/>
              <a:t>a</a:t>
            </a:r>
            <a:r>
              <a:rPr lang="zh-CN" altLang="en-US" sz="2400"/>
              <a:t>键</a:t>
            </a:r>
            <a:endParaRPr lang="zh-CN" altLang="en-US" sz="2400"/>
          </a:p>
        </p:txBody>
      </p:sp>
      <p:sp>
        <p:nvSpPr>
          <p:cNvPr id="49157" name="Rectangle 11"/>
          <p:cNvSpPr>
            <a:spLocks noChangeArrowheads="1"/>
          </p:cNvSpPr>
          <p:nvPr/>
        </p:nvSpPr>
        <p:spPr bwMode="auto">
          <a:xfrm>
            <a:off x="3203575" y="1036638"/>
            <a:ext cx="291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el-GR" altLang="zh-CN" sz="2400">
                <a:latin typeface="Arial" panose="020B0604020202020204" pitchFamily="34" charset="0"/>
                <a:cs typeface="Arial" panose="020B0604020202020204" pitchFamily="34" charset="0"/>
              </a:rPr>
              <a:t>β</a:t>
            </a:r>
            <a:r>
              <a:rPr kumimoji="1" lang="en-US" altLang="zh-CN" sz="2400">
                <a:latin typeface="Times New Roman" panose="02020603050405020304" pitchFamily="18" charset="0"/>
              </a:rPr>
              <a:t>-D-(+)-</a:t>
            </a:r>
            <a:r>
              <a:rPr kumimoji="1" lang="zh-CN" altLang="en-US" sz="2400">
                <a:latin typeface="Times New Roman" panose="02020603050405020304" pitchFamily="18" charset="0"/>
              </a:rPr>
              <a:t>吡喃葡萄糖</a:t>
            </a:r>
            <a:endParaRPr kumimoji="1" lang="zh-CN" altLang="en-US" sz="2400">
              <a:latin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465914" y="191908"/>
            <a:ext cx="5770563" cy="662787"/>
          </a:xfrm>
        </p:spPr>
        <p:txBody>
          <a:bodyPr/>
          <a:lstStyle/>
          <a:p>
            <a:pPr marL="0" indent="0">
              <a:buFont typeface="Wingdings" panose="05000000000000000000" pitchFamily="2" charset="2"/>
              <a:buNone/>
            </a:pPr>
            <a:r>
              <a:rPr lang="en-US" altLang="zh-CN" sz="3200" dirty="0"/>
              <a:t>3.2 </a:t>
            </a:r>
            <a:r>
              <a:rPr lang="zh-CN" altLang="en-US" sz="3200" dirty="0"/>
              <a:t>分子链的构象</a:t>
            </a:r>
            <a:endParaRPr lang="en-US" altLang="zh-CN" sz="3200" dirty="0"/>
          </a:p>
        </p:txBody>
      </p:sp>
      <p:pic>
        <p:nvPicPr>
          <p:cNvPr id="50180" name="Picture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628800"/>
            <a:ext cx="7772400" cy="192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a:xfrm>
            <a:off x="827584" y="4005064"/>
            <a:ext cx="7769225" cy="2016125"/>
          </a:xfrm>
          <a:prstGeom prst="rect">
            <a:avLst/>
          </a:prstGeom>
          <a:noFill/>
          <a:extLst>
            <a:ext uri="{91240B29-F687-4F45-9708-019B960494DF}">
              <a14:hiddenLine xmlns:a14="http://schemas.microsoft.com/office/drawing/2010/main" w="12700">
                <a:solidFill>
                  <a:schemeClr val="tx1"/>
                </a:solidFill>
                <a:miter lim="800000"/>
                <a:headEnd/>
                <a:tailEnd/>
              </a14:hiddenLine>
            </a:ext>
          </a:extLst>
        </p:spPr>
        <p:txBody>
          <a:bodyPr lIns="90484" tIns="44449" rIns="90484" bIns="44449"/>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a:lstStyle>
          <a:p>
            <a:pPr>
              <a:lnSpc>
                <a:spcPct val="90000"/>
              </a:lnSpc>
              <a:defRPr/>
            </a:pPr>
            <a:r>
              <a:rPr lang="en-US" altLang="zh-CN" sz="2000" kern="0" dirty="0">
                <a:latin typeface="Times New Roman" panose="02020603050405020304" pitchFamily="18" charset="0"/>
                <a:cs typeface="Times New Roman" panose="02020603050405020304" pitchFamily="18" charset="0"/>
              </a:rPr>
              <a:t>Linear polymer made up of </a:t>
            </a:r>
            <a:r>
              <a:rPr lang="en-US" altLang="zh-CN" sz="2000" kern="0" dirty="0">
                <a:latin typeface="Symbol" panose="05050102010706020507" pitchFamily="18" charset="2"/>
              </a:rPr>
              <a:t></a:t>
            </a:r>
            <a:r>
              <a:rPr lang="en-US" altLang="zh-CN" sz="2000" kern="0" dirty="0"/>
              <a:t>-</a:t>
            </a:r>
            <a:r>
              <a:rPr lang="en-US" altLang="zh-CN" sz="2000" kern="0" dirty="0">
                <a:latin typeface="Times New Roman" panose="02020603050405020304" pitchFamily="18" charset="0"/>
                <a:cs typeface="Times New Roman" panose="02020603050405020304" pitchFamily="18" charset="0"/>
              </a:rPr>
              <a:t>D-</a:t>
            </a:r>
            <a:r>
              <a:rPr lang="en-US" altLang="zh-CN" sz="2000" kern="0" dirty="0" err="1">
                <a:latin typeface="Times New Roman" panose="02020603050405020304" pitchFamily="18" charset="0"/>
                <a:cs typeface="Times New Roman" panose="02020603050405020304" pitchFamily="18" charset="0"/>
              </a:rPr>
              <a:t>glucopyranose</a:t>
            </a:r>
            <a:r>
              <a:rPr lang="en-US" altLang="zh-CN" sz="2000" kern="0" dirty="0">
                <a:latin typeface="Times New Roman" panose="02020603050405020304" pitchFamily="18" charset="0"/>
                <a:cs typeface="Times New Roman" panose="02020603050405020304" pitchFamily="18" charset="0"/>
              </a:rPr>
              <a:t> units linked with</a:t>
            </a:r>
            <a:r>
              <a:rPr lang="en-US" altLang="zh-CN" sz="2000" kern="0" dirty="0"/>
              <a:t> </a:t>
            </a:r>
            <a:r>
              <a:rPr lang="en-US" altLang="zh-CN" sz="2000" kern="0" dirty="0">
                <a:latin typeface="Symbol" panose="05050102010706020507" pitchFamily="18" charset="2"/>
              </a:rPr>
              <a:t> </a:t>
            </a:r>
            <a:r>
              <a:rPr lang="en-US" altLang="zh-CN" sz="2000" kern="0" dirty="0"/>
              <a:t> </a:t>
            </a:r>
            <a:r>
              <a:rPr lang="en-US" altLang="zh-CN" sz="2000" kern="0" dirty="0" err="1">
                <a:latin typeface="Times New Roman" panose="02020603050405020304" pitchFamily="18" charset="0"/>
                <a:cs typeface="Times New Roman" panose="02020603050405020304" pitchFamily="18" charset="0"/>
              </a:rPr>
              <a:t>glycosidic</a:t>
            </a:r>
            <a:r>
              <a:rPr lang="en-US" altLang="zh-CN" sz="2000" kern="0" dirty="0">
                <a:latin typeface="Times New Roman" panose="02020603050405020304" pitchFamily="18" charset="0"/>
                <a:cs typeface="Times New Roman" panose="02020603050405020304" pitchFamily="18" charset="0"/>
              </a:rPr>
              <a:t> bonds.  </a:t>
            </a:r>
            <a:endParaRPr lang="en-US" altLang="zh-CN" sz="2000" kern="0" dirty="0">
              <a:latin typeface="Times New Roman" panose="02020603050405020304" pitchFamily="18" charset="0"/>
              <a:cs typeface="Times New Roman" panose="02020603050405020304" pitchFamily="18" charset="0"/>
            </a:endParaRPr>
          </a:p>
          <a:p>
            <a:pPr>
              <a:lnSpc>
                <a:spcPct val="90000"/>
              </a:lnSpc>
              <a:defRPr/>
            </a:pPr>
            <a:r>
              <a:rPr lang="en-US" altLang="zh-CN" sz="2000" kern="0" dirty="0">
                <a:latin typeface="Times New Roman" panose="02020603050405020304" pitchFamily="18" charset="0"/>
                <a:cs typeface="Times New Roman" panose="02020603050405020304" pitchFamily="18" charset="0"/>
              </a:rPr>
              <a:t>Repeating unit = </a:t>
            </a:r>
            <a:r>
              <a:rPr lang="en-US" altLang="zh-CN" sz="2000" kern="0" dirty="0" err="1">
                <a:latin typeface="Times New Roman" panose="02020603050405020304" pitchFamily="18" charset="0"/>
                <a:cs typeface="Times New Roman" panose="02020603050405020304" pitchFamily="18" charset="0"/>
              </a:rPr>
              <a:t>cellobiose</a:t>
            </a:r>
            <a:endParaRPr lang="en-US" altLang="zh-CN" sz="2000" kern="0" dirty="0">
              <a:latin typeface="Times New Roman" panose="02020603050405020304" pitchFamily="18" charset="0"/>
              <a:cs typeface="Times New Roman" panose="02020603050405020304" pitchFamily="18" charset="0"/>
            </a:endParaRPr>
          </a:p>
          <a:p>
            <a:pPr>
              <a:lnSpc>
                <a:spcPct val="90000"/>
              </a:lnSpc>
              <a:defRPr/>
            </a:pPr>
            <a:r>
              <a:rPr lang="en-US" altLang="zh-CN" sz="2000" kern="0" dirty="0" err="1">
                <a:latin typeface="Times New Roman" panose="02020603050405020304" pitchFamily="18" charset="0"/>
                <a:cs typeface="Times New Roman" panose="02020603050405020304" pitchFamily="18" charset="0"/>
              </a:rPr>
              <a:t>Glucopyranose</a:t>
            </a:r>
            <a:r>
              <a:rPr lang="en-US" altLang="zh-CN" sz="2000" kern="0" dirty="0">
                <a:latin typeface="Times New Roman" panose="02020603050405020304" pitchFamily="18" charset="0"/>
                <a:cs typeface="Times New Roman" panose="02020603050405020304" pitchFamily="18" charset="0"/>
              </a:rPr>
              <a:t> units in chair form - most thermodynamically stable.  Only less that 1% in other forms</a:t>
            </a:r>
            <a:endParaRPr lang="en-US" altLang="zh-CN" sz="2000" kern="0" dirty="0">
              <a:latin typeface="Times New Roman" panose="02020603050405020304" pitchFamily="18" charset="0"/>
              <a:cs typeface="Times New Roman" panose="02020603050405020304" pitchFamily="18" charset="0"/>
            </a:endParaRPr>
          </a:p>
          <a:p>
            <a:pPr>
              <a:lnSpc>
                <a:spcPct val="90000"/>
              </a:lnSpc>
              <a:defRPr/>
            </a:pPr>
            <a:r>
              <a:rPr lang="en-US" altLang="zh-CN" sz="2000" kern="0" dirty="0">
                <a:solidFill>
                  <a:srgbClr val="FF0000"/>
                </a:solidFill>
                <a:latin typeface="Times New Roman" panose="02020603050405020304" pitchFamily="18" charset="0"/>
                <a:cs typeface="Times New Roman" panose="02020603050405020304" pitchFamily="18" charset="0"/>
              </a:rPr>
              <a:t>-CH</a:t>
            </a:r>
            <a:r>
              <a:rPr lang="en-US" altLang="zh-CN" sz="2000" kern="0" baseline="-25000" dirty="0">
                <a:solidFill>
                  <a:srgbClr val="FF0000"/>
                </a:solidFill>
                <a:latin typeface="Times New Roman" panose="02020603050405020304" pitchFamily="18" charset="0"/>
                <a:cs typeface="Times New Roman" panose="02020603050405020304" pitchFamily="18" charset="0"/>
              </a:rPr>
              <a:t>2</a:t>
            </a:r>
            <a:r>
              <a:rPr lang="en-US" altLang="zh-CN" sz="2000" kern="0" dirty="0">
                <a:solidFill>
                  <a:srgbClr val="FF0000"/>
                </a:solidFill>
                <a:latin typeface="Times New Roman" panose="02020603050405020304" pitchFamily="18" charset="0"/>
                <a:cs typeface="Times New Roman" panose="02020603050405020304" pitchFamily="18" charset="0"/>
              </a:rPr>
              <a:t>OH  and -OH groups in equatorial positions </a:t>
            </a:r>
            <a:r>
              <a:rPr lang="en-US" altLang="zh-CN" sz="2000" kern="0" dirty="0">
                <a:solidFill>
                  <a:srgbClr val="FF0000"/>
                </a:solidFill>
                <a:latin typeface="Symbol" panose="05050102010706020507" pitchFamily="18" charset="2"/>
              </a:rPr>
              <a:t></a:t>
            </a:r>
            <a:r>
              <a:rPr lang="en-US" altLang="zh-CN" sz="2000" kern="0" dirty="0">
                <a:solidFill>
                  <a:srgbClr val="FF0000"/>
                </a:solidFill>
                <a:latin typeface="Times New Roman" panose="02020603050405020304" pitchFamily="18" charset="0"/>
                <a:cs typeface="Times New Roman" panose="02020603050405020304" pitchFamily="18" charset="0"/>
              </a:rPr>
              <a:t>stability</a:t>
            </a:r>
            <a:endParaRPr lang="en-US" altLang="zh-CN" sz="2000" kern="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ChangeArrowheads="1"/>
          </p:cNvSpPr>
          <p:nvPr/>
        </p:nvSpPr>
        <p:spPr bwMode="auto">
          <a:xfrm>
            <a:off x="468313" y="1341438"/>
            <a:ext cx="8351837"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spcAft>
                <a:spcPts val="1200"/>
              </a:spcAft>
              <a:buClrTx/>
              <a:buSzTx/>
            </a:pPr>
            <a:r>
              <a:rPr kumimoji="1" lang="zh-CN" altLang="en-US">
                <a:latin typeface="Times New Roman" panose="02020603050405020304" pitchFamily="18" charset="0"/>
                <a:cs typeface="Times New Roman" panose="02020603050405020304" pitchFamily="18" charset="0"/>
              </a:rPr>
              <a:t>该奖鼓励在纤维素及其伴生产物科学和化学技术领域中杰出的贡献者，全世界从事纤维素研究领域的科学家均可作为该奖的合格提名人选；</a:t>
            </a:r>
            <a:endParaRPr kumimoji="1" lang="en-US" altLang="zh-CN">
              <a:latin typeface="Times New Roman" panose="02020603050405020304" pitchFamily="18" charset="0"/>
              <a:cs typeface="Times New Roman" panose="02020603050405020304" pitchFamily="18" charset="0"/>
            </a:endParaRPr>
          </a:p>
          <a:p>
            <a:pPr eaLnBrk="1" hangingPunct="1">
              <a:spcBef>
                <a:spcPct val="0"/>
              </a:spcBef>
              <a:spcAft>
                <a:spcPts val="1200"/>
              </a:spcAft>
              <a:buClrTx/>
              <a:buSzTx/>
            </a:pPr>
            <a:r>
              <a:rPr kumimoji="1" lang="zh-CN" altLang="en-US">
                <a:latin typeface="Times New Roman" panose="02020603050405020304" pitchFamily="18" charset="0"/>
                <a:cs typeface="Times New Roman" panose="02020603050405020304" pitchFamily="18" charset="0"/>
              </a:rPr>
              <a:t>由该分会主席指定的相互不知的九人委员会对申请表进行排序（每年换三名委员）最终由该奖委员会主席统计结果，结果在次年</a:t>
            </a:r>
            <a:r>
              <a:rPr kumimoji="1" lang="en-US" altLang="zh-CN">
                <a:latin typeface="Times New Roman" panose="02020603050405020304" pitchFamily="18" charset="0"/>
                <a:cs typeface="Times New Roman" panose="02020603050405020304" pitchFamily="18" charset="0"/>
              </a:rPr>
              <a:t>Spring ACS meeting</a:t>
            </a:r>
            <a:r>
              <a:rPr kumimoji="1" lang="zh-CN" altLang="en-US">
                <a:latin typeface="Times New Roman" panose="02020603050405020304" pitchFamily="18" charset="0"/>
                <a:cs typeface="Times New Roman" panose="02020603050405020304" pitchFamily="18" charset="0"/>
              </a:rPr>
              <a:t>的</a:t>
            </a:r>
            <a:r>
              <a:rPr kumimoji="1" lang="en-US" altLang="zh-CN">
                <a:latin typeface="Times New Roman" panose="02020603050405020304" pitchFamily="18" charset="0"/>
                <a:cs typeface="Times New Roman" panose="02020603050405020304" pitchFamily="18" charset="0"/>
              </a:rPr>
              <a:t>Symposium</a:t>
            </a:r>
            <a:r>
              <a:rPr kumimoji="1" lang="zh-CN" altLang="en-US">
                <a:latin typeface="Times New Roman" panose="02020603050405020304" pitchFamily="18" charset="0"/>
                <a:cs typeface="Times New Roman" panose="02020603050405020304" pitchFamily="18" charset="0"/>
              </a:rPr>
              <a:t>和</a:t>
            </a:r>
            <a:r>
              <a:rPr kumimoji="1" lang="en-US" altLang="zh-CN">
                <a:latin typeface="Times New Roman" panose="02020603050405020304" pitchFamily="18" charset="0"/>
                <a:cs typeface="Times New Roman" panose="02020603050405020304" pitchFamily="18" charset="0"/>
              </a:rPr>
              <a:t>Banquet</a:t>
            </a:r>
            <a:r>
              <a:rPr kumimoji="1" lang="zh-CN" altLang="en-US">
                <a:latin typeface="Times New Roman" panose="02020603050405020304" pitchFamily="18" charset="0"/>
                <a:cs typeface="Times New Roman" panose="02020603050405020304" pitchFamily="18" charset="0"/>
              </a:rPr>
              <a:t>上由主席宣布；</a:t>
            </a:r>
            <a:endParaRPr kumimoji="1" lang="en-US" altLang="zh-CN">
              <a:latin typeface="Times New Roman" panose="02020603050405020304" pitchFamily="18" charset="0"/>
              <a:cs typeface="Times New Roman" panose="02020603050405020304" pitchFamily="18" charset="0"/>
            </a:endParaRPr>
          </a:p>
          <a:p>
            <a:pPr eaLnBrk="1" hangingPunct="1">
              <a:spcBef>
                <a:spcPct val="0"/>
              </a:spcBef>
              <a:spcAft>
                <a:spcPts val="1200"/>
              </a:spcAft>
              <a:buClrTx/>
              <a:buSzTx/>
            </a:pPr>
            <a:r>
              <a:rPr kumimoji="1" lang="zh-CN" altLang="en-US">
                <a:latin typeface="Times New Roman" panose="02020603050405020304" pitchFamily="18" charset="0"/>
                <a:cs typeface="Times New Roman" panose="02020603050405020304" pitchFamily="18" charset="0"/>
              </a:rPr>
              <a:t>该奖于</a:t>
            </a:r>
            <a:r>
              <a:rPr kumimoji="1" lang="en-US" altLang="zh-CN">
                <a:latin typeface="Times New Roman" panose="02020603050405020304" pitchFamily="18" charset="0"/>
                <a:cs typeface="Times New Roman" panose="02020603050405020304" pitchFamily="18" charset="0"/>
              </a:rPr>
              <a:t>1962</a:t>
            </a:r>
            <a:r>
              <a:rPr kumimoji="1" lang="zh-CN" altLang="en-US">
                <a:latin typeface="Times New Roman" panose="02020603050405020304" pitchFamily="18" charset="0"/>
                <a:cs typeface="Times New Roman" panose="02020603050405020304" pitchFamily="18" charset="0"/>
              </a:rPr>
              <a:t>年</a:t>
            </a:r>
            <a:r>
              <a:rPr kumimoji="1" lang="en-US" altLang="zh-CN">
                <a:latin typeface="Times New Roman" panose="02020603050405020304" pitchFamily="18" charset="0"/>
                <a:cs typeface="Times New Roman" panose="02020603050405020304" pitchFamily="18" charset="0"/>
              </a:rPr>
              <a:t>9</a:t>
            </a:r>
            <a:r>
              <a:rPr kumimoji="1" lang="zh-CN" altLang="en-US">
                <a:latin typeface="Times New Roman" panose="02020603050405020304" pitchFamily="18" charset="0"/>
                <a:cs typeface="Times New Roman" panose="02020603050405020304" pitchFamily="18" charset="0"/>
              </a:rPr>
              <a:t>月</a:t>
            </a:r>
            <a:r>
              <a:rPr kumimoji="1" lang="en-US" altLang="zh-CN">
                <a:latin typeface="Times New Roman" panose="02020603050405020304" pitchFamily="18" charset="0"/>
                <a:cs typeface="Times New Roman" panose="02020603050405020304" pitchFamily="18" charset="0"/>
              </a:rPr>
              <a:t>1</a:t>
            </a:r>
            <a:r>
              <a:rPr kumimoji="1" lang="zh-CN" altLang="en-US">
                <a:latin typeface="Times New Roman" panose="02020603050405020304" pitchFamily="18" charset="0"/>
                <a:cs typeface="Times New Roman" panose="02020603050405020304" pitchFamily="18" charset="0"/>
              </a:rPr>
              <a:t>日第</a:t>
            </a:r>
            <a:r>
              <a:rPr kumimoji="1" lang="en-US" altLang="zh-CN">
                <a:latin typeface="Times New Roman" panose="02020603050405020304" pitchFamily="18" charset="0"/>
                <a:cs typeface="Times New Roman" panose="02020603050405020304" pitchFamily="18" charset="0"/>
              </a:rPr>
              <a:t>142</a:t>
            </a:r>
            <a:r>
              <a:rPr kumimoji="1" lang="zh-CN" altLang="en-US">
                <a:latin typeface="Times New Roman" panose="02020603050405020304" pitchFamily="18" charset="0"/>
                <a:cs typeface="Times New Roman" panose="02020603050405020304" pitchFamily="18" charset="0"/>
              </a:rPr>
              <a:t>届</a:t>
            </a:r>
            <a:r>
              <a:rPr kumimoji="1" lang="en-US" altLang="zh-CN">
                <a:latin typeface="Times New Roman" panose="02020603050405020304" pitchFamily="18" charset="0"/>
                <a:cs typeface="Times New Roman" panose="02020603050405020304" pitchFamily="18" charset="0"/>
              </a:rPr>
              <a:t>ACS</a:t>
            </a:r>
            <a:r>
              <a:rPr kumimoji="1" lang="zh-CN" altLang="en-US">
                <a:latin typeface="Times New Roman" panose="02020603050405020304" pitchFamily="18" charset="0"/>
                <a:cs typeface="Times New Roman" panose="02020603050405020304" pitchFamily="18" charset="0"/>
              </a:rPr>
              <a:t>会议上第一次颁发给了</a:t>
            </a:r>
            <a:r>
              <a:rPr kumimoji="1" lang="en-US" altLang="zh-CN">
                <a:latin typeface="Times New Roman" panose="02020603050405020304" pitchFamily="18" charset="0"/>
                <a:cs typeface="Times New Roman" panose="02020603050405020304" pitchFamily="18" charset="0"/>
              </a:rPr>
              <a:t>Dr. Couis E. Wise</a:t>
            </a:r>
            <a:r>
              <a:rPr kumimoji="1" lang="zh-CN" altLang="en-US">
                <a:latin typeface="Times New Roman" panose="02020603050405020304" pitchFamily="18" charset="0"/>
                <a:cs typeface="Times New Roman" panose="02020603050405020304" pitchFamily="18" charset="0"/>
              </a:rPr>
              <a:t>。 </a:t>
            </a:r>
            <a:endParaRPr kumimoji="1"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16632"/>
            <a:ext cx="5770563" cy="662787"/>
          </a:xfrm>
        </p:spPr>
        <p:txBody>
          <a:bodyPr/>
          <a:lstStyle/>
          <a:p>
            <a:r>
              <a:rPr kumimoji="1" lang="en-US" altLang="zh-CN" sz="3200" b="1" dirty="0">
                <a:latin typeface="Times New Roman" panose="02020603050405020304" pitchFamily="18" charset="0"/>
              </a:rPr>
              <a:t>3. 3 </a:t>
            </a:r>
            <a:r>
              <a:rPr kumimoji="1" lang="zh-CN" altLang="en-US" sz="3200" b="1" dirty="0">
                <a:latin typeface="Times New Roman" panose="02020603050405020304" pitchFamily="18" charset="0"/>
              </a:rPr>
              <a:t>伯醇羟基的构象</a:t>
            </a:r>
            <a:endParaRPr lang="zh-CN" altLang="en-US" sz="3200" dirty="0"/>
          </a:p>
        </p:txBody>
      </p:sp>
      <p:sp>
        <p:nvSpPr>
          <p:cNvPr id="47" name="矩形 46"/>
          <p:cNvSpPr/>
          <p:nvPr/>
        </p:nvSpPr>
        <p:spPr>
          <a:xfrm>
            <a:off x="1663738" y="2077511"/>
            <a:ext cx="2595418" cy="707886"/>
          </a:xfrm>
          <a:prstGeom prst="rect">
            <a:avLst/>
          </a:prstGeom>
        </p:spPr>
        <p:txBody>
          <a:bodyPr wrap="square">
            <a:spAutoFit/>
          </a:bodyPr>
          <a:lstStyle/>
          <a:p>
            <a:pPr algn="just" eaLnBrk="1" hangingPunct="1"/>
            <a:r>
              <a:rPr kumimoji="1" lang="zh-CN" altLang="en-US" sz="2000" dirty="0">
                <a:latin typeface="Times New Roman" panose="02020603050405020304" pitchFamily="18" charset="0"/>
              </a:rPr>
              <a:t>伯醇基（－</a:t>
            </a:r>
            <a:r>
              <a:rPr kumimoji="1" lang="en-US" altLang="zh-CN" sz="2000" dirty="0">
                <a:latin typeface="Times New Roman" panose="02020603050405020304" pitchFamily="18" charset="0"/>
              </a:rPr>
              <a:t>CH</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OH</a:t>
            </a:r>
            <a:r>
              <a:rPr kumimoji="1" lang="zh-CN" altLang="en-US" sz="2000" dirty="0">
                <a:latin typeface="Times New Roman" panose="02020603050405020304" pitchFamily="18" charset="0"/>
              </a:rPr>
              <a:t>）可绕</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5</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6</a:t>
            </a:r>
            <a:r>
              <a:rPr kumimoji="1" lang="zh-CN" altLang="en-US" sz="2000" dirty="0">
                <a:latin typeface="Times New Roman" panose="02020603050405020304" pitchFamily="18" charset="0"/>
              </a:rPr>
              <a:t>键旋转 </a:t>
            </a:r>
            <a:r>
              <a:rPr kumimoji="1" lang="en-US" altLang="zh-CN" sz="2000" dirty="0">
                <a:latin typeface="Times New Roman" panose="02020603050405020304" pitchFamily="18" charset="0"/>
              </a:rPr>
              <a:t>.</a:t>
            </a:r>
            <a:endParaRPr kumimoji="1" lang="en-US" altLang="zh-CN" sz="2000" dirty="0">
              <a:latin typeface="Times New Roman" panose="02020603050405020304" pitchFamily="18" charset="0"/>
            </a:endParaRPr>
          </a:p>
        </p:txBody>
      </p:sp>
      <p:grpSp>
        <p:nvGrpSpPr>
          <p:cNvPr id="50" name="组合 49"/>
          <p:cNvGrpSpPr/>
          <p:nvPr/>
        </p:nvGrpSpPr>
        <p:grpSpPr>
          <a:xfrm>
            <a:off x="4577845" y="907580"/>
            <a:ext cx="3745302" cy="2597424"/>
            <a:chOff x="683568" y="1832924"/>
            <a:chExt cx="6038346" cy="3315944"/>
          </a:xfrm>
        </p:grpSpPr>
        <p:grpSp>
          <p:nvGrpSpPr>
            <p:cNvPr id="51" name="组合 50"/>
            <p:cNvGrpSpPr/>
            <p:nvPr/>
          </p:nvGrpSpPr>
          <p:grpSpPr>
            <a:xfrm>
              <a:off x="683568" y="2204864"/>
              <a:ext cx="6038346" cy="2944004"/>
              <a:chOff x="1568265" y="1505148"/>
              <a:chExt cx="6038346" cy="2944004"/>
            </a:xfrm>
          </p:grpSpPr>
          <p:cxnSp>
            <p:nvCxnSpPr>
              <p:cNvPr id="55" name="直接连接符 54"/>
              <p:cNvCxnSpPr/>
              <p:nvPr/>
            </p:nvCxnSpPr>
            <p:spPr>
              <a:xfrm>
                <a:off x="3059832" y="2307356"/>
                <a:ext cx="504056" cy="115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563888" y="3459484"/>
                <a:ext cx="1224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059832" y="2307356"/>
                <a:ext cx="1080120" cy="432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139952" y="2739404"/>
                <a:ext cx="1224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364088" y="2728734"/>
                <a:ext cx="504056" cy="115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788024" y="3459484"/>
                <a:ext cx="1080120" cy="432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868144" y="3747516"/>
                <a:ext cx="1080120" cy="143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051720" y="2307355"/>
                <a:ext cx="1008112" cy="1189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788024" y="3459484"/>
                <a:ext cx="432048" cy="648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2771800" y="3459484"/>
                <a:ext cx="792088" cy="4399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887056" y="2019323"/>
                <a:ext cx="252028" cy="720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887056" y="2019322"/>
                <a:ext cx="756084" cy="24443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3274988" y="2019322"/>
                <a:ext cx="61206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3887924" y="1505148"/>
                <a:ext cx="328997" cy="5452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5220072" y="2348879"/>
                <a:ext cx="708653" cy="392917"/>
              </a:xfrm>
              <a:prstGeom prst="rect">
                <a:avLst/>
              </a:prstGeom>
              <a:noFill/>
            </p:spPr>
            <p:txBody>
              <a:bodyPr wrap="none" rtlCol="0">
                <a:spAutoFit/>
              </a:bodyPr>
              <a:lstStyle/>
              <a:p>
                <a:r>
                  <a:rPr lang="en-US" altLang="zh-CN" sz="1400" dirty="0"/>
                  <a:t>O5</a:t>
                </a:r>
                <a:endParaRPr lang="zh-CN" altLang="en-US" sz="1400" dirty="0"/>
              </a:p>
            </p:txBody>
          </p:sp>
          <p:sp>
            <p:nvSpPr>
              <p:cNvPr id="70" name="文本框 69"/>
              <p:cNvSpPr txBox="1"/>
              <p:nvPr/>
            </p:nvSpPr>
            <p:spPr>
              <a:xfrm>
                <a:off x="5755519" y="3496142"/>
                <a:ext cx="682808" cy="392917"/>
              </a:xfrm>
              <a:prstGeom prst="rect">
                <a:avLst/>
              </a:prstGeom>
              <a:noFill/>
            </p:spPr>
            <p:txBody>
              <a:bodyPr wrap="none" rtlCol="0">
                <a:spAutoFit/>
              </a:bodyPr>
              <a:lstStyle/>
              <a:p>
                <a:r>
                  <a:rPr lang="en-US" altLang="zh-CN" sz="1400" dirty="0"/>
                  <a:t>C1</a:t>
                </a:r>
                <a:endParaRPr lang="zh-CN" altLang="en-US" sz="1400" dirty="0"/>
              </a:p>
            </p:txBody>
          </p:sp>
          <p:sp>
            <p:nvSpPr>
              <p:cNvPr id="71" name="文本框 70"/>
              <p:cNvSpPr txBox="1"/>
              <p:nvPr/>
            </p:nvSpPr>
            <p:spPr>
              <a:xfrm>
                <a:off x="4598778" y="3090151"/>
                <a:ext cx="682808" cy="392917"/>
              </a:xfrm>
              <a:prstGeom prst="rect">
                <a:avLst/>
              </a:prstGeom>
              <a:noFill/>
            </p:spPr>
            <p:txBody>
              <a:bodyPr wrap="none" rtlCol="0">
                <a:spAutoFit/>
              </a:bodyPr>
              <a:lstStyle/>
              <a:p>
                <a:r>
                  <a:rPr lang="en-US" altLang="zh-CN" sz="1400" dirty="0"/>
                  <a:t>C2</a:t>
                </a:r>
                <a:endParaRPr lang="zh-CN" altLang="en-US" sz="1400" dirty="0"/>
              </a:p>
            </p:txBody>
          </p:sp>
          <p:sp>
            <p:nvSpPr>
              <p:cNvPr id="72" name="文本框 71"/>
              <p:cNvSpPr txBox="1"/>
              <p:nvPr/>
            </p:nvSpPr>
            <p:spPr>
              <a:xfrm>
                <a:off x="3518658" y="3019584"/>
                <a:ext cx="682808" cy="392917"/>
              </a:xfrm>
              <a:prstGeom prst="rect">
                <a:avLst/>
              </a:prstGeom>
              <a:noFill/>
            </p:spPr>
            <p:txBody>
              <a:bodyPr wrap="none" rtlCol="0">
                <a:spAutoFit/>
              </a:bodyPr>
              <a:lstStyle/>
              <a:p>
                <a:r>
                  <a:rPr lang="en-US" altLang="zh-CN" sz="1400" dirty="0"/>
                  <a:t>C3</a:t>
                </a:r>
                <a:endParaRPr lang="zh-CN" altLang="en-US" sz="1400" dirty="0"/>
              </a:p>
            </p:txBody>
          </p:sp>
          <p:sp>
            <p:nvSpPr>
              <p:cNvPr id="73" name="文本框 72"/>
              <p:cNvSpPr txBox="1"/>
              <p:nvPr/>
            </p:nvSpPr>
            <p:spPr>
              <a:xfrm>
                <a:off x="2725354" y="2318552"/>
                <a:ext cx="682808" cy="392917"/>
              </a:xfrm>
              <a:prstGeom prst="rect">
                <a:avLst/>
              </a:prstGeom>
              <a:noFill/>
            </p:spPr>
            <p:txBody>
              <a:bodyPr wrap="none" rtlCol="0">
                <a:spAutoFit/>
              </a:bodyPr>
              <a:lstStyle/>
              <a:p>
                <a:r>
                  <a:rPr lang="en-US" altLang="zh-CN" sz="1400" dirty="0"/>
                  <a:t>C4</a:t>
                </a:r>
                <a:endParaRPr lang="zh-CN" altLang="en-US" sz="1400" dirty="0"/>
              </a:p>
            </p:txBody>
          </p:sp>
          <p:sp>
            <p:nvSpPr>
              <p:cNvPr id="74" name="文本框 73"/>
              <p:cNvSpPr txBox="1"/>
              <p:nvPr/>
            </p:nvSpPr>
            <p:spPr>
              <a:xfrm>
                <a:off x="3476825" y="2010031"/>
                <a:ext cx="682808" cy="392917"/>
              </a:xfrm>
              <a:prstGeom prst="rect">
                <a:avLst/>
              </a:prstGeom>
              <a:noFill/>
            </p:spPr>
            <p:txBody>
              <a:bodyPr wrap="none" rtlCol="0">
                <a:spAutoFit/>
              </a:bodyPr>
              <a:lstStyle/>
              <a:p>
                <a:r>
                  <a:rPr lang="en-US" altLang="zh-CN" sz="1400" dirty="0"/>
                  <a:t>C6</a:t>
                </a:r>
                <a:endParaRPr lang="zh-CN" altLang="en-US" sz="1400" dirty="0"/>
              </a:p>
            </p:txBody>
          </p:sp>
          <p:sp>
            <p:nvSpPr>
              <p:cNvPr id="75" name="文本框 74"/>
              <p:cNvSpPr txBox="1"/>
              <p:nvPr/>
            </p:nvSpPr>
            <p:spPr>
              <a:xfrm>
                <a:off x="3898366" y="2718212"/>
                <a:ext cx="682808" cy="392917"/>
              </a:xfrm>
              <a:prstGeom prst="rect">
                <a:avLst/>
              </a:prstGeom>
              <a:noFill/>
            </p:spPr>
            <p:txBody>
              <a:bodyPr wrap="none" rtlCol="0">
                <a:spAutoFit/>
              </a:bodyPr>
              <a:lstStyle/>
              <a:p>
                <a:r>
                  <a:rPr lang="en-US" altLang="zh-CN" sz="1400" dirty="0"/>
                  <a:t>C5</a:t>
                </a:r>
                <a:endParaRPr lang="zh-CN" altLang="en-US" sz="1400" dirty="0"/>
              </a:p>
            </p:txBody>
          </p:sp>
          <p:sp>
            <p:nvSpPr>
              <p:cNvPr id="76" name="文本框 75"/>
              <p:cNvSpPr txBox="1"/>
              <p:nvPr/>
            </p:nvSpPr>
            <p:spPr>
              <a:xfrm>
                <a:off x="6897958" y="3437163"/>
                <a:ext cx="708653" cy="392917"/>
              </a:xfrm>
              <a:prstGeom prst="rect">
                <a:avLst/>
              </a:prstGeom>
              <a:noFill/>
            </p:spPr>
            <p:txBody>
              <a:bodyPr wrap="none" rtlCol="0">
                <a:spAutoFit/>
              </a:bodyPr>
              <a:lstStyle/>
              <a:p>
                <a:r>
                  <a:rPr lang="en-US" altLang="zh-CN" sz="1400" dirty="0"/>
                  <a:t>O1</a:t>
                </a:r>
                <a:endParaRPr lang="zh-CN" altLang="en-US" sz="1400" dirty="0"/>
              </a:p>
            </p:txBody>
          </p:sp>
          <p:sp>
            <p:nvSpPr>
              <p:cNvPr id="77" name="文本框 76"/>
              <p:cNvSpPr txBox="1"/>
              <p:nvPr/>
            </p:nvSpPr>
            <p:spPr>
              <a:xfrm>
                <a:off x="5071444" y="4056235"/>
                <a:ext cx="708653" cy="392917"/>
              </a:xfrm>
              <a:prstGeom prst="rect">
                <a:avLst/>
              </a:prstGeom>
              <a:noFill/>
            </p:spPr>
            <p:txBody>
              <a:bodyPr wrap="none" rtlCol="0">
                <a:spAutoFit/>
              </a:bodyPr>
              <a:lstStyle/>
              <a:p>
                <a:r>
                  <a:rPr lang="en-US" altLang="zh-CN" sz="1400" dirty="0"/>
                  <a:t>O2</a:t>
                </a:r>
                <a:endParaRPr lang="zh-CN" altLang="en-US" sz="1400" dirty="0"/>
              </a:p>
            </p:txBody>
          </p:sp>
          <p:sp>
            <p:nvSpPr>
              <p:cNvPr id="78" name="文本框 77"/>
              <p:cNvSpPr txBox="1"/>
              <p:nvPr/>
            </p:nvSpPr>
            <p:spPr>
              <a:xfrm>
                <a:off x="2407147" y="3865473"/>
                <a:ext cx="708653" cy="392917"/>
              </a:xfrm>
              <a:prstGeom prst="rect">
                <a:avLst/>
              </a:prstGeom>
              <a:noFill/>
            </p:spPr>
            <p:txBody>
              <a:bodyPr wrap="none" rtlCol="0">
                <a:spAutoFit/>
              </a:bodyPr>
              <a:lstStyle/>
              <a:p>
                <a:r>
                  <a:rPr lang="en-US" altLang="zh-CN" sz="1400" dirty="0"/>
                  <a:t>O3</a:t>
                </a:r>
                <a:endParaRPr lang="zh-CN" altLang="en-US" sz="1400" dirty="0"/>
              </a:p>
            </p:txBody>
          </p:sp>
          <p:sp>
            <p:nvSpPr>
              <p:cNvPr id="79" name="文本框 78"/>
              <p:cNvSpPr txBox="1"/>
              <p:nvPr/>
            </p:nvSpPr>
            <p:spPr>
              <a:xfrm>
                <a:off x="1568265" y="2263760"/>
                <a:ext cx="708653" cy="392917"/>
              </a:xfrm>
              <a:prstGeom prst="rect">
                <a:avLst/>
              </a:prstGeom>
              <a:noFill/>
            </p:spPr>
            <p:txBody>
              <a:bodyPr wrap="none" rtlCol="0">
                <a:spAutoFit/>
              </a:bodyPr>
              <a:lstStyle/>
              <a:p>
                <a:r>
                  <a:rPr lang="en-US" altLang="zh-CN" sz="1400" dirty="0"/>
                  <a:t>O4</a:t>
                </a:r>
                <a:endParaRPr lang="zh-CN" altLang="en-US" sz="1400" dirty="0"/>
              </a:p>
            </p:txBody>
          </p:sp>
          <p:sp>
            <p:nvSpPr>
              <p:cNvPr id="80" name="文本框 79"/>
              <p:cNvSpPr txBox="1"/>
              <p:nvPr/>
            </p:nvSpPr>
            <p:spPr>
              <a:xfrm>
                <a:off x="4658960" y="1505148"/>
                <a:ext cx="708653" cy="392917"/>
              </a:xfrm>
              <a:prstGeom prst="rect">
                <a:avLst/>
              </a:prstGeom>
              <a:noFill/>
            </p:spPr>
            <p:txBody>
              <a:bodyPr wrap="none" rtlCol="0">
                <a:spAutoFit/>
              </a:bodyPr>
              <a:lstStyle/>
              <a:p>
                <a:r>
                  <a:rPr lang="en-US" altLang="zh-CN" sz="1400" dirty="0"/>
                  <a:t>O6</a:t>
                </a:r>
                <a:endParaRPr lang="zh-CN" altLang="en-US" sz="1400" dirty="0"/>
              </a:p>
            </p:txBody>
          </p:sp>
        </p:grpSp>
        <p:sp>
          <p:nvSpPr>
            <p:cNvPr id="52" name="文本框 51"/>
            <p:cNvSpPr txBox="1"/>
            <p:nvPr/>
          </p:nvSpPr>
          <p:spPr>
            <a:xfrm>
              <a:off x="3820751" y="2844737"/>
              <a:ext cx="592352" cy="392917"/>
            </a:xfrm>
            <a:prstGeom prst="rect">
              <a:avLst/>
            </a:prstGeom>
            <a:noFill/>
          </p:spPr>
          <p:txBody>
            <a:bodyPr wrap="none" rtlCol="0">
              <a:spAutoFit/>
            </a:bodyPr>
            <a:lstStyle/>
            <a:p>
              <a:r>
                <a:rPr lang="en-US" altLang="zh-CN" sz="1400" dirty="0" err="1"/>
                <a:t>gt</a:t>
              </a:r>
              <a:endParaRPr lang="zh-CN" altLang="en-US" sz="1400" dirty="0"/>
            </a:p>
          </p:txBody>
        </p:sp>
        <p:sp>
          <p:nvSpPr>
            <p:cNvPr id="53" name="文本框 52"/>
            <p:cNvSpPr txBox="1"/>
            <p:nvPr/>
          </p:nvSpPr>
          <p:spPr>
            <a:xfrm>
              <a:off x="3300816" y="1832924"/>
              <a:ext cx="659547" cy="392917"/>
            </a:xfrm>
            <a:prstGeom prst="rect">
              <a:avLst/>
            </a:prstGeom>
            <a:noFill/>
          </p:spPr>
          <p:txBody>
            <a:bodyPr wrap="none" rtlCol="0">
              <a:spAutoFit/>
            </a:bodyPr>
            <a:lstStyle/>
            <a:p>
              <a:r>
                <a:rPr lang="en-US" altLang="zh-CN" sz="1400" dirty="0"/>
                <a:t>gg</a:t>
              </a:r>
              <a:endParaRPr lang="zh-CN" altLang="en-US" sz="1400" dirty="0"/>
            </a:p>
          </p:txBody>
        </p:sp>
        <p:sp>
          <p:nvSpPr>
            <p:cNvPr id="54" name="文本框 53"/>
            <p:cNvSpPr txBox="1"/>
            <p:nvPr/>
          </p:nvSpPr>
          <p:spPr>
            <a:xfrm>
              <a:off x="1956157" y="2523347"/>
              <a:ext cx="592352" cy="392917"/>
            </a:xfrm>
            <a:prstGeom prst="rect">
              <a:avLst/>
            </a:prstGeom>
            <a:noFill/>
          </p:spPr>
          <p:txBody>
            <a:bodyPr wrap="none" rtlCol="0">
              <a:spAutoFit/>
            </a:bodyPr>
            <a:lstStyle/>
            <a:p>
              <a:r>
                <a:rPr lang="en-US" altLang="zh-CN" sz="1400" dirty="0" err="1">
                  <a:solidFill>
                    <a:srgbClr val="FF0000"/>
                  </a:solidFill>
                </a:rPr>
                <a:t>tg</a:t>
              </a:r>
              <a:endParaRPr lang="zh-CN" altLang="en-US" sz="1400" dirty="0">
                <a:solidFill>
                  <a:srgbClr val="FF0000"/>
                </a:solidFill>
              </a:endParaRPr>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5616" y="3952820"/>
            <a:ext cx="7001346" cy="271150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ChangeArrowheads="1"/>
          </p:cNvSpPr>
          <p:nvPr/>
        </p:nvSpPr>
        <p:spPr bwMode="auto">
          <a:xfrm>
            <a:off x="539552" y="3284984"/>
            <a:ext cx="816381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zh-CN" altLang="en-US" sz="2400" dirty="0">
                <a:latin typeface="Times New Roman" panose="02020603050405020304" pitchFamily="18" charset="0"/>
              </a:rPr>
              <a:t>通常接近于三种基本的构象：</a:t>
            </a:r>
            <a:r>
              <a:rPr kumimoji="1" lang="en-US" altLang="zh-CN" sz="2400" dirty="0" err="1">
                <a:latin typeface="Times New Roman" panose="02020603050405020304" pitchFamily="18" charset="0"/>
              </a:rPr>
              <a:t>gt</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gg</a:t>
            </a:r>
            <a:r>
              <a:rPr kumimoji="1" lang="zh-CN" altLang="en-US" sz="2400" dirty="0">
                <a:latin typeface="Times New Roman" panose="02020603050405020304" pitchFamily="18" charset="0"/>
              </a:rPr>
              <a:t>和</a:t>
            </a:r>
            <a:r>
              <a:rPr kumimoji="1" lang="en-US" altLang="zh-CN" sz="2400" dirty="0" err="1">
                <a:latin typeface="Times New Roman" panose="02020603050405020304" pitchFamily="18" charset="0"/>
              </a:rPr>
              <a:t>tg</a:t>
            </a: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g: gauche,</a:t>
            </a:r>
            <a:r>
              <a:rPr kumimoji="1" lang="zh-CN" altLang="en-US" sz="2400" dirty="0">
                <a:latin typeface="Times New Roman" panose="02020603050405020304" pitchFamily="18" charset="0"/>
              </a:rPr>
              <a:t>旁式；</a:t>
            </a:r>
            <a:r>
              <a:rPr kumimoji="1" lang="en-US" altLang="zh-CN" sz="2400" dirty="0">
                <a:latin typeface="Times New Roman" panose="02020603050405020304" pitchFamily="18" charset="0"/>
              </a:rPr>
              <a:t> t: trans,</a:t>
            </a:r>
            <a:r>
              <a:rPr kumimoji="1" lang="zh-CN" altLang="en-US" sz="2400" dirty="0">
                <a:latin typeface="Times New Roman" panose="02020603050405020304" pitchFamily="18" charset="0"/>
              </a:rPr>
              <a:t>反式</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，习惯上用两面角</a:t>
            </a:r>
            <a:r>
              <a:rPr kumimoji="1" lang="en-US" altLang="zh-CN" sz="2400" dirty="0">
                <a:latin typeface="Times New Roman" panose="02020603050405020304" pitchFamily="18" charset="0"/>
              </a:rPr>
              <a:t>x(the dihedral angle)</a:t>
            </a:r>
            <a:r>
              <a:rPr kumimoji="1" lang="zh-CN" altLang="en-US" sz="2400" dirty="0">
                <a:latin typeface="Times New Roman" panose="02020603050405020304" pitchFamily="18" charset="0"/>
              </a:rPr>
              <a:t>表示。</a:t>
            </a:r>
            <a:endParaRPr kumimoji="1" lang="en-US" altLang="zh-CN" sz="2400" dirty="0">
              <a:latin typeface="Times New Roman" panose="02020603050405020304" pitchFamily="18" charset="0"/>
            </a:endParaRPr>
          </a:p>
          <a:p>
            <a:pPr>
              <a:spcBef>
                <a:spcPct val="0"/>
              </a:spcBef>
              <a:buClrTx/>
              <a:buSzTx/>
              <a:buFontTx/>
              <a:buNone/>
            </a:pPr>
            <a:r>
              <a:rPr kumimoji="1" lang="zh-CN" altLang="en-US" sz="2400" dirty="0">
                <a:latin typeface="Times New Roman" panose="02020603050405020304" pitchFamily="18" charset="0"/>
              </a:rPr>
              <a:t>根据国际理论化学和应用化学学会－国际生物化学学会（</a:t>
            </a:r>
            <a:r>
              <a:rPr kumimoji="1" lang="en-US" altLang="zh-CN" sz="2400" dirty="0">
                <a:latin typeface="Times New Roman" panose="02020603050405020304" pitchFamily="18" charset="0"/>
              </a:rPr>
              <a:t>IUPAC</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IUB</a:t>
            </a:r>
            <a:r>
              <a:rPr kumimoji="1" lang="zh-CN" altLang="en-US" sz="2400" dirty="0">
                <a:latin typeface="Times New Roman" panose="02020603050405020304" pitchFamily="18" charset="0"/>
              </a:rPr>
              <a:t>）关于多酞链构象的规定，用两面角</a:t>
            </a:r>
            <a:r>
              <a:rPr kumimoji="1" lang="en-US" altLang="zh-CN" sz="2400" dirty="0">
                <a:latin typeface="Times New Roman" panose="02020603050405020304" pitchFamily="18" charset="0"/>
              </a:rPr>
              <a:t>x(5)</a:t>
            </a:r>
            <a:r>
              <a:rPr kumimoji="1" lang="zh-CN" altLang="en-US" sz="2400" dirty="0">
                <a:latin typeface="Times New Roman" panose="02020603050405020304" pitchFamily="18" charset="0"/>
              </a:rPr>
              <a:t>表示纤维素链上与吡喃环</a:t>
            </a:r>
            <a:r>
              <a:rPr kumimoji="1" lang="en-US" altLang="zh-CN" sz="2400" dirty="0">
                <a:latin typeface="Times New Roman" panose="02020603050405020304" pitchFamily="18" charset="0"/>
              </a:rPr>
              <a:t>C</a:t>
            </a:r>
            <a:r>
              <a:rPr kumimoji="1" lang="en-US" altLang="zh-CN" sz="2400" baseline="-30000" dirty="0">
                <a:latin typeface="Times New Roman" panose="02020603050405020304" pitchFamily="18" charset="0"/>
              </a:rPr>
              <a:t>5</a:t>
            </a:r>
            <a:r>
              <a:rPr kumimoji="1" lang="zh-CN" altLang="en-US" sz="2400" dirty="0">
                <a:latin typeface="Times New Roman" panose="02020603050405020304" pitchFamily="18" charset="0"/>
              </a:rPr>
              <a:t>有关的取代基（－</a:t>
            </a:r>
            <a:r>
              <a:rPr kumimoji="1" lang="en-US" altLang="zh-CN" sz="2400" dirty="0">
                <a:latin typeface="Times New Roman" panose="02020603050405020304" pitchFamily="18" charset="0"/>
              </a:rPr>
              <a:t>CH</a:t>
            </a:r>
            <a:r>
              <a:rPr kumimoji="1" lang="en-US" altLang="zh-CN" sz="2400" baseline="-30000" dirty="0">
                <a:latin typeface="Times New Roman" panose="02020603050405020304" pitchFamily="18" charset="0"/>
              </a:rPr>
              <a:t>2</a:t>
            </a:r>
            <a:r>
              <a:rPr kumimoji="1" lang="en-US" altLang="zh-CN" sz="2400" dirty="0">
                <a:latin typeface="Times New Roman" panose="02020603050405020304" pitchFamily="18" charset="0"/>
              </a:rPr>
              <a:t>OH</a:t>
            </a:r>
            <a:r>
              <a:rPr kumimoji="1" lang="zh-CN" altLang="en-US" sz="2400" dirty="0">
                <a:latin typeface="Times New Roman" panose="02020603050405020304" pitchFamily="18" charset="0"/>
              </a:rPr>
              <a:t>）绕</a:t>
            </a:r>
            <a:r>
              <a:rPr kumimoji="1" lang="en-US" altLang="zh-CN" sz="2400" dirty="0">
                <a:latin typeface="Times New Roman" panose="02020603050405020304" pitchFamily="18" charset="0"/>
              </a:rPr>
              <a:t>[C</a:t>
            </a:r>
            <a:r>
              <a:rPr kumimoji="1" lang="en-US" altLang="zh-CN" sz="2400" baseline="-30000" dirty="0">
                <a:latin typeface="Times New Roman" panose="02020603050405020304" pitchFamily="18" charset="0"/>
              </a:rPr>
              <a:t>5</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C</a:t>
            </a:r>
            <a:r>
              <a:rPr kumimoji="1" lang="en-US" altLang="zh-CN" sz="2400" baseline="-30000" dirty="0">
                <a:latin typeface="Times New Roman" panose="02020603050405020304" pitchFamily="18" charset="0"/>
              </a:rPr>
              <a:t>6</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键扭转的角度。 </a:t>
            </a:r>
            <a:endParaRPr kumimoji="1" lang="zh-CN" altLang="en-US" sz="2400" dirty="0">
              <a:latin typeface="Times New Roman" panose="02020603050405020304" pitchFamily="18" charset="0"/>
            </a:endParaRPr>
          </a:p>
        </p:txBody>
      </p:sp>
      <p:sp>
        <p:nvSpPr>
          <p:cNvPr id="55299" name="Rectangle 4"/>
          <p:cNvSpPr>
            <a:spLocks noChangeArrowheads="1"/>
          </p:cNvSpPr>
          <p:nvPr/>
        </p:nvSpPr>
        <p:spPr bwMode="auto">
          <a:xfrm>
            <a:off x="0" y="2209800"/>
            <a:ext cx="914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400">
                <a:latin typeface="Times New Roman" panose="02020603050405020304" pitchFamily="18" charset="0"/>
              </a:rPr>
              <a:t> </a:t>
            </a:r>
            <a:endParaRPr kumimoji="1" lang="en-US" altLang="zh-CN">
              <a:latin typeface="Times New Roman" panose="02020603050405020304" pitchFamily="18" charset="0"/>
            </a:endParaRPr>
          </a:p>
        </p:txBody>
      </p:sp>
      <p:pic>
        <p:nvPicPr>
          <p:cNvPr id="55300" name="Picture 8" descr="未标题-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19475" y="990600"/>
            <a:ext cx="21145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9" descr="未标题-2_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052513"/>
            <a:ext cx="1970087"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10" descr="未标题-2_2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425" y="1049338"/>
            <a:ext cx="2220913"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683568" y="2492896"/>
            <a:ext cx="7704137" cy="3631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marL="342900" indent="-342900" eaLnBrk="1" hangingPunct="1">
              <a:spcBef>
                <a:spcPct val="0"/>
              </a:spcBef>
              <a:spcAft>
                <a:spcPts val="600"/>
              </a:spcAft>
              <a:buClrTx/>
              <a:buSzTx/>
            </a:pPr>
            <a:r>
              <a:rPr kumimoji="1" lang="en-US" altLang="zh-CN" sz="2000" dirty="0">
                <a:latin typeface="Times New Roman" panose="02020603050405020304" pitchFamily="18" charset="0"/>
              </a:rPr>
              <a:t>X(5)=0</a:t>
            </a:r>
            <a:r>
              <a:rPr kumimoji="1" lang="zh-CN" altLang="en-US" sz="2000" dirty="0">
                <a:latin typeface="Times New Roman" panose="02020603050405020304" pitchFamily="18" charset="0"/>
              </a:rPr>
              <a:t>的位置表示纤维素的</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6</a:t>
            </a:r>
            <a:r>
              <a:rPr kumimoji="1" lang="en-US" altLang="zh-CN" sz="2000" dirty="0">
                <a:latin typeface="Times New Roman" panose="02020603050405020304" pitchFamily="18" charset="0"/>
              </a:rPr>
              <a:t>-O</a:t>
            </a:r>
            <a:r>
              <a:rPr kumimoji="1" lang="en-US" altLang="zh-CN" sz="2000" baseline="-30000" dirty="0">
                <a:latin typeface="Times New Roman" panose="02020603050405020304" pitchFamily="18" charset="0"/>
              </a:rPr>
              <a:t>6</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键与</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5</a:t>
            </a:r>
            <a:r>
              <a:rPr kumimoji="1" lang="en-US" altLang="zh-CN" sz="2000" dirty="0">
                <a:latin typeface="Times New Roman" panose="02020603050405020304" pitchFamily="18" charset="0"/>
              </a:rPr>
              <a:t>-O</a:t>
            </a:r>
            <a:r>
              <a:rPr kumimoji="1" lang="en-US" altLang="zh-CN" sz="2000" baseline="-30000" dirty="0">
                <a:latin typeface="Times New Roman" panose="02020603050405020304" pitchFamily="18" charset="0"/>
              </a:rPr>
              <a:t>5</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键相重合。</a:t>
            </a:r>
            <a:endParaRPr kumimoji="1" lang="zh-CN" altLang="en-US" sz="2000" dirty="0">
              <a:latin typeface="Times New Roman" panose="02020603050405020304" pitchFamily="18" charset="0"/>
            </a:endParaRPr>
          </a:p>
          <a:p>
            <a:pPr marL="342900" indent="-342900">
              <a:spcBef>
                <a:spcPct val="0"/>
              </a:spcBef>
              <a:spcAft>
                <a:spcPts val="600"/>
              </a:spcAft>
              <a:buClrTx/>
              <a:buSzTx/>
            </a:pPr>
            <a:r>
              <a:rPr kumimoji="1" lang="zh-CN" altLang="en-US" sz="2000" dirty="0">
                <a:latin typeface="Times New Roman" panose="02020603050405020304" pitchFamily="18" charset="0"/>
              </a:rPr>
              <a:t>由</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6</a:t>
            </a:r>
            <a:r>
              <a:rPr kumimoji="1" lang="zh-CN" altLang="en-US" sz="2000" dirty="0">
                <a:latin typeface="Times New Roman" panose="02020603050405020304" pitchFamily="18" charset="0"/>
              </a:rPr>
              <a:t>向</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5</a:t>
            </a:r>
            <a:r>
              <a:rPr kumimoji="1" lang="zh-CN" altLang="en-US" sz="2000" dirty="0">
                <a:latin typeface="Times New Roman" panose="02020603050405020304" pitchFamily="18" charset="0"/>
              </a:rPr>
              <a:t>看去，如果</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6</a:t>
            </a:r>
            <a:r>
              <a:rPr kumimoji="1" lang="en-US" altLang="zh-CN" sz="2000" dirty="0">
                <a:latin typeface="Times New Roman" panose="02020603050405020304" pitchFamily="18" charset="0"/>
              </a:rPr>
              <a:t>-O</a:t>
            </a:r>
            <a:r>
              <a:rPr kumimoji="1" lang="en-US" altLang="zh-CN" sz="2000" baseline="-30000" dirty="0">
                <a:latin typeface="Times New Roman" panose="02020603050405020304" pitchFamily="18" charset="0"/>
              </a:rPr>
              <a:t>6</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键（在前面的键）必须向右（</a:t>
            </a:r>
            <a:r>
              <a:rPr kumimoji="1" lang="zh-CN" altLang="en-US" sz="2000" dirty="0">
                <a:solidFill>
                  <a:srgbClr val="FF0000"/>
                </a:solidFill>
                <a:latin typeface="Times New Roman" panose="02020603050405020304" pitchFamily="18" charset="0"/>
              </a:rPr>
              <a:t>顺时针方向</a:t>
            </a:r>
            <a:r>
              <a:rPr kumimoji="1" lang="zh-CN" altLang="en-US" sz="2000" dirty="0">
                <a:latin typeface="Times New Roman" panose="02020603050405020304" pitchFamily="18" charset="0"/>
              </a:rPr>
              <a:t>）旋转，才能与</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5</a:t>
            </a:r>
            <a:r>
              <a:rPr kumimoji="1" lang="en-US" altLang="zh-CN" sz="2000" dirty="0">
                <a:latin typeface="Times New Roman" panose="02020603050405020304" pitchFamily="18" charset="0"/>
              </a:rPr>
              <a:t>-O</a:t>
            </a:r>
            <a:r>
              <a:rPr kumimoji="1" lang="en-US" altLang="zh-CN" sz="2000" baseline="-30000" dirty="0">
                <a:latin typeface="Times New Roman" panose="02020603050405020304" pitchFamily="18" charset="0"/>
              </a:rPr>
              <a:t>5</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键（在后面的键）相重合，则这个</a:t>
            </a:r>
            <a:r>
              <a:rPr kumimoji="1" lang="zh-CN" altLang="en-US" sz="2000" dirty="0">
                <a:solidFill>
                  <a:srgbClr val="FF0000"/>
                </a:solidFill>
                <a:latin typeface="Times New Roman" panose="02020603050405020304" pitchFamily="18" charset="0"/>
              </a:rPr>
              <a:t>旋转角度是正的</a:t>
            </a:r>
            <a:r>
              <a:rPr kumimoji="1" lang="zh-CN" altLang="en-US" sz="2000" dirty="0">
                <a:latin typeface="Times New Roman" panose="02020603050405020304" pitchFamily="18" charset="0"/>
              </a:rPr>
              <a:t>；</a:t>
            </a:r>
            <a:endParaRPr kumimoji="1" lang="zh-CN" altLang="en-US" sz="2000" dirty="0">
              <a:latin typeface="Times New Roman" panose="02020603050405020304" pitchFamily="18" charset="0"/>
            </a:endParaRPr>
          </a:p>
          <a:p>
            <a:pPr marL="342900" indent="-342900">
              <a:spcBef>
                <a:spcPct val="0"/>
              </a:spcBef>
              <a:spcAft>
                <a:spcPts val="600"/>
              </a:spcAft>
              <a:buClrTx/>
              <a:buSzTx/>
            </a:pPr>
            <a:r>
              <a:rPr kumimoji="1" lang="zh-CN" altLang="en-US" sz="2000" dirty="0">
                <a:latin typeface="Times New Roman" panose="02020603050405020304" pitchFamily="18" charset="0"/>
              </a:rPr>
              <a:t>如果</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6</a:t>
            </a:r>
            <a:r>
              <a:rPr kumimoji="1" lang="en-US" altLang="zh-CN" sz="2000" dirty="0">
                <a:latin typeface="Times New Roman" panose="02020603050405020304" pitchFamily="18" charset="0"/>
              </a:rPr>
              <a:t>-O</a:t>
            </a:r>
            <a:r>
              <a:rPr kumimoji="1" lang="en-US" altLang="zh-CN" sz="2000" baseline="-30000" dirty="0">
                <a:latin typeface="Times New Roman" panose="02020603050405020304" pitchFamily="18" charset="0"/>
              </a:rPr>
              <a:t>6</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键必须向左（</a:t>
            </a:r>
            <a:r>
              <a:rPr kumimoji="1" lang="zh-CN" altLang="en-US" sz="2000" dirty="0">
                <a:solidFill>
                  <a:srgbClr val="FF0000"/>
                </a:solidFill>
                <a:latin typeface="Times New Roman" panose="02020603050405020304" pitchFamily="18" charset="0"/>
              </a:rPr>
              <a:t>逆时针方向</a:t>
            </a:r>
            <a:r>
              <a:rPr kumimoji="1" lang="zh-CN" altLang="en-US" sz="2000" dirty="0">
                <a:latin typeface="Times New Roman" panose="02020603050405020304" pitchFamily="18" charset="0"/>
              </a:rPr>
              <a:t>）旋转才能使之与</a:t>
            </a:r>
            <a:r>
              <a:rPr kumimoji="1" lang="en-US" altLang="zh-CN" sz="2000" dirty="0">
                <a:latin typeface="Times New Roman" panose="02020603050405020304" pitchFamily="18" charset="0"/>
              </a:rPr>
              <a:t>[C</a:t>
            </a:r>
            <a:r>
              <a:rPr kumimoji="1" lang="en-US" altLang="zh-CN" sz="2000" baseline="-30000" dirty="0">
                <a:latin typeface="Times New Roman" panose="02020603050405020304" pitchFamily="18" charset="0"/>
              </a:rPr>
              <a:t>5</a:t>
            </a:r>
            <a:r>
              <a:rPr kumimoji="1" lang="en-US" altLang="zh-CN" sz="2000" dirty="0">
                <a:latin typeface="Times New Roman" panose="02020603050405020304" pitchFamily="18" charset="0"/>
              </a:rPr>
              <a:t>-O</a:t>
            </a:r>
            <a:r>
              <a:rPr kumimoji="1" lang="en-US" altLang="zh-CN" sz="2000" baseline="-30000" dirty="0">
                <a:latin typeface="Times New Roman" panose="02020603050405020304" pitchFamily="18" charset="0"/>
              </a:rPr>
              <a:t>5</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键相重合，则这个</a:t>
            </a:r>
            <a:r>
              <a:rPr kumimoji="1" lang="zh-CN" altLang="en-US" sz="2000" dirty="0">
                <a:solidFill>
                  <a:srgbClr val="FF0000"/>
                </a:solidFill>
                <a:latin typeface="Times New Roman" panose="02020603050405020304" pitchFamily="18" charset="0"/>
              </a:rPr>
              <a:t>旋转角度是负</a:t>
            </a:r>
            <a:r>
              <a:rPr kumimoji="1" lang="zh-CN" altLang="en-US" sz="2000" dirty="0">
                <a:latin typeface="Times New Roman" panose="02020603050405020304" pitchFamily="18" charset="0"/>
              </a:rPr>
              <a:t>的。</a:t>
            </a:r>
            <a:endParaRPr kumimoji="1" lang="zh-CN" altLang="en-US" sz="2000" dirty="0">
              <a:latin typeface="Times New Roman" panose="02020603050405020304" pitchFamily="18" charset="0"/>
            </a:endParaRPr>
          </a:p>
          <a:p>
            <a:pPr>
              <a:spcBef>
                <a:spcPct val="0"/>
              </a:spcBef>
              <a:spcAft>
                <a:spcPts val="600"/>
              </a:spcAft>
              <a:buClrTx/>
              <a:buSzTx/>
              <a:buFontTx/>
              <a:buNone/>
            </a:pPr>
            <a:r>
              <a:rPr kumimoji="1" lang="zh-CN" altLang="en-US" sz="2000" dirty="0">
                <a:latin typeface="Times New Roman" panose="02020603050405020304" pitchFamily="18" charset="0"/>
              </a:rPr>
              <a:t>纤维素链上</a:t>
            </a:r>
            <a:r>
              <a:rPr kumimoji="1" lang="en-US" altLang="zh-CN" sz="2000" dirty="0">
                <a:latin typeface="Times New Roman" panose="02020603050405020304" pitchFamily="18" charset="0"/>
              </a:rPr>
              <a:t>(-CH</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OH)</a:t>
            </a:r>
            <a:r>
              <a:rPr kumimoji="1" lang="zh-CN" altLang="en-US" sz="2000" dirty="0">
                <a:latin typeface="Times New Roman" panose="02020603050405020304" pitchFamily="18" charset="0"/>
              </a:rPr>
              <a:t>基的构象规定为：</a:t>
            </a:r>
            <a:endParaRPr kumimoji="1" lang="zh-CN" altLang="en-US" sz="2000" dirty="0">
              <a:latin typeface="Times New Roman" panose="02020603050405020304" pitchFamily="18" charset="0"/>
            </a:endParaRPr>
          </a:p>
          <a:p>
            <a:pPr>
              <a:spcBef>
                <a:spcPct val="0"/>
              </a:spcBef>
              <a:spcAft>
                <a:spcPts val="600"/>
              </a:spcAft>
              <a:buClrTx/>
              <a:buSzTx/>
              <a:buFontTx/>
              <a:buNone/>
            </a:pPr>
            <a:r>
              <a:rPr kumimoji="1" lang="en-US" altLang="zh-CN" sz="2000" dirty="0" err="1">
                <a:solidFill>
                  <a:srgbClr val="FF0000"/>
                </a:solidFill>
                <a:latin typeface="Times New Roman" panose="02020603050405020304" pitchFamily="18" charset="0"/>
              </a:rPr>
              <a:t>tg</a:t>
            </a:r>
            <a:r>
              <a:rPr kumimoji="1" lang="zh-CN" altLang="en-US" sz="2000" dirty="0">
                <a:solidFill>
                  <a:srgbClr val="FF0000"/>
                </a:solidFill>
                <a:latin typeface="Times New Roman" panose="02020603050405020304" pitchFamily="18" charset="0"/>
              </a:rPr>
              <a:t>构象，相当于</a:t>
            </a:r>
            <a:r>
              <a:rPr kumimoji="1" lang="en-US" altLang="zh-CN" sz="2000" dirty="0">
                <a:solidFill>
                  <a:srgbClr val="FF0000"/>
                </a:solidFill>
                <a:latin typeface="Times New Roman" panose="02020603050405020304" pitchFamily="18" charset="0"/>
              </a:rPr>
              <a:t>x(5)=±180</a:t>
            </a:r>
            <a:r>
              <a:rPr kumimoji="1" lang="en-US" altLang="zh-CN" sz="2000" baseline="30000" dirty="0">
                <a:solidFill>
                  <a:srgbClr val="FF0000"/>
                </a:solidFill>
                <a:latin typeface="Times New Roman" panose="02020603050405020304" pitchFamily="18" charset="0"/>
              </a:rPr>
              <a:t>o</a:t>
            </a:r>
            <a:endParaRPr kumimoji="1" lang="en-US" altLang="zh-CN" sz="2000" dirty="0">
              <a:solidFill>
                <a:srgbClr val="FF0000"/>
              </a:solidFill>
              <a:latin typeface="Times New Roman" panose="02020603050405020304" pitchFamily="18" charset="0"/>
            </a:endParaRPr>
          </a:p>
          <a:p>
            <a:pPr>
              <a:spcBef>
                <a:spcPct val="0"/>
              </a:spcBef>
              <a:spcAft>
                <a:spcPts val="600"/>
              </a:spcAft>
              <a:buClrTx/>
              <a:buSzTx/>
              <a:buFontTx/>
              <a:buNone/>
            </a:pPr>
            <a:r>
              <a:rPr kumimoji="1" lang="en-US" altLang="zh-CN" sz="2000" dirty="0" err="1">
                <a:latin typeface="Times New Roman" panose="02020603050405020304" pitchFamily="18" charset="0"/>
              </a:rPr>
              <a:t>gt</a:t>
            </a:r>
            <a:r>
              <a:rPr kumimoji="1" lang="zh-CN" altLang="en-US" sz="2000" dirty="0">
                <a:latin typeface="Times New Roman" panose="02020603050405020304" pitchFamily="18" charset="0"/>
              </a:rPr>
              <a:t>构象，相当于</a:t>
            </a:r>
            <a:r>
              <a:rPr kumimoji="1" lang="en-US" altLang="zh-CN" sz="2000" dirty="0">
                <a:latin typeface="Times New Roman" panose="02020603050405020304" pitchFamily="18" charset="0"/>
              </a:rPr>
              <a:t>x(5)=</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60</a:t>
            </a:r>
            <a:r>
              <a:rPr kumimoji="1" lang="en-US" altLang="zh-CN" sz="2000" baseline="30000" dirty="0">
                <a:latin typeface="Times New Roman" panose="02020603050405020304" pitchFamily="18" charset="0"/>
              </a:rPr>
              <a:t>o</a:t>
            </a:r>
            <a:endParaRPr kumimoji="1" lang="en-US" altLang="zh-CN" sz="2000" dirty="0">
              <a:latin typeface="Times New Roman" panose="02020603050405020304" pitchFamily="18" charset="0"/>
            </a:endParaRPr>
          </a:p>
          <a:p>
            <a:pPr>
              <a:spcBef>
                <a:spcPct val="0"/>
              </a:spcBef>
              <a:spcAft>
                <a:spcPts val="600"/>
              </a:spcAft>
              <a:buClrTx/>
              <a:buSzTx/>
              <a:buFontTx/>
              <a:buNone/>
            </a:pPr>
            <a:r>
              <a:rPr kumimoji="1" lang="en-US" altLang="zh-CN" sz="2000" dirty="0">
                <a:latin typeface="Times New Roman" panose="02020603050405020304" pitchFamily="18" charset="0"/>
              </a:rPr>
              <a:t>gg</a:t>
            </a:r>
            <a:r>
              <a:rPr kumimoji="1" lang="zh-CN" altLang="en-US" sz="2000" dirty="0">
                <a:latin typeface="Times New Roman" panose="02020603050405020304" pitchFamily="18" charset="0"/>
              </a:rPr>
              <a:t>构象，相当于</a:t>
            </a:r>
            <a:r>
              <a:rPr kumimoji="1" lang="en-US" altLang="zh-CN" sz="2000" dirty="0">
                <a:latin typeface="Times New Roman" panose="02020603050405020304" pitchFamily="18" charset="0"/>
              </a:rPr>
              <a:t>x(5)=</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60</a:t>
            </a:r>
            <a:r>
              <a:rPr kumimoji="1" lang="en-US" altLang="zh-CN" sz="2000" baseline="30000" dirty="0">
                <a:latin typeface="Times New Roman" panose="02020603050405020304" pitchFamily="18" charset="0"/>
              </a:rPr>
              <a:t>o</a:t>
            </a:r>
            <a:r>
              <a:rPr kumimoji="1" lang="en-US" altLang="zh-CN" sz="2000" dirty="0">
                <a:latin typeface="Times New Roman" panose="02020603050405020304" pitchFamily="18" charset="0"/>
              </a:rPr>
              <a:t> </a:t>
            </a:r>
            <a:endParaRPr kumimoji="1" lang="en-US" altLang="zh-CN" sz="2000" dirty="0">
              <a:latin typeface="Times New Roman" panose="02020603050405020304" pitchFamily="18" charset="0"/>
            </a:endParaRPr>
          </a:p>
        </p:txBody>
      </p:sp>
      <p:graphicFrame>
        <p:nvGraphicFramePr>
          <p:cNvPr id="56323" name="对象 1"/>
          <p:cNvGraphicFramePr>
            <a:graphicFrameLocks noChangeAspect="1"/>
          </p:cNvGraphicFramePr>
          <p:nvPr/>
        </p:nvGraphicFramePr>
        <p:xfrm>
          <a:off x="1403648" y="332656"/>
          <a:ext cx="5059363" cy="1973262"/>
        </p:xfrm>
        <a:graphic>
          <a:graphicData uri="http://schemas.openxmlformats.org/presentationml/2006/ole">
            <mc:AlternateContent xmlns:mc="http://schemas.openxmlformats.org/markup-compatibility/2006">
              <mc:Choice xmlns:v="urn:schemas-microsoft-com:vml" Requires="v">
                <p:oleObj spid="_x0000_s56367" name="" r:id="rId1" imgW="4876800" imgH="1905000" progId="MSPhotoEd.3">
                  <p:embed/>
                </p:oleObj>
              </mc:Choice>
              <mc:Fallback>
                <p:oleObj name="" r:id="rId1" imgW="4876800" imgH="1905000" progId="MSPhotoEd.3">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32656"/>
                        <a:ext cx="5059363"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4716016" y="5295974"/>
            <a:ext cx="3744490" cy="1015663"/>
          </a:xfrm>
          <a:prstGeom prst="rect">
            <a:avLst/>
          </a:prstGeom>
          <a:solidFill>
            <a:schemeClr val="accent2"/>
          </a:solidFill>
        </p:spPr>
        <p:txBody>
          <a:bodyPr wrap="square">
            <a:spAutoFit/>
          </a:bodyPr>
          <a:lstStyle/>
          <a:p>
            <a:r>
              <a:rPr lang="zh-CN" altLang="en-US" sz="2000" dirty="0">
                <a:latin typeface="Times New Roman" panose="02020603050405020304" pitchFamily="18" charset="0"/>
                <a:cs typeface="Times New Roman" panose="02020603050405020304" pitchFamily="18" charset="0"/>
              </a:rPr>
              <a:t>天然纤维素中所有的</a:t>
            </a:r>
            <a:r>
              <a:rPr lang="en-US" altLang="zh-CN" sz="2000" dirty="0">
                <a:latin typeface="Times New Roman" panose="02020603050405020304" pitchFamily="18" charset="0"/>
                <a:cs typeface="Times New Roman" panose="02020603050405020304" pitchFamily="18" charset="0"/>
              </a:rPr>
              <a:t>-CH</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OH</a:t>
            </a:r>
            <a:r>
              <a:rPr lang="zh-CN" altLang="en-US" sz="2000" dirty="0">
                <a:latin typeface="Times New Roman" panose="02020603050405020304" pitchFamily="18" charset="0"/>
                <a:cs typeface="Times New Roman" panose="02020603050405020304" pitchFamily="18" charset="0"/>
              </a:rPr>
              <a:t>都具有</a:t>
            </a:r>
            <a:r>
              <a:rPr lang="en-US" altLang="zh-CN" sz="2000" dirty="0" err="1">
                <a:latin typeface="Times New Roman" panose="02020603050405020304" pitchFamily="18" charset="0"/>
                <a:cs typeface="Times New Roman" panose="02020603050405020304" pitchFamily="18" charset="0"/>
              </a:rPr>
              <a:t>tg</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构象，而再生纤维素的</a:t>
            </a:r>
            <a:r>
              <a:rPr lang="en-US" altLang="zh-CN" sz="2000" dirty="0">
                <a:latin typeface="Times New Roman" panose="02020603050405020304" pitchFamily="18" charset="0"/>
                <a:cs typeface="Times New Roman" panose="02020603050405020304" pitchFamily="18" charset="0"/>
              </a:rPr>
              <a:t>-CH</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OH</a:t>
            </a:r>
            <a:r>
              <a:rPr lang="zh-CN" altLang="en-US" sz="2000" dirty="0">
                <a:latin typeface="Times New Roman" panose="02020603050405020304" pitchFamily="18" charset="0"/>
                <a:cs typeface="Times New Roman" panose="02020603050405020304" pitchFamily="18" charset="0"/>
              </a:rPr>
              <a:t>则具有不同的构象。</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648295" y="1875141"/>
            <a:ext cx="8028384" cy="1254126"/>
          </a:xfrm>
        </p:spPr>
        <p:txBody>
          <a:bodyPr/>
          <a:lstStyle/>
          <a:p>
            <a:pPr eaLnBrk="1" hangingPunct="1"/>
            <a:r>
              <a:rPr lang="zh-CN" altLang="en-US" sz="2400" dirty="0"/>
              <a:t>在堆砌分析中，纤维素链的构象分析还必须使用配糖角</a:t>
            </a:r>
            <a:r>
              <a:rPr lang="en-US" altLang="zh-CN" sz="2400" i="1" dirty="0"/>
              <a:t>τ</a:t>
            </a:r>
            <a:r>
              <a:rPr lang="zh-CN" altLang="en-US" sz="2400" dirty="0"/>
              <a:t>和葡萄糖酐分别绕</a:t>
            </a:r>
            <a:r>
              <a:rPr lang="en-US" altLang="zh-CN" sz="2400" dirty="0"/>
              <a:t>C</a:t>
            </a:r>
            <a:r>
              <a:rPr lang="en-US" altLang="zh-CN" sz="2400" baseline="-30000" dirty="0"/>
              <a:t>1</a:t>
            </a:r>
            <a:r>
              <a:rPr lang="zh-CN" altLang="en-US" sz="2400" dirty="0"/>
              <a:t>－</a:t>
            </a:r>
            <a:r>
              <a:rPr lang="en-US" altLang="zh-CN" sz="2400" dirty="0"/>
              <a:t>O</a:t>
            </a:r>
            <a:r>
              <a:rPr lang="zh-CN" altLang="en-US" sz="2400" dirty="0"/>
              <a:t>键（</a:t>
            </a:r>
            <a:r>
              <a:rPr lang="en-US" altLang="zh-CN" sz="2400" dirty="0"/>
              <a:t>O</a:t>
            </a:r>
            <a:r>
              <a:rPr lang="zh-CN" altLang="en-US" sz="2400" dirty="0"/>
              <a:t>为配糖氧）和</a:t>
            </a:r>
            <a:r>
              <a:rPr lang="en-US" altLang="zh-CN" sz="2400" dirty="0"/>
              <a:t>O</a:t>
            </a:r>
            <a:r>
              <a:rPr lang="zh-CN" altLang="en-US" sz="2400" dirty="0"/>
              <a:t>－</a:t>
            </a:r>
            <a:r>
              <a:rPr lang="en-US" altLang="zh-CN" sz="2400" dirty="0"/>
              <a:t>C</a:t>
            </a:r>
            <a:r>
              <a:rPr lang="en-US" altLang="zh-CN" sz="2400" baseline="-30000" dirty="0"/>
              <a:t>4</a:t>
            </a:r>
            <a:r>
              <a:rPr lang="en-US" altLang="zh-CN" sz="2400" baseline="-30000" dirty="0">
                <a:latin typeface="Arial" panose="020B0604020202020204" pitchFamily="34" charset="0"/>
              </a:rPr>
              <a:t>’</a:t>
            </a:r>
            <a:r>
              <a:rPr lang="zh-CN" altLang="en-US" sz="2400" dirty="0"/>
              <a:t>键旋转的扭转角</a:t>
            </a:r>
            <a:r>
              <a:rPr lang="en-US" altLang="zh-CN" sz="2400" i="1" dirty="0"/>
              <a:t>φ</a:t>
            </a:r>
            <a:r>
              <a:rPr lang="zh-CN" altLang="en-US" sz="2400" dirty="0"/>
              <a:t>和</a:t>
            </a:r>
            <a:r>
              <a:rPr lang="en-US" altLang="zh-CN" sz="2400" i="1" dirty="0"/>
              <a:t>Ψ</a:t>
            </a:r>
            <a:r>
              <a:rPr lang="zh-CN" altLang="en-US" sz="2400" dirty="0"/>
              <a:t>。 </a:t>
            </a:r>
            <a:endParaRPr lang="zh-CN" altLang="en-US" sz="2400" dirty="0"/>
          </a:p>
        </p:txBody>
      </p:sp>
      <p:sp>
        <p:nvSpPr>
          <p:cNvPr id="57347" name="Rectangle 6"/>
          <p:cNvSpPr>
            <a:spLocks noChangeArrowheads="1"/>
          </p:cNvSpPr>
          <p:nvPr/>
        </p:nvSpPr>
        <p:spPr bwMode="auto">
          <a:xfrm>
            <a:off x="1938338" y="3005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57348" name="Object 5"/>
          <p:cNvGraphicFramePr>
            <a:graphicFrameLocks noChangeAspect="1"/>
          </p:cNvGraphicFramePr>
          <p:nvPr/>
        </p:nvGraphicFramePr>
        <p:xfrm>
          <a:off x="1912514" y="3866771"/>
          <a:ext cx="5634037" cy="906462"/>
        </p:xfrm>
        <a:graphic>
          <a:graphicData uri="http://schemas.openxmlformats.org/presentationml/2006/ole">
            <mc:AlternateContent xmlns:mc="http://schemas.openxmlformats.org/markup-compatibility/2006">
              <mc:Choice xmlns:v="urn:schemas-microsoft-com:vml" Requires="v">
                <p:oleObj spid="_x0000_s57391" name="" r:id="rId1" imgW="8667750" imgH="1400175" progId="MSPhotoEd.3">
                  <p:embed/>
                </p:oleObj>
              </mc:Choice>
              <mc:Fallback>
                <p:oleObj name="" r:id="rId1" imgW="8667750" imgH="1400175" progId="MSPhotoEd.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514" y="3866771"/>
                        <a:ext cx="5634037"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49" name="Rectangle 7"/>
          <p:cNvSpPr>
            <a:spLocks noChangeArrowheads="1"/>
          </p:cNvSpPr>
          <p:nvPr/>
        </p:nvSpPr>
        <p:spPr bwMode="auto">
          <a:xfrm>
            <a:off x="1476375" y="5106988"/>
            <a:ext cx="6372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dirty="0">
                <a:latin typeface="Times New Roman" panose="02020603050405020304" pitchFamily="18" charset="0"/>
              </a:rPr>
              <a:t>葡萄糖链的配糖角（</a:t>
            </a:r>
            <a:r>
              <a:rPr kumimoji="1" lang="en-US" altLang="zh-CN" sz="2000" b="1" i="1" dirty="0">
                <a:latin typeface="Times New Roman" panose="02020603050405020304" pitchFamily="18" charset="0"/>
              </a:rPr>
              <a:t>τ</a:t>
            </a:r>
            <a:r>
              <a:rPr kumimoji="1" lang="zh-CN" altLang="en-US" sz="2000" b="1" dirty="0">
                <a:latin typeface="Times New Roman" panose="02020603050405020304" pitchFamily="18" charset="0"/>
              </a:rPr>
              <a:t>）、扭转角（</a:t>
            </a:r>
            <a:r>
              <a:rPr kumimoji="1" lang="en-US" altLang="zh-CN" sz="2000" b="1" i="1" dirty="0">
                <a:latin typeface="Times New Roman" panose="02020603050405020304" pitchFamily="18" charset="0"/>
              </a:rPr>
              <a:t>Φ</a:t>
            </a:r>
            <a:r>
              <a:rPr kumimoji="1" lang="zh-CN" altLang="en-US" sz="2000" b="1" dirty="0">
                <a:latin typeface="Times New Roman" panose="02020603050405020304" pitchFamily="18" charset="0"/>
              </a:rPr>
              <a:t>）和（</a:t>
            </a:r>
            <a:r>
              <a:rPr kumimoji="1" lang="en-US" altLang="zh-CN" sz="2000" b="1" i="1" dirty="0">
                <a:latin typeface="Times New Roman" panose="02020603050405020304" pitchFamily="18" charset="0"/>
              </a:rPr>
              <a:t>Ψ</a:t>
            </a:r>
            <a:r>
              <a:rPr kumimoji="1" lang="zh-CN" altLang="en-US" sz="2000" b="1" dirty="0">
                <a:latin typeface="Times New Roman" panose="02020603050405020304" pitchFamily="18" charset="0"/>
              </a:rPr>
              <a:t>）</a:t>
            </a:r>
            <a:endParaRPr kumimoji="1" lang="zh-CN" altLang="en-US" sz="2000" dirty="0">
              <a:latin typeface="Times New Roman" panose="02020603050405020304" pitchFamily="18" charset="0"/>
            </a:endParaRPr>
          </a:p>
        </p:txBody>
      </p:sp>
      <p:sp>
        <p:nvSpPr>
          <p:cNvPr id="7" name="标题 1"/>
          <p:cNvSpPr txBox="1"/>
          <p:nvPr/>
        </p:nvSpPr>
        <p:spPr bwMode="auto">
          <a:xfrm>
            <a:off x="467544" y="44624"/>
            <a:ext cx="5770563" cy="627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pPr>
              <a:buFont typeface="Wingdings" panose="05000000000000000000" pitchFamily="2" charset="2"/>
              <a:buNone/>
            </a:pPr>
            <a:r>
              <a:rPr lang="en-US" altLang="zh-CN" sz="3200" b="1" kern="0" dirty="0"/>
              <a:t>3.3 </a:t>
            </a:r>
            <a:r>
              <a:rPr kumimoji="1" lang="zh-CN" altLang="en-US" sz="3200" b="1" dirty="0">
                <a:latin typeface="Times New Roman" panose="02020603050405020304" pitchFamily="18" charset="0"/>
              </a:rPr>
              <a:t>纤维素二糖重复单元的构象 </a:t>
            </a:r>
            <a:endParaRPr lang="en-US" altLang="zh-CN" sz="2800" b="1" kern="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4"/>
          <p:cNvSpPr>
            <a:spLocks noChangeArrowheads="1"/>
          </p:cNvSpPr>
          <p:nvPr/>
        </p:nvSpPr>
        <p:spPr bwMode="auto">
          <a:xfrm>
            <a:off x="4860032" y="1556792"/>
            <a:ext cx="410445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dirty="0">
                <a:latin typeface="Times New Roman" panose="02020603050405020304" pitchFamily="18" charset="0"/>
              </a:rPr>
              <a:t>纤维素二糖重复单元的构象模型</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伸直链构象</a:t>
            </a:r>
            <a:endParaRPr kumimoji="1" lang="en-US" altLang="zh-CN" sz="2000" dirty="0">
              <a:latin typeface="Times New Roman" panose="02020603050405020304" pitchFamily="18" charset="0"/>
            </a:endParaRPr>
          </a:p>
          <a:p>
            <a:pPr eaLnBrk="1" hangingPunct="1">
              <a:spcBef>
                <a:spcPct val="0"/>
              </a:spcBef>
              <a:buClrTx/>
              <a:buSzTx/>
              <a:buNone/>
            </a:pPr>
            <a:r>
              <a:rPr lang="en-US" altLang="zh-CN" sz="2000" dirty="0">
                <a:latin typeface="Times New Roman" panose="02020603050405020304" pitchFamily="18" charset="0"/>
                <a:cs typeface="Times New Roman" panose="02020603050405020304" pitchFamily="18" charset="0"/>
              </a:rPr>
              <a:t>1937</a:t>
            </a:r>
            <a:r>
              <a:rPr lang="zh-CN" altLang="en-US" sz="2000" dirty="0">
                <a:latin typeface="Times New Roman" panose="02020603050405020304" pitchFamily="18" charset="0"/>
                <a:cs typeface="Times New Roman" panose="02020603050405020304" pitchFamily="18" charset="0"/>
              </a:rPr>
              <a:t>年，</a:t>
            </a:r>
            <a:r>
              <a:rPr lang="en-US" altLang="zh-CN" sz="2000" dirty="0" err="1">
                <a:latin typeface="Times New Roman" panose="02020603050405020304" pitchFamily="18" charset="0"/>
                <a:cs typeface="Times New Roman" panose="02020603050405020304" pitchFamily="18" charset="0"/>
              </a:rPr>
              <a:t>Meryer</a:t>
            </a:r>
            <a:r>
              <a:rPr lang="zh-CN" altLang="en-US" sz="2000" dirty="0">
                <a:latin typeface="Times New Roman" panose="02020603050405020304" pitchFamily="18" charset="0"/>
                <a:cs typeface="Times New Roman" panose="02020603050405020304" pitchFamily="18" charset="0"/>
              </a:rPr>
              <a:t>和</a:t>
            </a:r>
            <a:r>
              <a:rPr lang="en-US" altLang="zh-CN" sz="2000" dirty="0" err="1">
                <a:latin typeface="Times New Roman" panose="02020603050405020304" pitchFamily="18" charset="0"/>
                <a:cs typeface="Times New Roman" panose="02020603050405020304" pitchFamily="18" charset="0"/>
              </a:rPr>
              <a:t>Misch</a:t>
            </a:r>
            <a:r>
              <a:rPr lang="zh-CN" altLang="en-US" sz="2000" dirty="0">
                <a:latin typeface="Times New Roman" panose="02020603050405020304" pitchFamily="18" charset="0"/>
                <a:cs typeface="Times New Roman" panose="02020603050405020304" pitchFamily="18" charset="0"/>
              </a:rPr>
              <a:t>对天然纤维素提出了第一个分子模型，即伸直链模型。该模型提出</a:t>
            </a:r>
            <a:r>
              <a:rPr lang="en-US" altLang="zh-CN" sz="2000" dirty="0">
                <a:latin typeface="Times New Roman" panose="02020603050405020304" pitchFamily="18" charset="0"/>
                <a:cs typeface="Times New Roman" panose="02020603050405020304" pitchFamily="18" charset="0"/>
              </a:rPr>
              <a:t>β-D-</a:t>
            </a:r>
            <a:r>
              <a:rPr lang="zh-CN" altLang="en-US" sz="2000" dirty="0">
                <a:latin typeface="Times New Roman" panose="02020603050405020304" pitchFamily="18" charset="0"/>
                <a:cs typeface="Times New Roman" panose="02020603050405020304" pitchFamily="18" charset="0"/>
              </a:rPr>
              <a:t>纤维二糖的单元是笔直的构象，配糖键的平面与两个吡喃葡萄糖环成直角关系，重复距离为</a:t>
            </a:r>
            <a:r>
              <a:rPr lang="en-US" altLang="zh-CN" sz="2000" dirty="0">
                <a:latin typeface="Times New Roman" panose="02020603050405020304" pitchFamily="18" charset="0"/>
                <a:cs typeface="Times New Roman" panose="02020603050405020304" pitchFamily="18" charset="0"/>
              </a:rPr>
              <a:t>1.03~1.04nm</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7584" y="1052736"/>
            <a:ext cx="3744416" cy="3410342"/>
          </a:xfrm>
          <a:prstGeom prst="rect">
            <a:avLst/>
          </a:prstGeom>
        </p:spPr>
      </p:pic>
      <p:sp>
        <p:nvSpPr>
          <p:cNvPr id="6" name="文本框 5"/>
          <p:cNvSpPr txBox="1"/>
          <p:nvPr/>
        </p:nvSpPr>
        <p:spPr>
          <a:xfrm>
            <a:off x="899592" y="4797152"/>
            <a:ext cx="7632848" cy="1323439"/>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模型缺陷：</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O</a:t>
            </a:r>
            <a:r>
              <a:rPr lang="en-US" altLang="zh-CN" sz="2000" baseline="-25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和相邻的</a:t>
            </a:r>
            <a:r>
              <a:rPr lang="en-US" altLang="zh-CN" sz="2000" dirty="0">
                <a:latin typeface="Times New Roman" panose="02020603050405020304" pitchFamily="18" charset="0"/>
                <a:cs typeface="Times New Roman" panose="02020603050405020304" pitchFamily="18" charset="0"/>
              </a:rPr>
              <a:t>O</a:t>
            </a:r>
            <a:r>
              <a:rPr lang="en-US" altLang="zh-CN" sz="2000" baseline="-25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间有不良的接触，而且</a:t>
            </a:r>
            <a:r>
              <a:rPr lang="en-US" altLang="zh-CN" sz="2000" dirty="0">
                <a:latin typeface="Times New Roman" panose="02020603050405020304" pitchFamily="18" charset="0"/>
                <a:cs typeface="Times New Roman" panose="02020603050405020304" pitchFamily="18" charset="0"/>
              </a:rPr>
              <a:t>C</a:t>
            </a:r>
            <a:r>
              <a:rPr lang="en-US" altLang="zh-CN" sz="2000" baseline="-25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C</a:t>
            </a:r>
            <a:r>
              <a:rPr lang="en-US" altLang="zh-CN" sz="2000" baseline="-25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间有阻隔，</a:t>
            </a:r>
            <a:r>
              <a:rPr lang="en-US" altLang="zh-CN" sz="2000" dirty="0">
                <a:latin typeface="Times New Roman" panose="02020603050405020304" pitchFamily="18" charset="0"/>
                <a:cs typeface="Times New Roman" panose="02020603050405020304" pitchFamily="18" charset="0"/>
              </a:rPr>
              <a:t>O</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-O</a:t>
            </a:r>
            <a:r>
              <a:rPr lang="en-US" altLang="zh-CN" sz="2000" baseline="-25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间距太靠近，</a:t>
            </a:r>
            <a:r>
              <a:rPr lang="en-US" altLang="zh-CN" sz="2000" dirty="0">
                <a:latin typeface="Times New Roman" panose="02020603050405020304" pitchFamily="18" charset="0"/>
                <a:cs typeface="Times New Roman" panose="02020603050405020304" pitchFamily="18" charset="0"/>
              </a:rPr>
              <a:t>O</a:t>
            </a:r>
            <a:r>
              <a:rPr lang="en-US" altLang="zh-CN" sz="2000" baseline="-25000" dirty="0">
                <a:latin typeface="Times New Roman" panose="02020603050405020304" pitchFamily="18" charset="0"/>
                <a:cs typeface="Times New Roman" panose="02020603050405020304" pitchFamily="18" charset="0"/>
              </a:rPr>
              <a:t>5</a:t>
            </a:r>
            <a:r>
              <a:rPr lang="en-US" altLang="zh-CN" sz="2000" dirty="0">
                <a:latin typeface="Times New Roman" panose="02020603050405020304" pitchFamily="18" charset="0"/>
                <a:cs typeface="Times New Roman" panose="02020603050405020304" pitchFamily="18" charset="0"/>
              </a:rPr>
              <a:t>-O</a:t>
            </a:r>
            <a:r>
              <a:rPr lang="en-US" altLang="zh-CN" sz="2000" baseline="-25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间距离太张开。</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目前，该模型已被放弃。</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611560" y="4869160"/>
            <a:ext cx="805719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kumimoji="1" lang="zh-CN" altLang="en-US" sz="2000" dirty="0">
                <a:latin typeface="Times New Roman" panose="02020603050405020304" pitchFamily="18" charset="0"/>
              </a:rPr>
              <a:t>目前纤维素链的二糖重复单元的构象，基本上采用</a:t>
            </a:r>
            <a:r>
              <a:rPr kumimoji="1" lang="en-US" altLang="zh-CN" sz="2000" dirty="0" err="1">
                <a:latin typeface="Times New Roman" panose="02020603050405020304" pitchFamily="18" charset="0"/>
              </a:rPr>
              <a:t>Hermans</a:t>
            </a:r>
            <a:r>
              <a:rPr kumimoji="1" lang="zh-CN" altLang="en-US" sz="2000" dirty="0">
                <a:latin typeface="Times New Roman" panose="02020603050405020304" pitchFamily="18" charset="0"/>
              </a:rPr>
              <a:t>的弯曲链模型。部分研究者提出链构象的弯扭模型（</a:t>
            </a:r>
            <a:r>
              <a:rPr kumimoji="1" lang="en-US" altLang="zh-CN" sz="2000" dirty="0" err="1">
                <a:latin typeface="Times New Roman" panose="02020603050405020304" pitchFamily="18" charset="0"/>
              </a:rPr>
              <a:t>benf</a:t>
            </a:r>
            <a:r>
              <a:rPr kumimoji="1" lang="en-US" altLang="zh-CN" sz="2000" dirty="0">
                <a:latin typeface="Times New Roman" panose="02020603050405020304" pitchFamily="18" charset="0"/>
              </a:rPr>
              <a:t>-twisted </a:t>
            </a:r>
            <a:r>
              <a:rPr kumimoji="1" lang="en-US" altLang="zh-CN" sz="2000" dirty="0" err="1">
                <a:latin typeface="Times New Roman" panose="02020603050405020304" pitchFamily="18" charset="0"/>
              </a:rPr>
              <a:t>mfdele</a:t>
            </a:r>
            <a:r>
              <a:rPr kumimoji="1" lang="zh-CN" altLang="en-US" sz="2000" dirty="0">
                <a:latin typeface="Times New Roman" panose="02020603050405020304" pitchFamily="18" charset="0"/>
              </a:rPr>
              <a:t>），是</a:t>
            </a:r>
            <a:r>
              <a:rPr kumimoji="1" lang="en-US" altLang="zh-CN" sz="2000" dirty="0" err="1">
                <a:latin typeface="Times New Roman" panose="02020603050405020304" pitchFamily="18" charset="0"/>
              </a:rPr>
              <a:t>Hermans</a:t>
            </a:r>
            <a:r>
              <a:rPr kumimoji="1" lang="zh-CN" altLang="en-US" sz="2000" dirty="0">
                <a:latin typeface="Times New Roman" panose="02020603050405020304" pitchFamily="18" charset="0"/>
              </a:rPr>
              <a:t>模型的一种改进</a:t>
            </a:r>
            <a:r>
              <a:rPr kumimoji="1" lang="en-US" altLang="zh-CN" sz="2000" dirty="0">
                <a:latin typeface="Times New Roman" panose="02020603050405020304" pitchFamily="18" charset="0"/>
              </a:rPr>
              <a:t>6</a:t>
            </a:r>
            <a:r>
              <a:rPr kumimoji="1" lang="zh-CN" altLang="en-US" sz="2000" dirty="0">
                <a:latin typeface="Times New Roman" panose="02020603050405020304" pitchFamily="18" charset="0"/>
              </a:rPr>
              <a:t>纤维素</a:t>
            </a:r>
            <a:r>
              <a:rPr kumimoji="1" lang="en-US" altLang="zh-CN" sz="2000" dirty="0">
                <a:latin typeface="Times New Roman" panose="02020603050405020304" pitchFamily="18" charset="0"/>
              </a:rPr>
              <a:t>II</a:t>
            </a:r>
            <a:r>
              <a:rPr kumimoji="1" lang="zh-CN" altLang="en-US" sz="2000" dirty="0">
                <a:latin typeface="Times New Roman" panose="02020603050405020304" pitchFamily="18" charset="0"/>
              </a:rPr>
              <a:t>簇（</a:t>
            </a:r>
            <a:r>
              <a:rPr kumimoji="1" lang="en-US" altLang="zh-CN" sz="2000" dirty="0">
                <a:latin typeface="Times New Roman" panose="02020603050405020304" pitchFamily="18" charset="0"/>
              </a:rPr>
              <a:t>Ⅱ</a:t>
            </a:r>
            <a:r>
              <a:rPr kumimoji="1" lang="zh-CN" altLang="en-US" sz="2000" dirty="0">
                <a:latin typeface="Times New Roman" panose="02020603050405020304" pitchFamily="18" charset="0"/>
              </a:rPr>
              <a:t>，</a:t>
            </a:r>
            <a:r>
              <a:rPr kumimoji="1" lang="en-US" altLang="zh-CN" sz="2000" dirty="0" err="1">
                <a:latin typeface="Times New Roman" panose="02020603050405020304" pitchFamily="18" charset="0"/>
              </a:rPr>
              <a:t>Ⅲ</a:t>
            </a:r>
            <a:r>
              <a:rPr kumimoji="1" lang="en-US" altLang="zh-CN" sz="2000" baseline="-30000" dirty="0" err="1">
                <a:latin typeface="Times New Roman" panose="02020603050405020304" pitchFamily="18" charset="0"/>
              </a:rPr>
              <a:t>Ⅱ</a:t>
            </a:r>
            <a:r>
              <a:rPr kumimoji="1" lang="zh-CN" altLang="en-US" sz="2000" dirty="0">
                <a:latin typeface="Times New Roman" panose="02020603050405020304" pitchFamily="18" charset="0"/>
              </a:rPr>
              <a:t>，</a:t>
            </a:r>
            <a:r>
              <a:rPr kumimoji="1" lang="en-US" altLang="zh-CN" sz="2000" dirty="0" err="1">
                <a:latin typeface="Times New Roman" panose="02020603050405020304" pitchFamily="18" charset="0"/>
              </a:rPr>
              <a:t>Ⅳ</a:t>
            </a:r>
            <a:r>
              <a:rPr kumimoji="1" lang="en-US" altLang="zh-CN" sz="2000" baseline="-30000" dirty="0" err="1">
                <a:latin typeface="Times New Roman" panose="02020603050405020304" pitchFamily="18" charset="0"/>
              </a:rPr>
              <a:t>Ⅱ</a:t>
            </a:r>
            <a:r>
              <a:rPr kumimoji="1" lang="zh-CN" altLang="en-US" sz="2000" dirty="0">
                <a:latin typeface="Times New Roman" panose="02020603050405020304" pitchFamily="18" charset="0"/>
              </a:rPr>
              <a:t>）为弯曲链构象。</a:t>
            </a:r>
            <a:endParaRPr kumimoji="1" lang="zh-CN" altLang="en-US" sz="2000" dirty="0">
              <a:latin typeface="Times New Roman" panose="02020603050405020304" pitchFamily="18" charset="0"/>
            </a:endParaRPr>
          </a:p>
          <a:p>
            <a:pPr algn="just">
              <a:spcBef>
                <a:spcPct val="0"/>
              </a:spcBef>
              <a:buClrTx/>
              <a:buSzTx/>
              <a:buFontTx/>
              <a:buNone/>
            </a:pPr>
            <a:r>
              <a:rPr kumimoji="1" lang="zh-CN" altLang="en-US" sz="2000" dirty="0">
                <a:latin typeface="Times New Roman" panose="02020603050405020304" pitchFamily="18" charset="0"/>
              </a:rPr>
              <a:t>纤维素分子链属于半刚性链。</a:t>
            </a:r>
            <a:endParaRPr kumimoji="1" lang="zh-CN" altLang="en-US" sz="1800" dirty="0">
              <a:latin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4288" y="974292"/>
            <a:ext cx="4032448" cy="3325240"/>
          </a:xfrm>
          <a:prstGeom prst="rect">
            <a:avLst/>
          </a:prstGeom>
        </p:spPr>
      </p:pic>
      <p:sp>
        <p:nvSpPr>
          <p:cNvPr id="4" name="矩形 3"/>
          <p:cNvSpPr/>
          <p:nvPr/>
        </p:nvSpPr>
        <p:spPr>
          <a:xfrm>
            <a:off x="4932040" y="1205751"/>
            <a:ext cx="3888432" cy="2893100"/>
          </a:xfrm>
          <a:prstGeom prst="rect">
            <a:avLst/>
          </a:prstGeom>
        </p:spPr>
        <p:txBody>
          <a:bodyPr wrap="square">
            <a:spAutoFit/>
          </a:bodyPr>
          <a:lstStyle/>
          <a:p>
            <a:pPr algn="just"/>
            <a:r>
              <a:rPr kumimoji="1" lang="zh-CN" altLang="en-US" sz="2000" dirty="0">
                <a:latin typeface="Times New Roman" panose="02020603050405020304" pitchFamily="18" charset="0"/>
              </a:rPr>
              <a:t>弯曲链模型</a:t>
            </a:r>
            <a:endParaRPr kumimoji="1" lang="zh-CN" altLang="en-US" sz="2000" dirty="0">
              <a:latin typeface="Times New Roman" panose="02020603050405020304" pitchFamily="18" charset="0"/>
            </a:endParaRPr>
          </a:p>
          <a:p>
            <a:pPr algn="just"/>
            <a:r>
              <a:rPr kumimoji="1" lang="zh-CN" altLang="en-US" dirty="0">
                <a:latin typeface="Times New Roman" panose="02020603050405020304" pitchFamily="18" charset="0"/>
              </a:rPr>
              <a:t>    </a:t>
            </a:r>
            <a:r>
              <a:rPr kumimoji="1" lang="en-US" altLang="zh-CN" dirty="0">
                <a:latin typeface="Times New Roman" panose="02020603050405020304" pitchFamily="18" charset="0"/>
              </a:rPr>
              <a:t>1943</a:t>
            </a:r>
            <a:r>
              <a:rPr kumimoji="1" lang="zh-CN" altLang="en-US" dirty="0">
                <a:latin typeface="Times New Roman" panose="02020603050405020304" pitchFamily="18" charset="0"/>
              </a:rPr>
              <a:t>年－</a:t>
            </a:r>
            <a:r>
              <a:rPr kumimoji="1" lang="en-US" altLang="zh-CN" dirty="0">
                <a:latin typeface="Times New Roman" panose="02020603050405020304" pitchFamily="18" charset="0"/>
              </a:rPr>
              <a:t>1949</a:t>
            </a:r>
            <a:r>
              <a:rPr kumimoji="1" lang="zh-CN" altLang="en-US" dirty="0">
                <a:latin typeface="Times New Roman" panose="02020603050405020304" pitchFamily="18" charset="0"/>
              </a:rPr>
              <a:t>年期间，</a:t>
            </a:r>
            <a:r>
              <a:rPr kumimoji="1" lang="en-US" altLang="zh-CN" dirty="0" err="1">
                <a:latin typeface="Times New Roman" panose="02020603050405020304" pitchFamily="18" charset="0"/>
              </a:rPr>
              <a:t>Hermans</a:t>
            </a:r>
            <a:r>
              <a:rPr kumimoji="1" lang="zh-CN" altLang="en-US" dirty="0">
                <a:latin typeface="Times New Roman" panose="02020603050405020304" pitchFamily="18" charset="0"/>
              </a:rPr>
              <a:t>提出了纤维素的弯曲模型，通过</a:t>
            </a:r>
            <a:r>
              <a:rPr kumimoji="1" lang="en-US" altLang="zh-CN" dirty="0">
                <a:latin typeface="Times New Roman" panose="02020603050405020304" pitchFamily="18" charset="0"/>
              </a:rPr>
              <a:t>φ</a:t>
            </a:r>
            <a:r>
              <a:rPr kumimoji="1" lang="zh-CN" altLang="en-US" dirty="0">
                <a:latin typeface="Times New Roman" panose="02020603050405020304" pitchFamily="18" charset="0"/>
              </a:rPr>
              <a:t>和</a:t>
            </a:r>
            <a:r>
              <a:rPr kumimoji="1" lang="en-US" altLang="zh-CN" dirty="0">
                <a:latin typeface="Times New Roman" panose="02020603050405020304" pitchFamily="18" charset="0"/>
              </a:rPr>
              <a:t>Ψ</a:t>
            </a:r>
            <a:r>
              <a:rPr kumimoji="1" lang="zh-CN" altLang="en-US" dirty="0">
                <a:latin typeface="Times New Roman" panose="02020603050405020304" pitchFamily="18" charset="0"/>
              </a:rPr>
              <a:t>的旋转到适当的非零角度，解决了</a:t>
            </a:r>
            <a:r>
              <a:rPr kumimoji="1" lang="en-US" altLang="zh-CN" dirty="0">
                <a:latin typeface="Times New Roman" panose="02020603050405020304" pitchFamily="18" charset="0"/>
              </a:rPr>
              <a:t>Meyer-</a:t>
            </a:r>
            <a:r>
              <a:rPr kumimoji="1" lang="en-US" altLang="zh-CN" dirty="0" err="1">
                <a:latin typeface="Times New Roman" panose="02020603050405020304" pitchFamily="18" charset="0"/>
              </a:rPr>
              <a:t>Misch</a:t>
            </a:r>
            <a:r>
              <a:rPr kumimoji="1" lang="zh-CN" altLang="en-US" dirty="0">
                <a:latin typeface="Times New Roman" panose="02020603050405020304" pitchFamily="18" charset="0"/>
              </a:rPr>
              <a:t>模型中不符合立体化学和纤维素有关物理数据的问题。</a:t>
            </a:r>
            <a:r>
              <a:rPr kumimoji="1" lang="en-US" altLang="zh-CN" dirty="0">
                <a:latin typeface="Times New Roman" panose="02020603050405020304" pitchFamily="18" charset="0"/>
              </a:rPr>
              <a:t>Jones, </a:t>
            </a:r>
            <a:r>
              <a:rPr kumimoji="1" lang="en-US" altLang="zh-CN" dirty="0" err="1">
                <a:latin typeface="Times New Roman" panose="02020603050405020304" pitchFamily="18" charset="0"/>
              </a:rPr>
              <a:t>Ramadandran</a:t>
            </a:r>
            <a:r>
              <a:rPr kumimoji="1" lang="en-US" altLang="zh-CN" dirty="0">
                <a:latin typeface="Times New Roman" panose="02020603050405020304" pitchFamily="18" charset="0"/>
              </a:rPr>
              <a:t>, </a:t>
            </a:r>
            <a:r>
              <a:rPr kumimoji="1" lang="en-US" altLang="zh-CN" dirty="0" err="1">
                <a:latin typeface="Times New Roman" panose="02020603050405020304" pitchFamily="18" charset="0"/>
              </a:rPr>
              <a:t>Ress</a:t>
            </a:r>
            <a:r>
              <a:rPr kumimoji="1" lang="zh-CN" altLang="en-US" dirty="0">
                <a:latin typeface="Times New Roman" panose="02020603050405020304" pitchFamily="18" charset="0"/>
              </a:rPr>
              <a:t>和</a:t>
            </a:r>
            <a:r>
              <a:rPr kumimoji="1" lang="en-US" altLang="zh-CN" dirty="0" err="1">
                <a:latin typeface="Times New Roman" panose="02020603050405020304" pitchFamily="18" charset="0"/>
              </a:rPr>
              <a:t>Skerreth</a:t>
            </a:r>
            <a:r>
              <a:rPr kumimoji="1" lang="zh-CN" altLang="en-US" dirty="0">
                <a:latin typeface="Times New Roman" panose="02020603050405020304" pitchFamily="18" charset="0"/>
              </a:rPr>
              <a:t>等使用各种现代模拟方法研究纤维素的链构象，证明纤维素</a:t>
            </a:r>
            <a:r>
              <a:rPr kumimoji="1" lang="en-US" altLang="zh-CN" dirty="0">
                <a:latin typeface="Times New Roman" panose="02020603050405020304" pitchFamily="18" charset="0"/>
              </a:rPr>
              <a:t>I</a:t>
            </a:r>
            <a:r>
              <a:rPr kumimoji="1" lang="zh-CN" altLang="en-US" dirty="0">
                <a:latin typeface="Times New Roman" panose="02020603050405020304" pitchFamily="18" charset="0"/>
              </a:rPr>
              <a:t>和纤维素</a:t>
            </a:r>
            <a:r>
              <a:rPr kumimoji="1" lang="en-US" altLang="zh-CN" dirty="0">
                <a:latin typeface="Times New Roman" panose="02020603050405020304" pitchFamily="18" charset="0"/>
              </a:rPr>
              <a:t>II</a:t>
            </a:r>
            <a:r>
              <a:rPr kumimoji="1" lang="zh-CN" altLang="en-US" dirty="0">
                <a:latin typeface="Times New Roman" panose="02020603050405020304" pitchFamily="18" charset="0"/>
              </a:rPr>
              <a:t>都符合这种模型。</a:t>
            </a:r>
            <a:endParaRPr kumimoji="1" lang="zh-CN" altLang="en-US" dirty="0">
              <a:latin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5656" y="369569"/>
            <a:ext cx="4848070" cy="6118861"/>
          </a:xfrm>
          <a:prstGeom prst="rect">
            <a:avLst/>
          </a:prstGeom>
        </p:spPr>
      </p:pic>
      <p:sp>
        <p:nvSpPr>
          <p:cNvPr id="5" name="文本框 4"/>
          <p:cNvSpPr txBox="1"/>
          <p:nvPr/>
        </p:nvSpPr>
        <p:spPr>
          <a:xfrm>
            <a:off x="6588224" y="1916832"/>
            <a:ext cx="1404156" cy="369332"/>
          </a:xfrm>
          <a:prstGeom prst="rect">
            <a:avLst/>
          </a:prstGeom>
          <a:noFill/>
        </p:spPr>
        <p:txBody>
          <a:bodyPr wrap="square">
            <a:spAutoFit/>
          </a:bodyPr>
          <a:lstStyle/>
          <a:p>
            <a:pPr algn="just"/>
            <a:r>
              <a:rPr kumimoji="1" lang="zh-CN" altLang="en-US" sz="1800" dirty="0">
                <a:latin typeface="Times New Roman" panose="02020603050405020304" pitchFamily="18" charset="0"/>
              </a:rPr>
              <a:t>弯曲链模型</a:t>
            </a:r>
            <a:endParaRPr kumimoji="1" lang="zh-CN" altLang="en-US" sz="1800" dirty="0">
              <a:latin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1072246"/>
            <a:ext cx="3775393" cy="1261884"/>
          </a:xfrm>
          <a:prstGeom prst="rect">
            <a:avLst/>
          </a:prstGeom>
          <a:noFill/>
        </p:spPr>
        <p:txBody>
          <a:bodyPr wrap="none" rtlCol="0">
            <a:spAutoFit/>
          </a:bodyPr>
          <a:lstStyle/>
          <a:p>
            <a:r>
              <a:rPr lang="zh-CN" altLang="en-US" sz="2800" b="1" dirty="0"/>
              <a:t>（一）晶体的基本概念</a:t>
            </a:r>
            <a:endParaRPr lang="en-US" altLang="zh-CN" sz="2800" b="1" dirty="0"/>
          </a:p>
          <a:p>
            <a:endParaRPr lang="en-US" altLang="zh-CN" sz="2400" dirty="0"/>
          </a:p>
          <a:p>
            <a:r>
              <a:rPr lang="en-US" altLang="zh-CN" sz="2400" dirty="0"/>
              <a:t>1.</a:t>
            </a:r>
            <a:r>
              <a:rPr lang="zh-CN" altLang="en-US" sz="2400" dirty="0"/>
              <a:t>晶胞和晶胞参数</a:t>
            </a:r>
            <a:endParaRPr lang="zh-CN" altLang="en-US" sz="2400" dirty="0"/>
          </a:p>
        </p:txBody>
      </p:sp>
      <p:sp>
        <p:nvSpPr>
          <p:cNvPr id="3" name="文本框 2"/>
          <p:cNvSpPr txBox="1"/>
          <p:nvPr/>
        </p:nvSpPr>
        <p:spPr>
          <a:xfrm>
            <a:off x="467544" y="2852936"/>
            <a:ext cx="3456384" cy="2336730"/>
          </a:xfrm>
          <a:prstGeom prst="rect">
            <a:avLst/>
          </a:prstGeom>
          <a:noFill/>
        </p:spPr>
        <p:txBody>
          <a:bodyPr wrap="square" rtlCol="0">
            <a:spAutoFit/>
          </a:bodyPr>
          <a:lstStyle/>
          <a:p>
            <a:pPr>
              <a:lnSpc>
                <a:spcPct val="150000"/>
              </a:lnSpc>
            </a:pPr>
            <a:r>
              <a:rPr lang="zh-CN" altLang="en-US" sz="2000" dirty="0"/>
              <a:t>为了完整的描述晶胞结构，采用</a:t>
            </a:r>
            <a:r>
              <a:rPr lang="en-US" altLang="zh-CN" sz="2000" dirty="0"/>
              <a:t>6</a:t>
            </a:r>
            <a:r>
              <a:rPr lang="zh-CN" altLang="en-US" sz="2000" dirty="0"/>
              <a:t>个晶胞参数来表示其大小和形状。它们分别是平行六面体三晶轴的长度</a:t>
            </a:r>
            <a:r>
              <a:rPr lang="en-US" altLang="zh-CN" sz="2000" dirty="0"/>
              <a:t>a</a:t>
            </a:r>
            <a:r>
              <a:rPr lang="zh-CN" altLang="en-US" sz="2000" dirty="0"/>
              <a:t>、</a:t>
            </a:r>
            <a:r>
              <a:rPr lang="en-US" altLang="zh-CN" sz="2000" dirty="0"/>
              <a:t>b</a:t>
            </a:r>
            <a:r>
              <a:rPr lang="zh-CN" altLang="en-US" sz="2000" dirty="0"/>
              <a:t>、</a:t>
            </a:r>
            <a:r>
              <a:rPr lang="en-US" altLang="zh-CN" sz="2000" dirty="0"/>
              <a:t>c</a:t>
            </a:r>
            <a:r>
              <a:rPr lang="zh-CN" altLang="en-US" sz="2000" dirty="0"/>
              <a:t>和相互间的夹角</a:t>
            </a:r>
            <a:r>
              <a:rPr lang="en-US" altLang="zh-CN" sz="2000" dirty="0"/>
              <a:t>α</a:t>
            </a:r>
            <a:r>
              <a:rPr lang="zh-CN" altLang="en-US" sz="2000" dirty="0"/>
              <a:t>、</a:t>
            </a:r>
            <a:r>
              <a:rPr lang="en-US" altLang="zh-CN" sz="2000" dirty="0"/>
              <a:t>β</a:t>
            </a:r>
            <a:r>
              <a:rPr lang="zh-CN" altLang="en-US" sz="2000" dirty="0"/>
              <a:t>、</a:t>
            </a:r>
            <a:r>
              <a:rPr lang="en-US" altLang="zh-CN" sz="2000" dirty="0"/>
              <a:t>γ</a:t>
            </a:r>
            <a:r>
              <a:rPr lang="zh-CN" altLang="en-US" sz="2000" dirty="0"/>
              <a:t>。</a:t>
            </a:r>
            <a:endParaRPr lang="zh-CN" altLang="en-US" sz="20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39952" y="2773345"/>
            <a:ext cx="4880483" cy="2495912"/>
          </a:xfrm>
          <a:prstGeom prst="rect">
            <a:avLst/>
          </a:prstGeom>
        </p:spPr>
      </p:pic>
      <p:sp>
        <p:nvSpPr>
          <p:cNvPr id="7" name="标题 6"/>
          <p:cNvSpPr>
            <a:spLocks noGrp="1"/>
          </p:cNvSpPr>
          <p:nvPr>
            <p:ph type="title"/>
          </p:nvPr>
        </p:nvSpPr>
        <p:spPr>
          <a:xfrm>
            <a:off x="249237" y="81279"/>
            <a:ext cx="6122963" cy="662787"/>
          </a:xfrm>
        </p:spPr>
        <p:txBody>
          <a:bodyPr/>
          <a:lstStyle/>
          <a:p>
            <a:r>
              <a:rPr kumimoji="1" lang="zh-CN" altLang="en-US" b="1" dirty="0"/>
              <a:t>第四节 纤维素的超分子结构</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7564" y="495208"/>
            <a:ext cx="7848872" cy="2554545"/>
          </a:xfrm>
          <a:prstGeom prst="rect">
            <a:avLst/>
          </a:prstGeom>
          <a:noFill/>
        </p:spPr>
        <p:txBody>
          <a:bodyPr wrap="square" rtlCol="0">
            <a:spAutoFit/>
          </a:bodyPr>
          <a:lstStyle/>
          <a:p>
            <a:r>
              <a:rPr lang="en-US" altLang="zh-CN" sz="2000" dirty="0"/>
              <a:t>2.</a:t>
            </a:r>
            <a:r>
              <a:rPr lang="zh-CN" altLang="en-US" sz="2000" dirty="0"/>
              <a:t>晶面和晶面指数</a:t>
            </a:r>
            <a:endParaRPr lang="en-US" altLang="zh-CN" sz="2000" dirty="0"/>
          </a:p>
          <a:p>
            <a:endParaRPr lang="en-US" altLang="zh-CN" sz="2000" dirty="0"/>
          </a:p>
          <a:p>
            <a:r>
              <a:rPr lang="zh-CN" altLang="en-US" sz="2000" dirty="0"/>
              <a:t>晶面的间距用</a:t>
            </a:r>
            <a:r>
              <a:rPr lang="en-US" altLang="zh-CN" sz="2000" dirty="0" err="1"/>
              <a:t>L</a:t>
            </a:r>
            <a:r>
              <a:rPr lang="en-US" altLang="zh-CN" sz="2000" baseline="-25000" dirty="0" err="1"/>
              <a:t>hkl</a:t>
            </a:r>
            <a:r>
              <a:rPr lang="zh-CN" altLang="en-US" sz="2000" dirty="0"/>
              <a:t>（</a:t>
            </a:r>
            <a:r>
              <a:rPr lang="en-US" altLang="zh-CN" sz="2000" dirty="0"/>
              <a:t>L</a:t>
            </a:r>
            <a:r>
              <a:rPr lang="zh-CN" altLang="en-US" sz="2000" dirty="0"/>
              <a:t>表示距离，</a:t>
            </a:r>
            <a:r>
              <a:rPr lang="en-US" altLang="zh-CN" sz="2000" baseline="-25000" dirty="0" err="1"/>
              <a:t>hkl</a:t>
            </a:r>
            <a:r>
              <a:rPr lang="zh-CN" altLang="en-US" sz="2000" dirty="0"/>
              <a:t>为晶面名称）</a:t>
            </a:r>
            <a:endParaRPr lang="en-US" altLang="zh-CN" sz="2000" dirty="0"/>
          </a:p>
          <a:p>
            <a:r>
              <a:rPr lang="zh-CN" altLang="en-US" sz="2000" dirty="0"/>
              <a:t>同一晶体从不同角度去分割可得到不同的晶面，表面这些晶面的参数叫</a:t>
            </a:r>
            <a:r>
              <a:rPr lang="zh-CN" altLang="en-US" sz="2000" b="1" dirty="0"/>
              <a:t>晶面指数</a:t>
            </a:r>
            <a:r>
              <a:rPr lang="zh-CN" altLang="en-US" sz="2000" dirty="0"/>
              <a:t>，也叫</a:t>
            </a:r>
            <a:r>
              <a:rPr lang="zh-CN" altLang="en-US" sz="2000" b="1" dirty="0"/>
              <a:t>密勒指数</a:t>
            </a:r>
            <a:r>
              <a:rPr lang="zh-CN" altLang="en-US" sz="2000" dirty="0"/>
              <a:t>。</a:t>
            </a:r>
            <a:endParaRPr lang="en-US" altLang="zh-CN" sz="2000" dirty="0"/>
          </a:p>
          <a:p>
            <a:endParaRPr lang="en-US" altLang="zh-CN" sz="2000" dirty="0"/>
          </a:p>
          <a:p>
            <a:r>
              <a:rPr lang="zh-CN" altLang="en-US" sz="2000" dirty="0"/>
              <a:t>根据密勒的建议，所有晶面可用该面在三晶轴</a:t>
            </a:r>
            <a:r>
              <a:rPr lang="en-US" altLang="zh-CN" sz="2000" dirty="0"/>
              <a:t>a</a:t>
            </a:r>
            <a:r>
              <a:rPr lang="zh-CN" altLang="en-US" sz="2000" dirty="0"/>
              <a:t>、</a:t>
            </a:r>
            <a:r>
              <a:rPr lang="en-US" altLang="zh-CN" sz="2000" dirty="0"/>
              <a:t>b</a:t>
            </a:r>
            <a:r>
              <a:rPr lang="zh-CN" altLang="en-US" sz="2000" dirty="0"/>
              <a:t>、</a:t>
            </a:r>
            <a:r>
              <a:rPr lang="en-US" altLang="zh-CN" sz="2000" dirty="0"/>
              <a:t>c</a:t>
            </a:r>
            <a:r>
              <a:rPr lang="zh-CN" altLang="en-US" sz="2000" dirty="0"/>
              <a:t>上截距的倒数来表示。</a:t>
            </a:r>
            <a:endParaRPr lang="zh-CN" altLang="en-US" sz="20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1801" y="2996952"/>
            <a:ext cx="2736304" cy="2999564"/>
          </a:xfrm>
          <a:prstGeom prst="rect">
            <a:avLst/>
          </a:prstGeom>
        </p:spPr>
      </p:pic>
      <p:sp>
        <p:nvSpPr>
          <p:cNvPr id="5" name="文本框 4"/>
          <p:cNvSpPr txBox="1"/>
          <p:nvPr/>
        </p:nvSpPr>
        <p:spPr>
          <a:xfrm>
            <a:off x="4037868" y="3429000"/>
            <a:ext cx="4464496" cy="2554545"/>
          </a:xfrm>
          <a:prstGeom prst="rect">
            <a:avLst/>
          </a:prstGeom>
          <a:noFill/>
        </p:spPr>
        <p:txBody>
          <a:bodyPr wrap="square" rtlCol="0">
            <a:spAutoFit/>
          </a:bodyPr>
          <a:lstStyle/>
          <a:p>
            <a:r>
              <a:rPr lang="zh-CN" altLang="en-US" sz="2000" dirty="0"/>
              <a:t>如图，在</a:t>
            </a:r>
            <a:r>
              <a:rPr lang="en-US" altLang="zh-CN" sz="2000" dirty="0"/>
              <a:t>a</a:t>
            </a:r>
            <a:r>
              <a:rPr lang="zh-CN" altLang="en-US" sz="2000" dirty="0"/>
              <a:t>、</a:t>
            </a:r>
            <a:r>
              <a:rPr lang="en-US" altLang="zh-CN" sz="2000" dirty="0"/>
              <a:t>b</a:t>
            </a:r>
            <a:r>
              <a:rPr lang="zh-CN" altLang="en-US" sz="2000" dirty="0"/>
              <a:t>、</a:t>
            </a:r>
            <a:r>
              <a:rPr lang="en-US" altLang="zh-CN" sz="2000" dirty="0"/>
              <a:t>c</a:t>
            </a:r>
            <a:r>
              <a:rPr lang="zh-CN" altLang="en-US" sz="2000" dirty="0"/>
              <a:t>三晶轴上的截距分别为</a:t>
            </a:r>
            <a:r>
              <a:rPr lang="en-US" altLang="zh-CN" sz="2000" dirty="0"/>
              <a:t>3a</a:t>
            </a:r>
            <a:r>
              <a:rPr lang="zh-CN" altLang="en-US" sz="2000" dirty="0"/>
              <a:t>、</a:t>
            </a:r>
            <a:r>
              <a:rPr lang="en-US" altLang="zh-CN" sz="2000" dirty="0"/>
              <a:t>2b</a:t>
            </a:r>
            <a:r>
              <a:rPr lang="zh-CN" altLang="en-US" sz="2000" dirty="0"/>
              <a:t>、</a:t>
            </a:r>
            <a:r>
              <a:rPr lang="en-US" altLang="zh-CN" sz="2000" dirty="0"/>
              <a:t>1c</a:t>
            </a:r>
            <a:r>
              <a:rPr lang="zh-CN" altLang="en-US" sz="2000" dirty="0"/>
              <a:t>，</a:t>
            </a:r>
            <a:endParaRPr lang="en-US" altLang="zh-CN" sz="2000" dirty="0"/>
          </a:p>
          <a:p>
            <a:r>
              <a:rPr lang="zh-CN" altLang="en-US" sz="2000" dirty="0"/>
              <a:t>取各自的倒数得</a:t>
            </a:r>
            <a:r>
              <a:rPr lang="en-US" altLang="zh-CN" sz="2000" dirty="0"/>
              <a:t>1/3</a:t>
            </a:r>
            <a:r>
              <a:rPr lang="zh-CN" altLang="en-US" sz="2000" dirty="0"/>
              <a:t>、</a:t>
            </a:r>
            <a:r>
              <a:rPr lang="en-US" altLang="zh-CN" sz="2000" dirty="0"/>
              <a:t>1/2</a:t>
            </a:r>
            <a:r>
              <a:rPr lang="zh-CN" altLang="en-US" sz="2000" dirty="0"/>
              <a:t>、</a:t>
            </a:r>
            <a:r>
              <a:rPr lang="en-US" altLang="zh-CN" sz="2000" dirty="0"/>
              <a:t>1/1</a:t>
            </a:r>
            <a:r>
              <a:rPr lang="zh-CN" altLang="en-US" sz="2000" dirty="0"/>
              <a:t>，</a:t>
            </a:r>
            <a:endParaRPr lang="en-US" altLang="zh-CN" sz="2000" dirty="0"/>
          </a:p>
          <a:p>
            <a:r>
              <a:rPr lang="zh-CN" altLang="en-US" sz="2000" dirty="0"/>
              <a:t>通分得</a:t>
            </a:r>
            <a:r>
              <a:rPr lang="en-US" altLang="zh-CN" sz="2000" dirty="0"/>
              <a:t>2/6</a:t>
            </a:r>
            <a:r>
              <a:rPr lang="zh-CN" altLang="en-US" sz="2000" dirty="0"/>
              <a:t>、</a:t>
            </a:r>
            <a:r>
              <a:rPr lang="en-US" altLang="zh-CN" sz="2000" dirty="0"/>
              <a:t>3/6</a:t>
            </a:r>
            <a:r>
              <a:rPr lang="zh-CN" altLang="en-US" sz="2000" dirty="0"/>
              <a:t>、</a:t>
            </a:r>
            <a:r>
              <a:rPr lang="en-US" altLang="zh-CN" sz="2000" dirty="0"/>
              <a:t>6/6</a:t>
            </a:r>
            <a:r>
              <a:rPr lang="zh-CN" altLang="en-US" sz="2000" dirty="0"/>
              <a:t>，</a:t>
            </a:r>
            <a:endParaRPr lang="en-US" altLang="zh-CN" sz="2000" dirty="0"/>
          </a:p>
          <a:p>
            <a:r>
              <a:rPr lang="zh-CN" altLang="en-US" sz="2000" dirty="0"/>
              <a:t>弃去公分母，添加圆括弧比，</a:t>
            </a:r>
            <a:endParaRPr lang="en-US" altLang="zh-CN" sz="2000" dirty="0"/>
          </a:p>
          <a:p>
            <a:r>
              <a:rPr lang="zh-CN" altLang="en-US" sz="2000" dirty="0"/>
              <a:t>所以该晶面的晶面指数为（</a:t>
            </a:r>
            <a:r>
              <a:rPr lang="en-US" altLang="zh-CN" sz="2000" dirty="0"/>
              <a:t>2,3,6</a:t>
            </a:r>
            <a:r>
              <a:rPr lang="zh-CN" altLang="en-US" sz="2000" dirty="0"/>
              <a:t>）。</a:t>
            </a:r>
            <a:endParaRPr lang="en-US" altLang="zh-CN" sz="2000" dirty="0"/>
          </a:p>
          <a:p>
            <a:r>
              <a:rPr lang="zh-CN" altLang="en-US" sz="2000" dirty="0"/>
              <a:t>当</a:t>
            </a:r>
            <a:r>
              <a:rPr lang="en-US" altLang="zh-CN" sz="2000" dirty="0"/>
              <a:t>c</a:t>
            </a:r>
            <a:r>
              <a:rPr lang="zh-CN" altLang="en-US" sz="2000" dirty="0"/>
              <a:t>为无限大，则该晶面的晶面指数为（</a:t>
            </a:r>
            <a:r>
              <a:rPr lang="en-US" altLang="zh-CN" sz="2000" dirty="0"/>
              <a:t>2,3,0</a:t>
            </a:r>
            <a:r>
              <a:rPr lang="zh-CN" altLang="en-US" sz="2000" dirty="0"/>
              <a:t>）。</a:t>
            </a:r>
            <a:endParaRPr lang="en-US" altLang="zh-CN" sz="2000" dirty="0"/>
          </a:p>
        </p:txBody>
      </p:sp>
      <p:sp>
        <p:nvSpPr>
          <p:cNvPr id="6" name="文本框 5"/>
          <p:cNvSpPr txBox="1"/>
          <p:nvPr/>
        </p:nvSpPr>
        <p:spPr>
          <a:xfrm>
            <a:off x="1547664" y="5900327"/>
            <a:ext cx="1800493" cy="369332"/>
          </a:xfrm>
          <a:prstGeom prst="rect">
            <a:avLst/>
          </a:prstGeom>
          <a:noFill/>
        </p:spPr>
        <p:txBody>
          <a:bodyPr wrap="none" rtlCol="0">
            <a:spAutoFit/>
          </a:bodyPr>
          <a:lstStyle/>
          <a:p>
            <a:r>
              <a:rPr lang="zh-CN" altLang="en-US" dirty="0"/>
              <a:t>晶面指数示意图</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7363" y="1052736"/>
            <a:ext cx="6249272" cy="4172532"/>
          </a:xfrm>
          <a:prstGeom prst="rect">
            <a:avLst/>
          </a:prstGeom>
        </p:spPr>
      </p:pic>
      <p:sp>
        <p:nvSpPr>
          <p:cNvPr id="4" name="文本框 3"/>
          <p:cNvSpPr txBox="1"/>
          <p:nvPr/>
        </p:nvSpPr>
        <p:spPr>
          <a:xfrm>
            <a:off x="2930363" y="5605209"/>
            <a:ext cx="3283271" cy="400110"/>
          </a:xfrm>
          <a:prstGeom prst="rect">
            <a:avLst/>
          </a:prstGeom>
          <a:noFill/>
        </p:spPr>
        <p:txBody>
          <a:bodyPr wrap="none" rtlCol="0">
            <a:spAutoFit/>
          </a:bodyPr>
          <a:lstStyle/>
          <a:p>
            <a:r>
              <a:rPr lang="zh-CN" altLang="en-US" sz="2000" dirty="0"/>
              <a:t>图</a:t>
            </a:r>
            <a:r>
              <a:rPr lang="en-US" altLang="zh-CN" sz="2000" dirty="0"/>
              <a:t>4-3 </a:t>
            </a:r>
            <a:r>
              <a:rPr lang="zh-CN" altLang="en-US" sz="2000" dirty="0"/>
              <a:t>不同晶面的晶面指数</a:t>
            </a:r>
            <a:endParaRPr lang="zh-CN" alt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468313" y="1341438"/>
            <a:ext cx="8351837"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spcAft>
                <a:spcPts val="1200"/>
              </a:spcAft>
              <a:buClrTx/>
              <a:buSzTx/>
            </a:pPr>
            <a:r>
              <a:rPr kumimoji="1" lang="en-US" altLang="zh-CN">
                <a:latin typeface="Times New Roman" panose="02020603050405020304" pitchFamily="18" charset="0"/>
              </a:rPr>
              <a:t>Payen</a:t>
            </a:r>
            <a:r>
              <a:rPr kumimoji="1" lang="zh-CN" altLang="en-US">
                <a:latin typeface="Times New Roman" panose="02020603050405020304" pitchFamily="18" charset="0"/>
              </a:rPr>
              <a:t>对工业技术有意义的贡献是发明了由</a:t>
            </a:r>
            <a:r>
              <a:rPr kumimoji="1" lang="en-US" altLang="zh-CN">
                <a:latin typeface="Times New Roman" panose="02020603050405020304" pitchFamily="18" charset="0"/>
              </a:rPr>
              <a:t>Soda</a:t>
            </a:r>
            <a:r>
              <a:rPr kumimoji="1" lang="zh-CN" altLang="en-US">
                <a:latin typeface="Times New Roman" panose="02020603050405020304" pitchFamily="18" charset="0"/>
              </a:rPr>
              <a:t>和硼酸合成硼砂的合成方法，并于</a:t>
            </a:r>
            <a:r>
              <a:rPr kumimoji="1" lang="en-US" altLang="zh-CN">
                <a:latin typeface="Times New Roman" panose="02020603050405020304" pitchFamily="18" charset="0"/>
              </a:rPr>
              <a:t>1820</a:t>
            </a:r>
            <a:r>
              <a:rPr kumimoji="1" lang="zh-CN" altLang="en-US">
                <a:latin typeface="Times New Roman" panose="02020603050405020304" pitchFamily="18" charset="0"/>
              </a:rPr>
              <a:t>年开始上市销售，其价格仅为精制天然硼砂的</a:t>
            </a:r>
            <a:r>
              <a:rPr kumimoji="1" lang="en-US" altLang="zh-CN">
                <a:latin typeface="Times New Roman" panose="02020603050405020304" pitchFamily="18" charset="0"/>
              </a:rPr>
              <a:t>1</a:t>
            </a:r>
            <a:r>
              <a:rPr kumimoji="1" lang="zh-CN" altLang="en-US">
                <a:latin typeface="Times New Roman" panose="02020603050405020304" pitchFamily="18" charset="0"/>
              </a:rPr>
              <a:t>／</a:t>
            </a:r>
            <a:r>
              <a:rPr kumimoji="1" lang="en-US" altLang="zh-CN">
                <a:latin typeface="Times New Roman" panose="02020603050405020304" pitchFamily="18" charset="0"/>
              </a:rPr>
              <a:t>3</a:t>
            </a:r>
            <a:r>
              <a:rPr kumimoji="1" lang="zh-CN" altLang="en-US">
                <a:latin typeface="Times New Roman" panose="02020603050405020304" pitchFamily="18" charset="0"/>
              </a:rPr>
              <a:t>，他在法国建立了一个新型工业。</a:t>
            </a:r>
            <a:endParaRPr kumimoji="1" lang="en-US" altLang="zh-CN">
              <a:latin typeface="Times New Roman" panose="02020603050405020304" pitchFamily="18" charset="0"/>
            </a:endParaRPr>
          </a:p>
          <a:p>
            <a:pPr eaLnBrk="1" hangingPunct="1">
              <a:spcBef>
                <a:spcPct val="0"/>
              </a:spcBef>
              <a:spcAft>
                <a:spcPts val="1200"/>
              </a:spcAft>
              <a:buClrTx/>
              <a:buSzTx/>
            </a:pPr>
            <a:r>
              <a:rPr kumimoji="1" lang="en-US" altLang="zh-CN">
                <a:latin typeface="Times New Roman" panose="02020603050405020304" pitchFamily="18" charset="0"/>
              </a:rPr>
              <a:t>1822</a:t>
            </a:r>
            <a:r>
              <a:rPr kumimoji="1" lang="zh-CN" altLang="en-US">
                <a:latin typeface="Times New Roman" panose="02020603050405020304" pitchFamily="18" charset="0"/>
              </a:rPr>
              <a:t>年他第一次发表重要的科学论著：“</a:t>
            </a:r>
            <a:r>
              <a:rPr kumimoji="1" lang="en-US" altLang="zh-CN">
                <a:latin typeface="Times New Roman" panose="02020603050405020304" pitchFamily="18" charset="0"/>
              </a:rPr>
              <a:t>Theory of the Action of Animal Charcoal and Its Application to the Refining of Sugar”</a:t>
            </a:r>
            <a:r>
              <a:rPr kumimoji="1" lang="zh-CN" altLang="en-US">
                <a:latin typeface="Times New Roman" panose="02020603050405020304" pitchFamily="18" charset="0"/>
              </a:rPr>
              <a:t>，</a:t>
            </a:r>
            <a:r>
              <a:rPr kumimoji="1" lang="en-US" altLang="zh-CN">
                <a:latin typeface="Times New Roman" panose="02020603050405020304" pitchFamily="18" charset="0"/>
              </a:rPr>
              <a:t>Payen</a:t>
            </a:r>
            <a:r>
              <a:rPr kumimoji="1" lang="zh-CN" altLang="en-US">
                <a:latin typeface="Times New Roman" panose="02020603050405020304" pitchFamily="18" charset="0"/>
              </a:rPr>
              <a:t>发明的用骨炭（</a:t>
            </a:r>
            <a:r>
              <a:rPr kumimoji="1" lang="en-US" altLang="zh-CN">
                <a:latin typeface="Times New Roman" panose="02020603050405020304" pitchFamily="18" charset="0"/>
              </a:rPr>
              <a:t>Animal Charcoal</a:t>
            </a:r>
            <a:r>
              <a:rPr kumimoji="1" lang="zh-CN" altLang="en-US">
                <a:latin typeface="Times New Roman" panose="02020603050405020304" pitchFamily="18" charset="0"/>
              </a:rPr>
              <a:t>）使糖溶液脱色的方法在一百多年后的今天仍然在使用。</a:t>
            </a:r>
            <a:endParaRPr kumimoji="1"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1863" y="749895"/>
            <a:ext cx="1107996" cy="461665"/>
          </a:xfrm>
          <a:prstGeom prst="rect">
            <a:avLst/>
          </a:prstGeom>
          <a:noFill/>
        </p:spPr>
        <p:txBody>
          <a:bodyPr wrap="none" rtlCol="0">
            <a:spAutoFit/>
          </a:bodyPr>
          <a:lstStyle/>
          <a:p>
            <a:r>
              <a:rPr lang="en-US" altLang="zh-CN" sz="2400" dirty="0"/>
              <a:t>3.</a:t>
            </a:r>
            <a:r>
              <a:rPr lang="zh-CN" altLang="en-US" sz="2400" dirty="0"/>
              <a:t>晶系</a:t>
            </a:r>
            <a:endParaRPr lang="en-US" altLang="zh-CN" sz="24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9592" y="1495169"/>
            <a:ext cx="7164288" cy="438210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内容占位符 2"/>
          <p:cNvSpPr>
            <a:spLocks noGrp="1"/>
          </p:cNvSpPr>
          <p:nvPr>
            <p:ph idx="4294967295"/>
          </p:nvPr>
        </p:nvSpPr>
        <p:spPr>
          <a:xfrm>
            <a:off x="683568" y="260648"/>
            <a:ext cx="8064896" cy="5040560"/>
          </a:xfrm>
        </p:spPr>
        <p:txBody>
          <a:bodyPr/>
          <a:lstStyle/>
          <a:p>
            <a:pPr marL="0" indent="0">
              <a:lnSpc>
                <a:spcPct val="130000"/>
              </a:lnSpc>
              <a:spcBef>
                <a:spcPts val="0"/>
              </a:spcBef>
              <a:buFont typeface="Wingdings" panose="05000000000000000000" pitchFamily="2" charset="2"/>
              <a:buNone/>
              <a:defRPr/>
            </a:pPr>
            <a:r>
              <a:rPr kumimoji="1" lang="zh-CN" altLang="en-US" b="1" dirty="0">
                <a:latin typeface="Times New Roman" panose="02020603050405020304" pitchFamily="18" charset="0"/>
              </a:rPr>
              <a:t>（二）结晶性高聚物</a:t>
            </a:r>
            <a:endParaRPr kumimoji="1" lang="zh-CN" altLang="en-US" dirty="0">
              <a:latin typeface="Times New Roman" panose="02020603050405020304" pitchFamily="18" charset="0"/>
            </a:endParaRPr>
          </a:p>
          <a:p>
            <a:pPr marL="0" indent="0">
              <a:lnSpc>
                <a:spcPct val="130000"/>
              </a:lnSpc>
              <a:spcBef>
                <a:spcPts val="0"/>
              </a:spcBef>
              <a:buFont typeface="Wingdings" panose="05000000000000000000" pitchFamily="2" charset="2"/>
              <a:buNone/>
              <a:defRPr/>
            </a:pP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1</a:t>
            </a:r>
            <a:r>
              <a:rPr kumimoji="1" lang="zh-CN" altLang="en-US" sz="2000" dirty="0">
                <a:latin typeface="Times New Roman" panose="02020603050405020304" pitchFamily="18" charset="0"/>
              </a:rPr>
              <a:t>）高分子链结构的规整性</a:t>
            </a:r>
            <a:endParaRPr kumimoji="1" lang="zh-CN" altLang="en-US" sz="2000" dirty="0">
              <a:latin typeface="Times New Roman" panose="02020603050405020304" pitchFamily="18" charset="0"/>
            </a:endParaRPr>
          </a:p>
          <a:p>
            <a:pPr marL="0" indent="0">
              <a:lnSpc>
                <a:spcPct val="130000"/>
              </a:lnSpc>
              <a:spcBef>
                <a:spcPts val="0"/>
              </a:spcBef>
              <a:buFont typeface="Wingdings" panose="05000000000000000000" pitchFamily="2" charset="2"/>
              <a:buNone/>
              <a:defRPr/>
            </a:pPr>
            <a:r>
              <a:rPr kumimoji="1" lang="zh-CN" altLang="en-US" sz="2000" dirty="0">
                <a:latin typeface="Times New Roman" panose="02020603050405020304" pitchFamily="18" charset="0"/>
              </a:rPr>
              <a:t>结晶性要求大分子具有</a:t>
            </a:r>
            <a:r>
              <a:rPr kumimoji="1" lang="zh-CN" altLang="en-US" sz="2000" dirty="0">
                <a:solidFill>
                  <a:srgbClr val="FF0000"/>
                </a:solidFill>
                <a:latin typeface="Times New Roman" panose="02020603050405020304" pitchFamily="18" charset="0"/>
              </a:rPr>
              <a:t>化学结构和几何结构的规整性；</a:t>
            </a:r>
            <a:r>
              <a:rPr kumimoji="1" lang="zh-CN" altLang="en-US" sz="2000" dirty="0">
                <a:latin typeface="Times New Roman" panose="02020603050405020304" pitchFamily="18" charset="0"/>
              </a:rPr>
              <a:t>否则高聚物将“冻结”成为玻璃体而不是结晶。</a:t>
            </a:r>
            <a:endParaRPr kumimoji="1" lang="zh-CN" altLang="en-US" sz="2000" dirty="0">
              <a:latin typeface="Times New Roman" panose="02020603050405020304" pitchFamily="18" charset="0"/>
            </a:endParaRPr>
          </a:p>
          <a:p>
            <a:pPr>
              <a:lnSpc>
                <a:spcPct val="130000"/>
              </a:lnSpc>
              <a:spcBef>
                <a:spcPts val="0"/>
              </a:spcBef>
              <a:defRPr/>
            </a:pPr>
            <a:r>
              <a:rPr kumimoji="1" lang="zh-CN" altLang="en-US" sz="2000" dirty="0">
                <a:latin typeface="Times New Roman" panose="02020603050405020304" pitchFamily="18" charset="0"/>
              </a:rPr>
              <a:t>线性聚乙烯和聚四氟乙烯是化学结构和几何结构最为规整的高聚物，它们的结晶能力强到几乎在任何条件下（如在液氮中骤冷）都能结晶，且结晶度很高，聚乙烯的结晶度可高达</a:t>
            </a:r>
            <a:r>
              <a:rPr kumimoji="1" lang="en-US" altLang="zh-CN" sz="2000" dirty="0">
                <a:latin typeface="Times New Roman" panose="02020603050405020304" pitchFamily="18" charset="0"/>
              </a:rPr>
              <a:t>90</a:t>
            </a:r>
            <a:r>
              <a:rPr kumimoji="1" lang="zh-CN" altLang="en-US" sz="2000" dirty="0">
                <a:latin typeface="Times New Roman" panose="02020603050405020304" pitchFamily="18" charset="0"/>
              </a:rPr>
              <a:t>％以上。</a:t>
            </a:r>
            <a:endParaRPr kumimoji="1" lang="en-US" altLang="zh-CN" sz="2000" dirty="0">
              <a:latin typeface="Times New Roman" panose="02020603050405020304" pitchFamily="18" charset="0"/>
            </a:endParaRPr>
          </a:p>
          <a:p>
            <a:pPr>
              <a:lnSpc>
                <a:spcPct val="130000"/>
              </a:lnSpc>
              <a:spcBef>
                <a:spcPts val="0"/>
              </a:spcBef>
              <a:defRPr/>
            </a:pPr>
            <a:endParaRPr kumimoji="1" lang="en-US" altLang="zh-CN" sz="2000" dirty="0">
              <a:latin typeface="Times New Roman" panose="02020603050405020304" pitchFamily="18" charset="0"/>
            </a:endParaRPr>
          </a:p>
          <a:p>
            <a:pPr marL="0" indent="0">
              <a:lnSpc>
                <a:spcPct val="130000"/>
              </a:lnSpc>
              <a:spcBef>
                <a:spcPts val="0"/>
              </a:spcBef>
              <a:buNone/>
              <a:defRPr/>
            </a:pPr>
            <a:endParaRPr kumimoji="1" lang="en-US" altLang="zh-CN" sz="2000" dirty="0">
              <a:latin typeface="Times New Roman" panose="02020603050405020304" pitchFamily="18" charset="0"/>
            </a:endParaRPr>
          </a:p>
          <a:p>
            <a:pPr marL="0" indent="0">
              <a:lnSpc>
                <a:spcPct val="130000"/>
              </a:lnSpc>
              <a:spcBef>
                <a:spcPts val="0"/>
              </a:spcBef>
              <a:buNone/>
              <a:defRPr/>
            </a:pPr>
            <a:endParaRPr kumimoji="1" lang="zh-CN" altLang="en-US" sz="2000" dirty="0">
              <a:latin typeface="Times New Roman" panose="02020603050405020304" pitchFamily="18" charset="0"/>
            </a:endParaRPr>
          </a:p>
          <a:p>
            <a:pPr>
              <a:lnSpc>
                <a:spcPct val="130000"/>
              </a:lnSpc>
              <a:spcBef>
                <a:spcPts val="0"/>
              </a:spcBef>
              <a:defRPr/>
            </a:pPr>
            <a:r>
              <a:rPr kumimoji="1" lang="zh-CN" altLang="en-US" sz="2000" dirty="0">
                <a:latin typeface="Times New Roman" panose="02020603050405020304" pitchFamily="18" charset="0"/>
              </a:rPr>
              <a:t>纤维素结构单元上的－</a:t>
            </a:r>
            <a:r>
              <a:rPr kumimoji="1" lang="en-US" altLang="zh-CN" sz="2000" dirty="0">
                <a:latin typeface="Times New Roman" panose="02020603050405020304" pitchFamily="18" charset="0"/>
              </a:rPr>
              <a:t>OH</a:t>
            </a:r>
            <a:r>
              <a:rPr kumimoji="1" lang="zh-CN" altLang="en-US" sz="2000" dirty="0">
                <a:latin typeface="Times New Roman" panose="02020603050405020304" pitchFamily="18" charset="0"/>
              </a:rPr>
              <a:t>与</a:t>
            </a:r>
            <a:r>
              <a:rPr kumimoji="1" lang="en-US" altLang="zh-CN" sz="2000" dirty="0">
                <a:latin typeface="Times New Roman" panose="02020603050405020304" pitchFamily="18" charset="0"/>
              </a:rPr>
              <a:t>H</a:t>
            </a:r>
            <a:r>
              <a:rPr kumimoji="1" lang="zh-CN" altLang="en-US" sz="2000" dirty="0">
                <a:latin typeface="Times New Roman" panose="02020603050405020304" pitchFamily="18" charset="0"/>
              </a:rPr>
              <a:t>原子的体积较为相近，其化学结构单一、几何结构规整，加之－</a:t>
            </a:r>
            <a:r>
              <a:rPr kumimoji="1" lang="en-US" altLang="zh-CN" sz="2000" dirty="0">
                <a:latin typeface="Times New Roman" panose="02020603050405020304" pitchFamily="18" charset="0"/>
              </a:rPr>
              <a:t>OH</a:t>
            </a:r>
            <a:r>
              <a:rPr kumimoji="1" lang="zh-CN" altLang="en-US" sz="2000" dirty="0">
                <a:latin typeface="Times New Roman" panose="02020603050405020304" pitchFamily="18" charset="0"/>
              </a:rPr>
              <a:t>又具有较强的极性，有利于结晶。</a:t>
            </a:r>
            <a:endParaRPr lang="zh-CN" altLang="en-US" sz="2000"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11760" y="3166999"/>
            <a:ext cx="1198151" cy="1080000"/>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4212" t="14235" r="21170" b="23454"/>
          <a:stretch>
            <a:fillRect/>
          </a:stretch>
        </p:blipFill>
        <p:spPr>
          <a:xfrm>
            <a:off x="4958027" y="3233331"/>
            <a:ext cx="1152128" cy="1013668"/>
          </a:xfrm>
          <a:prstGeom prst="rect">
            <a:avLst/>
          </a:prstGeom>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5323739"/>
            <a:ext cx="5616624" cy="139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497" y="1196752"/>
            <a:ext cx="7489006" cy="4742901"/>
          </a:xfrm>
          <a:prstGeom prst="rect">
            <a:avLst/>
          </a:prstGeom>
        </p:spPr>
        <p:txBody>
          <a:bodyPr wrap="square">
            <a:spAutoFit/>
          </a:bodyPr>
          <a:lstStyle/>
          <a:p>
            <a:pPr>
              <a:lnSpc>
                <a:spcPct val="150000"/>
              </a:lnSpc>
              <a:defRPr/>
            </a:pP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2</a:t>
            </a:r>
            <a:r>
              <a:rPr kumimoji="1" lang="zh-CN" altLang="en-US" sz="2400" dirty="0">
                <a:latin typeface="Times New Roman" panose="02020603050405020304" pitchFamily="18" charset="0"/>
              </a:rPr>
              <a:t>）其它结构因素</a:t>
            </a:r>
            <a:endParaRPr kumimoji="1" lang="zh-CN" altLang="en-US" sz="2400" dirty="0">
              <a:latin typeface="Times New Roman" panose="02020603050405020304" pitchFamily="18" charset="0"/>
            </a:endParaRPr>
          </a:p>
          <a:p>
            <a:pPr indent="457200">
              <a:lnSpc>
                <a:spcPct val="150000"/>
              </a:lnSpc>
              <a:defRPr/>
            </a:pPr>
            <a:r>
              <a:rPr kumimoji="1" lang="zh-CN" altLang="en-US" sz="2000" dirty="0">
                <a:solidFill>
                  <a:srgbClr val="FF0000"/>
                </a:solidFill>
                <a:latin typeface="Times New Roman" panose="02020603050405020304" pitchFamily="18" charset="0"/>
              </a:rPr>
              <a:t>分子链具有一定的柔顺性</a:t>
            </a:r>
            <a:r>
              <a:rPr kumimoji="1" lang="zh-CN" altLang="en-US" sz="2000" dirty="0">
                <a:latin typeface="Times New Roman" panose="02020603050405020304" pitchFamily="18" charset="0"/>
              </a:rPr>
              <a:t>有利于结晶过程中链段排入晶格，因而有利于结晶。但链的柔性仅仅是影响高聚物结晶能力的一个因素，不能由此得出分子链柔性好的高聚物，其结晶能力就一定强的结论，必须综合考虑各个因素。</a:t>
            </a:r>
            <a:endParaRPr kumimoji="1" lang="en-US" altLang="zh-CN" sz="2000" dirty="0">
              <a:latin typeface="Times New Roman" panose="02020603050405020304" pitchFamily="18" charset="0"/>
            </a:endParaRPr>
          </a:p>
          <a:p>
            <a:pPr marL="342900" indent="-342900">
              <a:lnSpc>
                <a:spcPct val="150000"/>
              </a:lnSpc>
              <a:buFont typeface="Wingdings" panose="05000000000000000000" pitchFamily="2" charset="2"/>
              <a:buChar char="p"/>
              <a:defRPr/>
            </a:pPr>
            <a:r>
              <a:rPr kumimoji="1" lang="zh-CN" altLang="en-US" sz="2000" dirty="0">
                <a:latin typeface="Times New Roman" panose="02020603050405020304" pitchFamily="18" charset="0"/>
              </a:rPr>
              <a:t>天然橡胶分子链柔性很好，但结晶能力却很弱；</a:t>
            </a:r>
            <a:endParaRPr kumimoji="1" lang="en-US" altLang="zh-CN" sz="2000" dirty="0">
              <a:latin typeface="Times New Roman" panose="02020603050405020304" pitchFamily="18" charset="0"/>
            </a:endParaRPr>
          </a:p>
          <a:p>
            <a:pPr>
              <a:lnSpc>
                <a:spcPct val="150000"/>
              </a:lnSpc>
              <a:defRPr/>
            </a:pPr>
            <a:endParaRPr kumimoji="1" lang="en-US" altLang="zh-CN" sz="2000" dirty="0">
              <a:latin typeface="Times New Roman" panose="02020603050405020304" pitchFamily="18" charset="0"/>
            </a:endParaRPr>
          </a:p>
          <a:p>
            <a:pPr>
              <a:lnSpc>
                <a:spcPct val="150000"/>
              </a:lnSpc>
              <a:defRPr/>
            </a:pPr>
            <a:endParaRPr kumimoji="1" lang="en-US" altLang="zh-CN" sz="2000" dirty="0">
              <a:latin typeface="Times New Roman" panose="02020603050405020304" pitchFamily="18" charset="0"/>
            </a:endParaRPr>
          </a:p>
          <a:p>
            <a:pPr>
              <a:lnSpc>
                <a:spcPct val="150000"/>
              </a:lnSpc>
              <a:defRPr/>
            </a:pPr>
            <a:endParaRPr kumimoji="1" lang="en-US" altLang="zh-CN" sz="2000" dirty="0">
              <a:latin typeface="Times New Roman" panose="02020603050405020304" pitchFamily="18" charset="0"/>
            </a:endParaRPr>
          </a:p>
          <a:p>
            <a:pPr marL="342900" indent="-342900">
              <a:lnSpc>
                <a:spcPct val="150000"/>
              </a:lnSpc>
              <a:buFont typeface="Wingdings" panose="05000000000000000000" pitchFamily="2" charset="2"/>
              <a:buChar char="p"/>
              <a:defRPr/>
            </a:pPr>
            <a:r>
              <a:rPr kumimoji="1" lang="zh-CN" altLang="en-US" sz="2000" dirty="0">
                <a:latin typeface="Times New Roman" panose="02020603050405020304" pitchFamily="18" charset="0"/>
              </a:rPr>
              <a:t>纤维素属半刚性高分子，一般纤维素分子链呈稍伸展的形状。</a:t>
            </a:r>
            <a:endParaRPr kumimoji="1" lang="zh-CN" altLang="en-US" sz="2000" dirty="0">
              <a:latin typeface="Times New Roman" panose="02020603050405020304" pitchFamily="18" charset="0"/>
            </a:endParaRPr>
          </a:p>
        </p:txBody>
      </p:sp>
      <p:sp>
        <p:nvSpPr>
          <p:cNvPr id="6" name="文本框 5"/>
          <p:cNvSpPr txBox="1"/>
          <p:nvPr/>
        </p:nvSpPr>
        <p:spPr>
          <a:xfrm>
            <a:off x="1115616" y="4322713"/>
            <a:ext cx="6912768" cy="923330"/>
          </a:xfrm>
          <a:prstGeom prst="rect">
            <a:avLst/>
          </a:prstGeom>
          <a:noFill/>
        </p:spPr>
        <p:txBody>
          <a:bodyPr wrap="square">
            <a:spAutoFit/>
          </a:bodyPr>
          <a:lstStyle/>
          <a:p>
            <a:r>
              <a:rPr lang="zh-CN" altLang="en-US" dirty="0"/>
              <a:t>天然橡胶是一种以顺</a:t>
            </a:r>
            <a:r>
              <a:rPr lang="en-US" altLang="zh-CN" dirty="0"/>
              <a:t>-1,4-</a:t>
            </a:r>
            <a:r>
              <a:rPr lang="zh-CN" altLang="en-US" dirty="0"/>
              <a:t>聚异戊二烯为主要成分的天然高分子化合物，其成分中</a:t>
            </a:r>
            <a:r>
              <a:rPr lang="en-US" altLang="zh-CN" dirty="0"/>
              <a:t>91%</a:t>
            </a:r>
            <a:r>
              <a:rPr lang="zh-CN" altLang="en-US" dirty="0"/>
              <a:t>～</a:t>
            </a:r>
            <a:r>
              <a:rPr lang="en-US" altLang="zh-CN" dirty="0"/>
              <a:t>94%</a:t>
            </a:r>
            <a:r>
              <a:rPr lang="zh-CN" altLang="en-US" dirty="0"/>
              <a:t>是橡胶烃（顺</a:t>
            </a:r>
            <a:r>
              <a:rPr lang="en-US" altLang="zh-CN" dirty="0"/>
              <a:t>-1</a:t>
            </a:r>
            <a:r>
              <a:rPr lang="zh-CN" altLang="en-US" dirty="0"/>
              <a:t>，</a:t>
            </a:r>
            <a:r>
              <a:rPr lang="en-US" altLang="zh-CN" dirty="0"/>
              <a:t>4-</a:t>
            </a:r>
            <a:r>
              <a:rPr lang="zh-CN" altLang="en-US" dirty="0"/>
              <a:t>聚异戊二烯），其余为蛋白质、脂肪酸、灰分、糖类等非橡胶物质。</a:t>
            </a:r>
            <a:endParaRPr lang="zh-CN" altLang="en-US" dirty="0"/>
          </a:p>
        </p:txBody>
      </p:sp>
      <p:sp>
        <p:nvSpPr>
          <p:cNvPr id="7" name="矩形: 圆角 6"/>
          <p:cNvSpPr/>
          <p:nvPr/>
        </p:nvSpPr>
        <p:spPr>
          <a:xfrm>
            <a:off x="863544" y="4322713"/>
            <a:ext cx="7272895" cy="8640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矩形 2"/>
          <p:cNvSpPr>
            <a:spLocks noChangeArrowheads="1"/>
          </p:cNvSpPr>
          <p:nvPr/>
        </p:nvSpPr>
        <p:spPr bwMode="auto">
          <a:xfrm>
            <a:off x="410231" y="476672"/>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zh-CN" altLang="en-US" sz="2400" b="1" dirty="0">
                <a:latin typeface="Times New Roman" panose="02020603050405020304" pitchFamily="18" charset="0"/>
              </a:rPr>
              <a:t>高聚物晶体结构特征</a:t>
            </a:r>
            <a:endParaRPr kumimoji="1" lang="zh-CN" altLang="en-US" sz="2000" dirty="0">
              <a:latin typeface="Times New Roman" panose="02020603050405020304" pitchFamily="18" charset="0"/>
            </a:endParaRPr>
          </a:p>
        </p:txBody>
      </p:sp>
      <p:graphicFrame>
        <p:nvGraphicFramePr>
          <p:cNvPr id="93188" name="Object 5"/>
          <p:cNvGraphicFramePr>
            <a:graphicFrameLocks noChangeAspect="1"/>
          </p:cNvGraphicFramePr>
          <p:nvPr/>
        </p:nvGraphicFramePr>
        <p:xfrm>
          <a:off x="5074911" y="1979612"/>
          <a:ext cx="3527425" cy="2898775"/>
        </p:xfrm>
        <a:graphic>
          <a:graphicData uri="http://schemas.openxmlformats.org/presentationml/2006/ole">
            <mc:AlternateContent xmlns:mc="http://schemas.openxmlformats.org/markup-compatibility/2006">
              <mc:Choice xmlns:v="urn:schemas-microsoft-com:vml" Requires="v">
                <p:oleObj spid="_x0000_s93232" name="Photo Editor 照片" r:id="rId1" imgW="3228975" imgH="2657475" progId="MSPhotoEd.3">
                  <p:embed/>
                </p:oleObj>
              </mc:Choice>
              <mc:Fallback>
                <p:oleObj name="Photo Editor 照片" r:id="rId1" imgW="3228975" imgH="2657475" progId="MSPhotoEd.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4911" y="1979612"/>
                        <a:ext cx="35274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89" name="Text Box 6"/>
          <p:cNvSpPr txBox="1">
            <a:spLocks noChangeArrowheads="1"/>
          </p:cNvSpPr>
          <p:nvPr/>
        </p:nvSpPr>
        <p:spPr bwMode="auto">
          <a:xfrm>
            <a:off x="5651298" y="5085184"/>
            <a:ext cx="2592785" cy="936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kumimoji="1" lang="zh-CN" altLang="en-US" sz="2000" b="1" dirty="0">
                <a:latin typeface="Times New Roman" panose="02020603050405020304" pitchFamily="18" charset="0"/>
                <a:cs typeface="Vrinda" panose="020B0502040204020203" pitchFamily="34" charset="0"/>
              </a:rPr>
              <a:t>全同立构聚丙烯单晶体内分子排列示意图</a:t>
            </a:r>
            <a:endParaRPr kumimoji="1" lang="zh-CN" altLang="en-US" sz="2000" dirty="0">
              <a:latin typeface="Times New Roman" panose="02020603050405020304" pitchFamily="18" charset="0"/>
            </a:endParaRPr>
          </a:p>
        </p:txBody>
      </p:sp>
      <p:sp>
        <p:nvSpPr>
          <p:cNvPr id="6" name="矩形 1"/>
          <p:cNvSpPr>
            <a:spLocks noChangeArrowheads="1"/>
          </p:cNvSpPr>
          <p:nvPr/>
        </p:nvSpPr>
        <p:spPr bwMode="auto">
          <a:xfrm>
            <a:off x="323528" y="938337"/>
            <a:ext cx="4751383" cy="565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nSpc>
                <a:spcPct val="130000"/>
              </a:lnSpc>
              <a:spcBef>
                <a:spcPct val="0"/>
              </a:spcBef>
              <a:buClrTx/>
              <a:buSzTx/>
              <a:buFontTx/>
              <a:buNone/>
            </a:pPr>
            <a:r>
              <a:rPr kumimoji="1" lang="zh-CN" altLang="en-US" sz="2000" dirty="0">
                <a:solidFill>
                  <a:srgbClr val="FF0000"/>
                </a:solidFill>
                <a:latin typeface="Times New Roman" panose="02020603050405020304" pitchFamily="18" charset="0"/>
              </a:rPr>
              <a:t>高聚物晶体本质上是分子晶体而晶胞的结构单元不是整个分子链而是若干个链节</a:t>
            </a:r>
            <a:r>
              <a:rPr kumimoji="1" lang="zh-CN" altLang="en-US" sz="2000" dirty="0">
                <a:latin typeface="Times New Roman" panose="02020603050405020304" pitchFamily="18" charset="0"/>
              </a:rPr>
              <a:t>。高聚物晶体本质上是一种分子晶体，整个分子并没有都纳入晶格之中，由晶区出来的分子或者经过无定形区进入到其它晶格中或重新返回到原来的晶格中去。</a:t>
            </a:r>
            <a:endParaRPr kumimoji="1" lang="en-US" altLang="zh-CN" sz="2000" dirty="0">
              <a:latin typeface="Times New Roman" panose="02020603050405020304" pitchFamily="18" charset="0"/>
            </a:endParaRPr>
          </a:p>
          <a:p>
            <a:pPr>
              <a:lnSpc>
                <a:spcPct val="130000"/>
              </a:lnSpc>
              <a:spcBef>
                <a:spcPct val="0"/>
              </a:spcBef>
              <a:buClrTx/>
              <a:buSzTx/>
              <a:buFontTx/>
              <a:buNone/>
            </a:pPr>
            <a:r>
              <a:rPr kumimoji="1" lang="zh-CN" altLang="en-US" sz="2000" dirty="0">
                <a:latin typeface="Times New Roman" panose="02020603050405020304" pitchFamily="18" charset="0"/>
              </a:rPr>
              <a:t>高聚物晶体中，在晶胞主轴方向上原子之间以共价链相连，而在其它两个方向上（</a:t>
            </a:r>
            <a:r>
              <a:rPr kumimoji="1" lang="en-US" altLang="zh-CN" sz="2000" dirty="0">
                <a:latin typeface="Times New Roman" panose="02020603050405020304" pitchFamily="18" charset="0"/>
              </a:rPr>
              <a:t>a</a:t>
            </a:r>
            <a:r>
              <a:rPr kumimoji="1" lang="zh-CN" altLang="en-US" sz="2000" dirty="0">
                <a:latin typeface="Times New Roman" panose="02020603050405020304" pitchFamily="18" charset="0"/>
              </a:rPr>
              <a:t>和</a:t>
            </a:r>
            <a:r>
              <a:rPr kumimoji="1" lang="en-US" altLang="zh-CN" sz="2000" dirty="0">
                <a:latin typeface="Times New Roman" panose="02020603050405020304" pitchFamily="18" charset="0"/>
              </a:rPr>
              <a:t>b</a:t>
            </a:r>
            <a:r>
              <a:rPr kumimoji="1" lang="zh-CN" altLang="en-US" sz="2000" dirty="0">
                <a:latin typeface="Times New Roman" panose="02020603050405020304" pitchFamily="18" charset="0"/>
              </a:rPr>
              <a:t>）以</a:t>
            </a:r>
            <a:r>
              <a:rPr kumimoji="1" lang="en-US" altLang="zh-CN" sz="2000" dirty="0">
                <a:latin typeface="Times New Roman" panose="02020603050405020304" pitchFamily="18" charset="0"/>
              </a:rPr>
              <a:t>Van der Waals</a:t>
            </a:r>
            <a:r>
              <a:rPr kumimoji="1" lang="zh-CN" altLang="en-US" sz="2000" dirty="0">
                <a:latin typeface="Times New Roman" panose="02020603050405020304" pitchFamily="18" charset="0"/>
              </a:rPr>
              <a:t>引力或氢键相连，这就产生了</a:t>
            </a:r>
            <a:r>
              <a:rPr kumimoji="1" lang="zh-CN" altLang="en-US" sz="2000" dirty="0">
                <a:solidFill>
                  <a:srgbClr val="FF0000"/>
                </a:solidFill>
                <a:latin typeface="Times New Roman" panose="02020603050405020304" pitchFamily="18" charset="0"/>
              </a:rPr>
              <a:t>各向异性</a:t>
            </a:r>
            <a:r>
              <a:rPr kumimoji="1" lang="zh-CN" altLang="en-US" sz="2000" dirty="0">
                <a:latin typeface="Times New Roman" panose="02020603050405020304" pitchFamily="18" charset="0"/>
              </a:rPr>
              <a:t>。因此在合成高聚物的</a:t>
            </a:r>
            <a:r>
              <a:rPr kumimoji="1" lang="zh-CN" altLang="en-US" sz="2000" dirty="0">
                <a:solidFill>
                  <a:srgbClr val="FF0000"/>
                </a:solidFill>
                <a:latin typeface="Times New Roman" panose="02020603050405020304" pitchFamily="18" charset="0"/>
              </a:rPr>
              <a:t>晶格中没有立方晶格，其它六种晶格（六方、四方、三方、正交、单斜、三斜）都存在</a:t>
            </a:r>
            <a:r>
              <a:rPr kumimoji="1" lang="zh-CN" altLang="en-US" sz="2000" dirty="0">
                <a:latin typeface="Times New Roman" panose="02020603050405020304" pitchFamily="18" charset="0"/>
              </a:rPr>
              <a:t>。</a:t>
            </a:r>
            <a:endParaRPr kumimoji="1" lang="zh-CN" altLang="en-US" sz="2000" dirty="0">
              <a:latin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67631" y="1720850"/>
            <a:ext cx="6408738" cy="3416300"/>
          </a:xfrm>
          <a:prstGeom prst="rect">
            <a:avLst/>
          </a:prstGeom>
        </p:spPr>
        <p:txBody>
          <a:bodyPr>
            <a:spAutoFit/>
          </a:bodyPr>
          <a:lstStyle/>
          <a:p>
            <a:pPr>
              <a:lnSpc>
                <a:spcPct val="150000"/>
              </a:lnSpc>
              <a:defRPr/>
            </a:pPr>
            <a:r>
              <a:rPr kumimoji="1" lang="zh-CN" altLang="en-US" sz="2400" b="1" dirty="0">
                <a:latin typeface="Times New Roman" panose="02020603050405020304" pitchFamily="18" charset="0"/>
              </a:rPr>
              <a:t>高聚物晶体中分子链的构象</a:t>
            </a:r>
            <a:endParaRPr kumimoji="1" lang="zh-CN" altLang="en-US" sz="2400" dirty="0">
              <a:latin typeface="Times New Roman" panose="02020603050405020304" pitchFamily="18" charset="0"/>
            </a:endParaRPr>
          </a:p>
          <a:p>
            <a:pPr marL="342900" indent="-342900">
              <a:lnSpc>
                <a:spcPct val="150000"/>
              </a:lnSpc>
              <a:buFont typeface="Wingdings" panose="05000000000000000000" pitchFamily="2" charset="2"/>
              <a:buChar char="p"/>
              <a:defRPr/>
            </a:pPr>
            <a:r>
              <a:rPr kumimoji="1" lang="zh-CN" altLang="en-US" sz="2000" dirty="0">
                <a:latin typeface="Times New Roman" panose="02020603050405020304" pitchFamily="18" charset="0"/>
              </a:rPr>
              <a:t>分子链在晶体中的排列必须遵循</a:t>
            </a:r>
            <a:r>
              <a:rPr kumimoji="1" lang="zh-CN" altLang="en-US" sz="2000" dirty="0">
                <a:solidFill>
                  <a:srgbClr val="FF0000"/>
                </a:solidFill>
                <a:latin typeface="Times New Roman" panose="02020603050405020304" pitchFamily="18" charset="0"/>
              </a:rPr>
              <a:t>能量最低原则</a:t>
            </a:r>
            <a:r>
              <a:rPr kumimoji="1" lang="zh-CN" altLang="en-US" sz="2000" dirty="0">
                <a:latin typeface="Times New Roman" panose="02020603050405020304" pitchFamily="18" charset="0"/>
              </a:rPr>
              <a:t>，因此晶体中的每个分子链只能采取位能最低的一种特定的构象，在晶体中作紧密而规整的排列。</a:t>
            </a:r>
            <a:endParaRPr kumimoji="1" lang="zh-CN" altLang="en-US" sz="2000" dirty="0">
              <a:latin typeface="Times New Roman" panose="02020603050405020304" pitchFamily="18" charset="0"/>
            </a:endParaRPr>
          </a:p>
          <a:p>
            <a:pPr marL="342900" indent="-342900">
              <a:lnSpc>
                <a:spcPct val="150000"/>
              </a:lnSpc>
              <a:buFont typeface="Wingdings" panose="05000000000000000000" pitchFamily="2" charset="2"/>
              <a:buChar char="p"/>
              <a:defRPr/>
            </a:pPr>
            <a:r>
              <a:rPr kumimoji="1" lang="zh-CN" altLang="en-US" sz="2000" dirty="0">
                <a:latin typeface="Times New Roman" panose="02020603050405020304" pitchFamily="18" charset="0"/>
              </a:rPr>
              <a:t>由于结晶条件的变化，引起分子链构象变化或者链堆积方式的改变，因而一种高聚物可以形成几种不同的结晶结构，即</a:t>
            </a:r>
            <a:r>
              <a:rPr kumimoji="1" lang="zh-CN" altLang="en-US" sz="2000" dirty="0">
                <a:solidFill>
                  <a:srgbClr val="FF0000"/>
                </a:solidFill>
                <a:latin typeface="Times New Roman" panose="02020603050405020304" pitchFamily="18" charset="0"/>
              </a:rPr>
              <a:t>同质多晶现象</a:t>
            </a:r>
            <a:r>
              <a:rPr kumimoji="1" lang="zh-CN" altLang="en-US" sz="2000" dirty="0">
                <a:latin typeface="Times New Roman" panose="02020603050405020304" pitchFamily="18" charset="0"/>
              </a:rPr>
              <a:t>。 </a:t>
            </a:r>
            <a:endParaRPr kumimoji="1" lang="zh-CN" altLang="en-US" sz="2000" dirty="0">
              <a:latin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7520" y="2420888"/>
            <a:ext cx="8136904" cy="978729"/>
          </a:xfrm>
          <a:prstGeom prst="rect">
            <a:avLst/>
          </a:prstGeom>
        </p:spPr>
        <p:txBody>
          <a:bodyPr wrap="square">
            <a:spAutoFit/>
          </a:bodyPr>
          <a:lstStyle/>
          <a:p>
            <a:pPr algn="just" eaLnBrk="1" hangingPunct="1">
              <a:lnSpc>
                <a:spcPct val="120000"/>
              </a:lnSpc>
              <a:spcAft>
                <a:spcPts val="1200"/>
              </a:spcAft>
            </a:pPr>
            <a:r>
              <a:rPr kumimoji="1" lang="zh-CN" altLang="en-US" sz="2400" dirty="0">
                <a:latin typeface="Times New Roman" panose="02020603050405020304" pitchFamily="18" charset="0"/>
              </a:rPr>
              <a:t>固态纤维素存在着</a:t>
            </a:r>
            <a:r>
              <a:rPr kumimoji="1" lang="zh-CN" altLang="en-US" sz="2400" b="1" dirty="0">
                <a:latin typeface="Times New Roman" panose="02020603050405020304" pitchFamily="18" charset="0"/>
              </a:rPr>
              <a:t>五种</a:t>
            </a:r>
            <a:r>
              <a:rPr kumimoji="1" lang="zh-CN" altLang="en-US" sz="2400" dirty="0">
                <a:latin typeface="Times New Roman" panose="02020603050405020304" pitchFamily="18" charset="0"/>
              </a:rPr>
              <a:t>结晶变体，即</a:t>
            </a:r>
            <a:r>
              <a:rPr kumimoji="1" lang="zh-CN" altLang="en-US" sz="2400" b="1" dirty="0">
                <a:latin typeface="Times New Roman" panose="02020603050405020304" pitchFamily="18" charset="0"/>
              </a:rPr>
              <a:t>纤维素</a:t>
            </a:r>
            <a:r>
              <a:rPr kumimoji="1" lang="en-US" altLang="zh-CN" sz="2400" b="1" dirty="0">
                <a:latin typeface="Times New Roman" panose="02020603050405020304" pitchFamily="18" charset="0"/>
              </a:rPr>
              <a:t>Ⅰ</a:t>
            </a:r>
            <a:r>
              <a:rPr kumimoji="1" lang="zh-CN" altLang="en-US" sz="2400" dirty="0">
                <a:latin typeface="Times New Roman" panose="02020603050405020304" pitchFamily="18" charset="0"/>
              </a:rPr>
              <a:t>（天然纤维素）、</a:t>
            </a:r>
            <a:r>
              <a:rPr kumimoji="1" lang="zh-CN" altLang="en-US" sz="2400" b="1" dirty="0">
                <a:latin typeface="Times New Roman" panose="02020603050405020304" pitchFamily="18" charset="0"/>
              </a:rPr>
              <a:t>纤维素</a:t>
            </a:r>
            <a:r>
              <a:rPr kumimoji="1" lang="en-US" altLang="zh-CN" sz="2400" b="1" dirty="0">
                <a:latin typeface="Times New Roman" panose="02020603050405020304" pitchFamily="18" charset="0"/>
              </a:rPr>
              <a:t>Ⅱ</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Ⅲ</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Ⅳ</a:t>
            </a:r>
            <a:r>
              <a:rPr kumimoji="1" lang="zh-CN" altLang="en-US" sz="2400" b="1" dirty="0">
                <a:latin typeface="Times New Roman" panose="02020603050405020304" pitchFamily="18" charset="0"/>
              </a:rPr>
              <a:t>和纤维素</a:t>
            </a:r>
            <a:r>
              <a:rPr kumimoji="1" lang="en-US" altLang="zh-CN" sz="2400" b="1" dirty="0">
                <a:latin typeface="Times New Roman" panose="02020603050405020304" pitchFamily="18" charset="0"/>
              </a:rPr>
              <a:t>X</a:t>
            </a:r>
            <a:r>
              <a:rPr kumimoji="1" lang="zh-CN" altLang="en-US" sz="2400" dirty="0">
                <a:latin typeface="Times New Roman" panose="02020603050405020304" pitchFamily="18" charset="0"/>
              </a:rPr>
              <a:t>（均为人造纤维素）。</a:t>
            </a:r>
            <a:endParaRPr kumimoji="1" lang="zh-CN" altLang="en-US" sz="2400" dirty="0">
              <a:latin typeface="Times New Roman" panose="02020603050405020304" pitchFamily="18" charset="0"/>
            </a:endParaRPr>
          </a:p>
        </p:txBody>
      </p:sp>
      <p:sp>
        <p:nvSpPr>
          <p:cNvPr id="3" name="Rectangle 3"/>
          <p:cNvSpPr>
            <a:spLocks noChangeArrowheads="1"/>
          </p:cNvSpPr>
          <p:nvPr/>
        </p:nvSpPr>
        <p:spPr bwMode="auto">
          <a:xfrm>
            <a:off x="647520" y="1296099"/>
            <a:ext cx="52562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kumimoji="1" lang="zh-CN" altLang="en-US" dirty="0">
                <a:latin typeface="Times New Roman" panose="02020603050405020304" pitchFamily="18" charset="0"/>
              </a:rPr>
              <a:t>纤维素单元晶胞的结晶变体</a:t>
            </a:r>
            <a:endParaRPr kumimoji="1" lang="zh-CN" altLang="en-US" sz="2000" dirty="0">
              <a:latin typeface="Times New Roman" panose="02020603050405020304" pitchFamily="18" charset="0"/>
            </a:endParaRPr>
          </a:p>
        </p:txBody>
      </p:sp>
      <p:sp>
        <p:nvSpPr>
          <p:cNvPr id="4" name="文本框 3"/>
          <p:cNvSpPr txBox="1"/>
          <p:nvPr/>
        </p:nvSpPr>
        <p:spPr>
          <a:xfrm>
            <a:off x="2123728" y="3717032"/>
            <a:ext cx="4716356" cy="2265941"/>
          </a:xfrm>
          <a:prstGeom prst="rect">
            <a:avLst/>
          </a:prstGeom>
          <a:noFill/>
        </p:spPr>
        <p:txBody>
          <a:bodyPr wrap="none" rtlCol="0">
            <a:spAutoFit/>
          </a:bodyPr>
          <a:lstStyle/>
          <a:p>
            <a:pPr>
              <a:lnSpc>
                <a:spcPct val="120000"/>
              </a:lnSpc>
            </a:pPr>
            <a:r>
              <a:rPr kumimoji="1" lang="zh-CN" altLang="en-US" sz="2400" dirty="0">
                <a:latin typeface="Times New Roman" panose="02020603050405020304" pitchFamily="18" charset="0"/>
                <a:cs typeface="Times New Roman" panose="02020603050405020304" pitchFamily="18" charset="0"/>
              </a:rPr>
              <a:t>纤维素</a:t>
            </a:r>
            <a:r>
              <a:rPr kumimoji="1" lang="en-US" altLang="zh-CN" sz="2400" dirty="0">
                <a:latin typeface="Times New Roman" panose="02020603050405020304" pitchFamily="18" charset="0"/>
                <a:cs typeface="Times New Roman" panose="02020603050405020304" pitchFamily="18" charset="0"/>
              </a:rPr>
              <a:t>Ⅰ</a:t>
            </a:r>
            <a:r>
              <a:rPr kumimoji="1" lang="zh-CN" altLang="en-US" sz="2400" dirty="0">
                <a:latin typeface="Times New Roman" panose="02020603050405020304" pitchFamily="18" charset="0"/>
                <a:cs typeface="Times New Roman" panose="02020603050405020304" pitchFamily="18" charset="0"/>
              </a:rPr>
              <a:t>：天然纤维素</a:t>
            </a:r>
            <a:endParaRPr lang="zh-CN" altLang="en-US" sz="2400" dirty="0">
              <a:latin typeface="Times New Roman" panose="02020603050405020304" pitchFamily="18" charset="0"/>
              <a:cs typeface="Times New Roman" panose="02020603050405020304" pitchFamily="18" charset="0"/>
            </a:endParaRPr>
          </a:p>
          <a:p>
            <a:pPr>
              <a:lnSpc>
                <a:spcPct val="120000"/>
              </a:lnSpc>
            </a:pPr>
            <a:r>
              <a:rPr kumimoji="1" lang="zh-CN" altLang="en-US" sz="2400" dirty="0">
                <a:latin typeface="Times New Roman" panose="02020603050405020304" pitchFamily="18" charset="0"/>
                <a:cs typeface="Times New Roman" panose="02020603050405020304" pitchFamily="18" charset="0"/>
              </a:rPr>
              <a:t>纤维素</a:t>
            </a:r>
            <a:r>
              <a:rPr kumimoji="1" lang="en-US" altLang="zh-CN" sz="2400" dirty="0">
                <a:latin typeface="Times New Roman" panose="02020603050405020304" pitchFamily="18" charset="0"/>
                <a:cs typeface="Times New Roman" panose="02020603050405020304" pitchFamily="18" charset="0"/>
              </a:rPr>
              <a:t>Ⅱ</a:t>
            </a:r>
            <a:r>
              <a:rPr kumimoji="1" lang="zh-CN" altLang="en-US" sz="2400" dirty="0">
                <a:latin typeface="Times New Roman" panose="02020603050405020304" pitchFamily="18" charset="0"/>
                <a:cs typeface="Times New Roman" panose="02020603050405020304" pitchFamily="18" charset="0"/>
              </a:rPr>
              <a:t>：再生纤维素</a:t>
            </a:r>
            <a:endParaRPr lang="zh-CN" altLang="en-US" sz="2400" dirty="0">
              <a:latin typeface="Times New Roman" panose="02020603050405020304" pitchFamily="18" charset="0"/>
              <a:cs typeface="Times New Roman" panose="02020603050405020304" pitchFamily="18" charset="0"/>
            </a:endParaRPr>
          </a:p>
          <a:p>
            <a:pPr>
              <a:lnSpc>
                <a:spcPct val="120000"/>
              </a:lnSpc>
            </a:pPr>
            <a:r>
              <a:rPr kumimoji="1" lang="zh-CN" altLang="en-US" sz="2400" dirty="0">
                <a:latin typeface="Times New Roman" panose="02020603050405020304" pitchFamily="18" charset="0"/>
                <a:cs typeface="Times New Roman" panose="02020603050405020304" pitchFamily="18" charset="0"/>
              </a:rPr>
              <a:t>纤维素</a:t>
            </a:r>
            <a:r>
              <a:rPr kumimoji="1" lang="en-US" altLang="zh-CN" sz="2400" dirty="0">
                <a:latin typeface="Times New Roman" panose="02020603050405020304" pitchFamily="18" charset="0"/>
                <a:cs typeface="Times New Roman" panose="02020603050405020304" pitchFamily="18" charset="0"/>
              </a:rPr>
              <a:t>Ⅲ</a:t>
            </a:r>
            <a:r>
              <a:rPr kumimoji="1" lang="zh-CN" altLang="en-US" sz="2400" dirty="0">
                <a:latin typeface="Times New Roman" panose="02020603050405020304" pitchFamily="18" charset="0"/>
                <a:cs typeface="Times New Roman" panose="02020603050405020304" pitchFamily="18" charset="0"/>
              </a:rPr>
              <a:t>：氨纤维素</a:t>
            </a:r>
            <a:endParaRPr lang="zh-CN" altLang="en-US" sz="2400" dirty="0">
              <a:latin typeface="Times New Roman" panose="02020603050405020304" pitchFamily="18" charset="0"/>
              <a:cs typeface="Times New Roman" panose="02020603050405020304" pitchFamily="18" charset="0"/>
            </a:endParaRPr>
          </a:p>
          <a:p>
            <a:pPr>
              <a:lnSpc>
                <a:spcPct val="120000"/>
              </a:lnSpc>
            </a:pPr>
            <a:r>
              <a:rPr kumimoji="1" lang="zh-CN" altLang="en-US" sz="2400" dirty="0">
                <a:latin typeface="Times New Roman" panose="02020603050405020304" pitchFamily="18" charset="0"/>
                <a:cs typeface="Times New Roman" panose="02020603050405020304" pitchFamily="18" charset="0"/>
              </a:rPr>
              <a:t>纤维素</a:t>
            </a:r>
            <a:r>
              <a:rPr kumimoji="1" lang="en-US" altLang="zh-CN" sz="2400" dirty="0">
                <a:latin typeface="Times New Roman" panose="02020603050405020304" pitchFamily="18" charset="0"/>
                <a:cs typeface="Times New Roman" panose="02020603050405020304" pitchFamily="18" charset="0"/>
              </a:rPr>
              <a:t>Ⅳ</a:t>
            </a:r>
            <a:r>
              <a:rPr kumimoji="1" lang="zh-CN" altLang="en-US" sz="2400" dirty="0">
                <a:latin typeface="Times New Roman" panose="02020603050405020304" pitchFamily="18" charset="0"/>
                <a:cs typeface="Times New Roman" panose="02020603050405020304" pitchFamily="18" charset="0"/>
              </a:rPr>
              <a:t>：高温纤维素</a:t>
            </a:r>
            <a:endParaRPr lang="zh-CN" altLang="en-US" sz="2400" dirty="0">
              <a:latin typeface="Times New Roman" panose="02020603050405020304" pitchFamily="18" charset="0"/>
              <a:cs typeface="Times New Roman" panose="02020603050405020304" pitchFamily="18" charset="0"/>
            </a:endParaRPr>
          </a:p>
          <a:p>
            <a:pPr>
              <a:lnSpc>
                <a:spcPct val="120000"/>
              </a:lnSpc>
            </a:pPr>
            <a:r>
              <a:rPr kumimoji="1" lang="zh-CN" altLang="en-US" sz="2400" dirty="0">
                <a:latin typeface="Times New Roman" panose="02020603050405020304" pitchFamily="18" charset="0"/>
              </a:rPr>
              <a:t>纤维素</a:t>
            </a:r>
            <a:r>
              <a:rPr kumimoji="1" lang="en-US" altLang="zh-CN" sz="2400" dirty="0">
                <a:latin typeface="Times New Roman" panose="02020603050405020304" pitchFamily="18" charset="0"/>
              </a:rPr>
              <a:t>X</a:t>
            </a:r>
            <a:r>
              <a:rPr kumimoji="1" lang="zh-CN" altLang="en-US" sz="2400" dirty="0">
                <a:latin typeface="Times New Roman" panose="02020603050405020304" pitchFamily="18" charset="0"/>
              </a:rPr>
              <a:t>：浓酸处理得到的纤维素</a:t>
            </a:r>
            <a:endParaRPr lang="en-US" altLang="zh-CN" sz="2400" dirty="0"/>
          </a:p>
        </p:txBody>
      </p:sp>
      <p:sp>
        <p:nvSpPr>
          <p:cNvPr id="7" name="矩形 6"/>
          <p:cNvSpPr/>
          <p:nvPr/>
        </p:nvSpPr>
        <p:spPr>
          <a:xfrm>
            <a:off x="395536" y="76318"/>
            <a:ext cx="5256567" cy="646331"/>
          </a:xfrm>
          <a:prstGeom prst="rect">
            <a:avLst/>
          </a:prstGeom>
        </p:spPr>
        <p:txBody>
          <a:bodyPr wrap="none">
            <a:spAutoFit/>
          </a:bodyPr>
          <a:lstStyle/>
          <a:p>
            <a:r>
              <a:rPr lang="en-US" altLang="zh-CN" sz="3600" dirty="0"/>
              <a:t>4.1 </a:t>
            </a:r>
            <a:r>
              <a:rPr lang="zh-CN" altLang="en-US" sz="3600" dirty="0"/>
              <a:t>纤维素的超分子结构</a:t>
            </a:r>
            <a:endParaRPr lang="zh-CN" altLang="en-US" sz="36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9592" y="692696"/>
            <a:ext cx="7428700" cy="1274195"/>
          </a:xfrm>
          <a:prstGeom prst="rect">
            <a:avLst/>
          </a:prstGeom>
          <a:noFill/>
        </p:spPr>
        <p:txBody>
          <a:bodyPr wrap="none" rtlCol="0">
            <a:spAutoFit/>
          </a:bodyPr>
          <a:lstStyle/>
          <a:p>
            <a:pPr>
              <a:lnSpc>
                <a:spcPct val="120000"/>
              </a:lnSpc>
            </a:pPr>
            <a:r>
              <a:rPr lang="en-US" altLang="zh-CN" sz="2400" dirty="0"/>
              <a:t>1.</a:t>
            </a:r>
            <a:r>
              <a:rPr lang="zh-CN" altLang="en-US" sz="2400" dirty="0"/>
              <a:t>纤维素</a:t>
            </a:r>
            <a:r>
              <a:rPr lang="en-US" altLang="zh-CN" sz="2400" dirty="0"/>
              <a:t>I</a:t>
            </a:r>
            <a:r>
              <a:rPr lang="zh-CN" altLang="en-US" sz="2400" dirty="0"/>
              <a:t>（</a:t>
            </a:r>
            <a:r>
              <a:rPr lang="en-US" altLang="zh-CN" sz="2400" dirty="0"/>
              <a:t>Meyer-</a:t>
            </a:r>
            <a:r>
              <a:rPr lang="en-US" altLang="zh-CN" sz="2400" dirty="0" err="1"/>
              <a:t>Misch</a:t>
            </a:r>
            <a:r>
              <a:rPr lang="zh-CN" altLang="en-US" sz="2400" dirty="0"/>
              <a:t>模型）</a:t>
            </a:r>
            <a:endParaRPr lang="en-US" altLang="zh-CN" sz="2400" dirty="0"/>
          </a:p>
          <a:p>
            <a:pPr>
              <a:lnSpc>
                <a:spcPct val="120000"/>
              </a:lnSpc>
            </a:pPr>
            <a:r>
              <a:rPr lang="en-US" altLang="zh-CN" sz="2000" dirty="0"/>
              <a:t>1937</a:t>
            </a:r>
            <a:r>
              <a:rPr lang="zh-CN" altLang="en-US" sz="2000" dirty="0"/>
              <a:t>年，</a:t>
            </a:r>
            <a:r>
              <a:rPr lang="en-US" altLang="zh-CN" sz="2000" dirty="0"/>
              <a:t>Meyer-</a:t>
            </a:r>
            <a:r>
              <a:rPr lang="en-US" altLang="zh-CN" sz="2000" dirty="0" err="1"/>
              <a:t>Misch</a:t>
            </a:r>
            <a:r>
              <a:rPr lang="zh-CN" altLang="en-US" sz="2000" dirty="0"/>
              <a:t>提出纤维素</a:t>
            </a:r>
            <a:r>
              <a:rPr lang="en-US" altLang="zh-CN" sz="2000" dirty="0"/>
              <a:t>I</a:t>
            </a:r>
            <a:r>
              <a:rPr lang="zh-CN" altLang="en-US" sz="2000" dirty="0"/>
              <a:t>结构模型，其晶胞参数为：</a:t>
            </a:r>
            <a:endParaRPr lang="en-US" altLang="zh-CN" sz="2000" dirty="0"/>
          </a:p>
          <a:p>
            <a:pPr>
              <a:lnSpc>
                <a:spcPct val="120000"/>
              </a:lnSpc>
            </a:pPr>
            <a:r>
              <a:rPr lang="en-US" altLang="zh-CN" sz="2000" dirty="0"/>
              <a:t>a=8.35 Å </a:t>
            </a:r>
            <a:r>
              <a:rPr lang="zh-CN" altLang="en-US" sz="2000" dirty="0"/>
              <a:t>，</a:t>
            </a:r>
            <a:r>
              <a:rPr lang="en-US" altLang="zh-CN" sz="2000" dirty="0"/>
              <a:t>b=10.3 Å </a:t>
            </a:r>
            <a:r>
              <a:rPr lang="zh-CN" altLang="en-US" sz="2000" dirty="0"/>
              <a:t>，</a:t>
            </a:r>
            <a:r>
              <a:rPr lang="en-US" altLang="zh-CN" sz="2000" dirty="0"/>
              <a:t>c=7.9 Å </a:t>
            </a:r>
            <a:r>
              <a:rPr lang="zh-CN" altLang="en-US" sz="2000" dirty="0"/>
              <a:t>，</a:t>
            </a:r>
            <a:r>
              <a:rPr lang="en-US" altLang="zh-CN" sz="2000" dirty="0"/>
              <a:t>β=84°</a:t>
            </a:r>
            <a:r>
              <a:rPr lang="zh-CN" altLang="en-US" sz="2000" dirty="0"/>
              <a:t>。</a:t>
            </a:r>
            <a:endParaRPr lang="zh-CN" altLang="en-US" sz="2000"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2671" y="2350060"/>
            <a:ext cx="4451694" cy="3233513"/>
          </a:xfrm>
          <a:prstGeom prst="rect">
            <a:avLst/>
          </a:prstGeom>
        </p:spPr>
      </p:pic>
      <p:cxnSp>
        <p:nvCxnSpPr>
          <p:cNvPr id="5" name="直接箭头连接符 4"/>
          <p:cNvCxnSpPr/>
          <p:nvPr/>
        </p:nvCxnSpPr>
        <p:spPr>
          <a:xfrm flipV="1">
            <a:off x="1452791" y="3586664"/>
            <a:ext cx="0" cy="1008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252991" y="3586664"/>
            <a:ext cx="0" cy="1008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4117087" y="2710100"/>
            <a:ext cx="0" cy="1008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2316887" y="2710100"/>
            <a:ext cx="0" cy="1008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rot="10800000" flipV="1">
            <a:off x="2789929" y="3082608"/>
            <a:ext cx="0" cy="10081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87427" y="2967336"/>
            <a:ext cx="3608680" cy="2246769"/>
          </a:xfrm>
          <a:prstGeom prst="rect">
            <a:avLst/>
          </a:prstGeom>
          <a:noFill/>
        </p:spPr>
        <p:txBody>
          <a:bodyPr wrap="none" rtlCol="0">
            <a:spAutoFit/>
          </a:bodyPr>
          <a:lstStyle/>
          <a:p>
            <a:pPr marL="342900" indent="-342900">
              <a:buFont typeface="Wingdings" panose="05000000000000000000" pitchFamily="2" charset="2"/>
              <a:buChar char="u"/>
            </a:pPr>
            <a:r>
              <a:rPr lang="zh-CN" altLang="en-US" sz="2000" dirty="0"/>
              <a:t>分子链数</a:t>
            </a:r>
            <a:r>
              <a:rPr lang="en-US" altLang="zh-CN" sz="2000" dirty="0"/>
              <a:t>4*1/4+1=2</a:t>
            </a:r>
            <a:endParaRPr lang="en-US" altLang="zh-CN" sz="2000" dirty="0"/>
          </a:p>
          <a:p>
            <a:pPr marL="342900" indent="-342900">
              <a:buFont typeface="Wingdings" panose="05000000000000000000" pitchFamily="2" charset="2"/>
              <a:buChar char="u"/>
            </a:pPr>
            <a:r>
              <a:rPr lang="zh-CN" altLang="en-US" sz="2000" dirty="0"/>
              <a:t>反平行链的堆砌排列</a:t>
            </a:r>
            <a:endParaRPr lang="en-US" altLang="zh-CN" sz="2000" dirty="0"/>
          </a:p>
          <a:p>
            <a:pPr marL="342900" indent="-342900">
              <a:buFont typeface="Wingdings" panose="05000000000000000000" pitchFamily="2" charset="2"/>
              <a:buChar char="u"/>
            </a:pPr>
            <a:r>
              <a:rPr lang="en-US" altLang="zh-CN" sz="2000" dirty="0"/>
              <a:t>b</a:t>
            </a:r>
            <a:r>
              <a:rPr lang="zh-CN" altLang="en-US" sz="2000" dirty="0"/>
              <a:t>轴长度为纤维二糖长度</a:t>
            </a:r>
            <a:endParaRPr lang="en-US" altLang="zh-CN" sz="2000" dirty="0"/>
          </a:p>
          <a:p>
            <a:pPr marL="342900" indent="-342900">
              <a:buFont typeface="Wingdings" panose="05000000000000000000" pitchFamily="2" charset="2"/>
              <a:buChar char="u"/>
            </a:pPr>
            <a:r>
              <a:rPr lang="zh-CN" altLang="en-US" sz="2000" dirty="0"/>
              <a:t>中心链相差半个葡萄糖长度</a:t>
            </a:r>
            <a:endParaRPr lang="en-US" altLang="zh-CN" sz="2000" dirty="0"/>
          </a:p>
          <a:p>
            <a:pPr marL="342900" indent="-342900">
              <a:buFont typeface="Wingdings" panose="05000000000000000000" pitchFamily="2" charset="2"/>
              <a:buChar char="u"/>
            </a:pPr>
            <a:r>
              <a:rPr lang="en-US" altLang="zh-CN" sz="2000" dirty="0"/>
              <a:t>a</a:t>
            </a:r>
            <a:r>
              <a:rPr lang="zh-CN" altLang="en-US" sz="2000" dirty="0"/>
              <a:t>轴上为氢键</a:t>
            </a:r>
            <a:endParaRPr lang="en-US" altLang="zh-CN" sz="2000" dirty="0"/>
          </a:p>
          <a:p>
            <a:pPr marL="342900" indent="-342900">
              <a:buFont typeface="Wingdings" panose="05000000000000000000" pitchFamily="2" charset="2"/>
              <a:buChar char="u"/>
            </a:pPr>
            <a:r>
              <a:rPr lang="en-US" altLang="zh-CN" sz="2000" dirty="0"/>
              <a:t>b</a:t>
            </a:r>
            <a:r>
              <a:rPr lang="zh-CN" altLang="en-US" sz="2000" dirty="0"/>
              <a:t>轴上为共价键</a:t>
            </a:r>
            <a:endParaRPr lang="en-US" altLang="zh-CN" sz="2000" dirty="0"/>
          </a:p>
          <a:p>
            <a:pPr marL="342900" indent="-342900">
              <a:buFont typeface="Wingdings" panose="05000000000000000000" pitchFamily="2" charset="2"/>
              <a:buChar char="u"/>
            </a:pPr>
            <a:r>
              <a:rPr lang="en-US" altLang="zh-CN" sz="2000" dirty="0"/>
              <a:t>c</a:t>
            </a:r>
            <a:r>
              <a:rPr lang="zh-CN" altLang="en-US" sz="2000" dirty="0"/>
              <a:t>轴上为范德华力</a:t>
            </a:r>
            <a:endParaRPr lang="zh-CN" altLang="en-US" sz="2000" dirty="0"/>
          </a:p>
        </p:txBody>
      </p:sp>
      <p:sp>
        <p:nvSpPr>
          <p:cNvPr id="11" name="矩形 10"/>
          <p:cNvSpPr/>
          <p:nvPr/>
        </p:nvSpPr>
        <p:spPr>
          <a:xfrm>
            <a:off x="1020743" y="5776001"/>
            <a:ext cx="2806089" cy="369332"/>
          </a:xfrm>
          <a:prstGeom prst="rect">
            <a:avLst/>
          </a:prstGeom>
        </p:spPr>
        <p:txBody>
          <a:bodyPr wrap="none">
            <a:spAutoFit/>
          </a:bodyPr>
          <a:lstStyle/>
          <a:p>
            <a:r>
              <a:rPr lang="zh-CN" altLang="en-US" dirty="0"/>
              <a:t>图</a:t>
            </a:r>
            <a:r>
              <a:rPr lang="en-US" altLang="zh-CN" dirty="0"/>
              <a:t>4-5 Meyer-</a:t>
            </a:r>
            <a:r>
              <a:rPr lang="en-US" altLang="zh-CN" dirty="0" err="1"/>
              <a:t>Misch</a:t>
            </a:r>
            <a:r>
              <a:rPr lang="zh-CN" altLang="en-US" dirty="0"/>
              <a:t>模型</a:t>
            </a:r>
            <a:endParaRPr lang="zh-CN" altLang="en-US" dirty="0"/>
          </a:p>
        </p:txBody>
      </p:sp>
      <p:sp>
        <p:nvSpPr>
          <p:cNvPr id="12" name="文本框 11"/>
          <p:cNvSpPr txBox="1"/>
          <p:nvPr/>
        </p:nvSpPr>
        <p:spPr>
          <a:xfrm>
            <a:off x="5287427" y="5637501"/>
            <a:ext cx="3096344" cy="646331"/>
          </a:xfrm>
          <a:prstGeom prst="rect">
            <a:avLst/>
          </a:prstGeom>
          <a:noFill/>
        </p:spPr>
        <p:txBody>
          <a:bodyPr wrap="square" rtlCol="0">
            <a:spAutoFit/>
          </a:bodyPr>
          <a:lstStyle/>
          <a:p>
            <a:r>
              <a:rPr lang="zh-CN" altLang="en-US" dirty="0"/>
              <a:t>不足：没有考虑分子内氢键以及葡萄糖的椅式模型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580112" y="1838060"/>
            <a:ext cx="1800200" cy="504825"/>
          </a:xfrm>
          <a:prstGeom prst="rect">
            <a:avLst/>
          </a:prstGeom>
          <a:noFill/>
          <a:extLst>
            <a:ext uri="{91240B29-F687-4F45-9708-019B960494DF}">
              <a14:hiddenLine xmlns:a14="http://schemas.microsoft.com/office/drawing/2010/main" w="12700">
                <a:solidFill>
                  <a:schemeClr val="tx1"/>
                </a:solidFill>
                <a:miter lim="800000"/>
                <a:headEnd/>
                <a:tailEnd/>
              </a14:hiddenLine>
            </a:ext>
          </a:extLst>
        </p:spPr>
        <p:txBody>
          <a:bodyPr lIns="90484" tIns="44449" rIns="90484" bIns="44449"/>
          <a:lst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pPr>
              <a:defRPr/>
            </a:pPr>
            <a:r>
              <a:rPr lang="zh-CN" altLang="en-US" sz="2400" kern="0" dirty="0"/>
              <a:t>键 能 比 较</a:t>
            </a:r>
            <a:endParaRPr lang="zh-CN" altLang="en-US" sz="2400" kern="0" dirty="0"/>
          </a:p>
        </p:txBody>
      </p:sp>
      <p:graphicFrame>
        <p:nvGraphicFramePr>
          <p:cNvPr id="105475" name="Object 3">
            <a:hlinkClick r:id="" action="ppaction://ole?verb=0"/>
          </p:cNvPr>
          <p:cNvGraphicFramePr/>
          <p:nvPr/>
        </p:nvGraphicFramePr>
        <p:xfrm>
          <a:off x="4248039" y="2707214"/>
          <a:ext cx="4464347" cy="2758904"/>
        </p:xfrm>
        <a:graphic>
          <a:graphicData uri="http://schemas.openxmlformats.org/presentationml/2006/ole">
            <mc:AlternateContent xmlns:mc="http://schemas.openxmlformats.org/markup-compatibility/2006">
              <mc:Choice xmlns:v="urn:schemas-microsoft-com:vml" Requires="v">
                <p:oleObj spid="_x0000_s189473" name="Document" r:id="rId1" imgW="7252335" imgH="4455160" progId="Word.Document.8">
                  <p:embed/>
                </p:oleObj>
              </mc:Choice>
              <mc:Fallback>
                <p:oleObj name="Document" r:id="rId1" imgW="7252335" imgH="4455160" progId="Word.Document.8">
                  <p:embed/>
                  <p:pic>
                    <p:nvPicPr>
                      <p:cNvPr id="0" name="Object 3">
                        <a:hlinkClick r:id="" action="ppaction://ole?verb=0"/>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039" y="2707214"/>
                        <a:ext cx="4464347" cy="2758904"/>
                      </a:xfrm>
                      <a:prstGeom prst="rect">
                        <a:avLst/>
                      </a:prstGeom>
                      <a:noFill/>
                      <a:ln>
                        <a:noFill/>
                      </a:ln>
                      <a:effectLst/>
                    </p:spPr>
                  </p:pic>
                </p:oleObj>
              </mc:Fallback>
            </mc:AlternateContent>
          </a:graphicData>
        </a:graphic>
      </p:graphicFrame>
      <p:grpSp>
        <p:nvGrpSpPr>
          <p:cNvPr id="32" name="组合 31"/>
          <p:cNvGrpSpPr/>
          <p:nvPr/>
        </p:nvGrpSpPr>
        <p:grpSpPr>
          <a:xfrm>
            <a:off x="827584" y="2564904"/>
            <a:ext cx="2884798" cy="2346177"/>
            <a:chOff x="5541901" y="1688821"/>
            <a:chExt cx="2884798" cy="2346177"/>
          </a:xfrm>
        </p:grpSpPr>
        <p:sp>
          <p:nvSpPr>
            <p:cNvPr id="4" name="文本框 3"/>
            <p:cNvSpPr txBox="1"/>
            <p:nvPr/>
          </p:nvSpPr>
          <p:spPr>
            <a:xfrm>
              <a:off x="6804248" y="2492896"/>
              <a:ext cx="365806" cy="369332"/>
            </a:xfrm>
            <a:prstGeom prst="rect">
              <a:avLst/>
            </a:prstGeom>
            <a:noFill/>
          </p:spPr>
          <p:txBody>
            <a:bodyPr wrap="none" rtlCol="0">
              <a:spAutoFit/>
            </a:bodyPr>
            <a:lstStyle/>
            <a:p>
              <a:r>
                <a:rPr lang="en-US" altLang="zh-CN" dirty="0"/>
                <a:t>O</a:t>
              </a:r>
              <a:endParaRPr lang="zh-CN" altLang="en-US" dirty="0"/>
            </a:p>
          </p:txBody>
        </p:sp>
        <p:sp>
          <p:nvSpPr>
            <p:cNvPr id="5" name="文本框 4"/>
            <p:cNvSpPr txBox="1"/>
            <p:nvPr/>
          </p:nvSpPr>
          <p:spPr>
            <a:xfrm>
              <a:off x="6450094" y="2862228"/>
              <a:ext cx="357790" cy="369332"/>
            </a:xfrm>
            <a:prstGeom prst="rect">
              <a:avLst/>
            </a:prstGeom>
            <a:noFill/>
          </p:spPr>
          <p:txBody>
            <a:bodyPr wrap="none" rtlCol="0">
              <a:spAutoFit/>
            </a:bodyPr>
            <a:lstStyle/>
            <a:p>
              <a:r>
                <a:rPr lang="en-US" altLang="zh-CN" dirty="0"/>
                <a:t>H</a:t>
              </a:r>
              <a:endParaRPr lang="en-US" altLang="zh-CN" dirty="0"/>
            </a:p>
          </p:txBody>
        </p:sp>
        <p:sp>
          <p:nvSpPr>
            <p:cNvPr id="7" name="文本框 6"/>
            <p:cNvSpPr txBox="1"/>
            <p:nvPr/>
          </p:nvSpPr>
          <p:spPr>
            <a:xfrm>
              <a:off x="7170054" y="2862228"/>
              <a:ext cx="357790" cy="369332"/>
            </a:xfrm>
            <a:prstGeom prst="rect">
              <a:avLst/>
            </a:prstGeom>
            <a:noFill/>
          </p:spPr>
          <p:txBody>
            <a:bodyPr wrap="none" rtlCol="0">
              <a:spAutoFit/>
            </a:bodyPr>
            <a:lstStyle/>
            <a:p>
              <a:r>
                <a:rPr lang="en-US" altLang="zh-CN" dirty="0"/>
                <a:t>H</a:t>
              </a:r>
              <a:endParaRPr lang="en-US" altLang="zh-CN" dirty="0"/>
            </a:p>
          </p:txBody>
        </p:sp>
        <p:cxnSp>
          <p:nvCxnSpPr>
            <p:cNvPr id="8" name="直接连接符 7"/>
            <p:cNvCxnSpPr/>
            <p:nvPr/>
          </p:nvCxnSpPr>
          <p:spPr>
            <a:xfrm flipH="1">
              <a:off x="6713891" y="2769895"/>
              <a:ext cx="17926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H="1">
              <a:off x="7073361" y="2767195"/>
              <a:ext cx="17926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015929" y="3296334"/>
              <a:ext cx="365806" cy="369332"/>
            </a:xfrm>
            <a:prstGeom prst="rect">
              <a:avLst/>
            </a:prstGeom>
            <a:noFill/>
          </p:spPr>
          <p:txBody>
            <a:bodyPr wrap="none" rtlCol="0">
              <a:spAutoFit/>
            </a:bodyPr>
            <a:lstStyle/>
            <a:p>
              <a:r>
                <a:rPr lang="en-US" altLang="zh-CN" dirty="0"/>
                <a:t>O</a:t>
              </a:r>
              <a:endParaRPr lang="zh-CN" altLang="en-US" dirty="0"/>
            </a:p>
          </p:txBody>
        </p:sp>
        <p:sp>
          <p:nvSpPr>
            <p:cNvPr id="12" name="文本框 11"/>
            <p:cNvSpPr txBox="1"/>
            <p:nvPr/>
          </p:nvSpPr>
          <p:spPr>
            <a:xfrm>
              <a:off x="5661775" y="3665666"/>
              <a:ext cx="357790" cy="369332"/>
            </a:xfrm>
            <a:prstGeom prst="rect">
              <a:avLst/>
            </a:prstGeom>
            <a:noFill/>
          </p:spPr>
          <p:txBody>
            <a:bodyPr wrap="none" rtlCol="0">
              <a:spAutoFit/>
            </a:bodyPr>
            <a:lstStyle/>
            <a:p>
              <a:r>
                <a:rPr lang="en-US" altLang="zh-CN" dirty="0"/>
                <a:t>H</a:t>
              </a:r>
              <a:endParaRPr lang="en-US" altLang="zh-CN" dirty="0"/>
            </a:p>
          </p:txBody>
        </p:sp>
        <p:sp>
          <p:nvSpPr>
            <p:cNvPr id="13" name="文本框 12"/>
            <p:cNvSpPr txBox="1"/>
            <p:nvPr/>
          </p:nvSpPr>
          <p:spPr>
            <a:xfrm>
              <a:off x="6381735" y="3665666"/>
              <a:ext cx="357790" cy="369332"/>
            </a:xfrm>
            <a:prstGeom prst="rect">
              <a:avLst/>
            </a:prstGeom>
            <a:noFill/>
          </p:spPr>
          <p:txBody>
            <a:bodyPr wrap="none" rtlCol="0">
              <a:spAutoFit/>
            </a:bodyPr>
            <a:lstStyle/>
            <a:p>
              <a:r>
                <a:rPr lang="en-US" altLang="zh-CN" dirty="0"/>
                <a:t>H</a:t>
              </a:r>
              <a:endParaRPr lang="en-US" altLang="zh-CN" dirty="0"/>
            </a:p>
          </p:txBody>
        </p:sp>
        <p:cxnSp>
          <p:nvCxnSpPr>
            <p:cNvPr id="14" name="直接连接符 13"/>
            <p:cNvCxnSpPr/>
            <p:nvPr/>
          </p:nvCxnSpPr>
          <p:spPr>
            <a:xfrm flipH="1">
              <a:off x="5925572" y="3573333"/>
              <a:ext cx="17926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flipH="1">
              <a:off x="6285042" y="3570633"/>
              <a:ext cx="17926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703103" y="3296334"/>
              <a:ext cx="365806" cy="369332"/>
            </a:xfrm>
            <a:prstGeom prst="rect">
              <a:avLst/>
            </a:prstGeom>
            <a:noFill/>
          </p:spPr>
          <p:txBody>
            <a:bodyPr wrap="none" rtlCol="0">
              <a:spAutoFit/>
            </a:bodyPr>
            <a:lstStyle/>
            <a:p>
              <a:r>
                <a:rPr lang="en-US" altLang="zh-CN" dirty="0"/>
                <a:t>O</a:t>
              </a:r>
              <a:endParaRPr lang="zh-CN" altLang="en-US" dirty="0"/>
            </a:p>
          </p:txBody>
        </p:sp>
        <p:sp>
          <p:nvSpPr>
            <p:cNvPr id="17" name="文本框 16"/>
            <p:cNvSpPr txBox="1"/>
            <p:nvPr/>
          </p:nvSpPr>
          <p:spPr>
            <a:xfrm>
              <a:off x="7348949" y="3665666"/>
              <a:ext cx="357790" cy="369332"/>
            </a:xfrm>
            <a:prstGeom prst="rect">
              <a:avLst/>
            </a:prstGeom>
            <a:noFill/>
          </p:spPr>
          <p:txBody>
            <a:bodyPr wrap="none" rtlCol="0">
              <a:spAutoFit/>
            </a:bodyPr>
            <a:lstStyle/>
            <a:p>
              <a:r>
                <a:rPr lang="en-US" altLang="zh-CN" dirty="0"/>
                <a:t>H</a:t>
              </a:r>
              <a:endParaRPr lang="en-US" altLang="zh-CN" dirty="0"/>
            </a:p>
          </p:txBody>
        </p:sp>
        <p:sp>
          <p:nvSpPr>
            <p:cNvPr id="18" name="文本框 17"/>
            <p:cNvSpPr txBox="1"/>
            <p:nvPr/>
          </p:nvSpPr>
          <p:spPr>
            <a:xfrm>
              <a:off x="8068909" y="3665666"/>
              <a:ext cx="357790" cy="369332"/>
            </a:xfrm>
            <a:prstGeom prst="rect">
              <a:avLst/>
            </a:prstGeom>
            <a:noFill/>
          </p:spPr>
          <p:txBody>
            <a:bodyPr wrap="none" rtlCol="0">
              <a:spAutoFit/>
            </a:bodyPr>
            <a:lstStyle/>
            <a:p>
              <a:r>
                <a:rPr lang="en-US" altLang="zh-CN" dirty="0"/>
                <a:t>H</a:t>
              </a:r>
              <a:endParaRPr lang="en-US" altLang="zh-CN" dirty="0"/>
            </a:p>
          </p:txBody>
        </p:sp>
        <p:cxnSp>
          <p:nvCxnSpPr>
            <p:cNvPr id="19" name="直接连接符 18"/>
            <p:cNvCxnSpPr/>
            <p:nvPr/>
          </p:nvCxnSpPr>
          <p:spPr>
            <a:xfrm flipH="1">
              <a:off x="7612746" y="3573333"/>
              <a:ext cx="17926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flipH="1">
              <a:off x="7972216" y="3570633"/>
              <a:ext cx="17926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578976" y="1708065"/>
              <a:ext cx="365806" cy="369332"/>
            </a:xfrm>
            <a:prstGeom prst="rect">
              <a:avLst/>
            </a:prstGeom>
            <a:noFill/>
          </p:spPr>
          <p:txBody>
            <a:bodyPr wrap="none" rtlCol="0">
              <a:spAutoFit/>
            </a:bodyPr>
            <a:lstStyle/>
            <a:p>
              <a:r>
                <a:rPr lang="en-US" altLang="zh-CN" dirty="0"/>
                <a:t>O</a:t>
              </a:r>
              <a:endParaRPr lang="zh-CN" altLang="en-US" dirty="0"/>
            </a:p>
          </p:txBody>
        </p:sp>
        <p:sp>
          <p:nvSpPr>
            <p:cNvPr id="22" name="文本框 21"/>
            <p:cNvSpPr txBox="1"/>
            <p:nvPr/>
          </p:nvSpPr>
          <p:spPr>
            <a:xfrm>
              <a:off x="7224822" y="2077397"/>
              <a:ext cx="357790" cy="369332"/>
            </a:xfrm>
            <a:prstGeom prst="rect">
              <a:avLst/>
            </a:prstGeom>
            <a:noFill/>
          </p:spPr>
          <p:txBody>
            <a:bodyPr wrap="none" rtlCol="0">
              <a:spAutoFit/>
            </a:bodyPr>
            <a:lstStyle/>
            <a:p>
              <a:r>
                <a:rPr lang="en-US" altLang="zh-CN" dirty="0"/>
                <a:t>H</a:t>
              </a:r>
              <a:endParaRPr lang="en-US" altLang="zh-CN" dirty="0"/>
            </a:p>
          </p:txBody>
        </p:sp>
        <p:sp>
          <p:nvSpPr>
            <p:cNvPr id="23" name="文本框 22"/>
            <p:cNvSpPr txBox="1"/>
            <p:nvPr/>
          </p:nvSpPr>
          <p:spPr>
            <a:xfrm>
              <a:off x="7944782" y="2077397"/>
              <a:ext cx="357790" cy="369332"/>
            </a:xfrm>
            <a:prstGeom prst="rect">
              <a:avLst/>
            </a:prstGeom>
            <a:noFill/>
          </p:spPr>
          <p:txBody>
            <a:bodyPr wrap="none" rtlCol="0">
              <a:spAutoFit/>
            </a:bodyPr>
            <a:lstStyle/>
            <a:p>
              <a:r>
                <a:rPr lang="en-US" altLang="zh-CN" dirty="0"/>
                <a:t>H</a:t>
              </a:r>
              <a:endParaRPr lang="en-US" altLang="zh-CN" dirty="0"/>
            </a:p>
          </p:txBody>
        </p:sp>
        <p:cxnSp>
          <p:nvCxnSpPr>
            <p:cNvPr id="24" name="直接连接符 23"/>
            <p:cNvCxnSpPr/>
            <p:nvPr/>
          </p:nvCxnSpPr>
          <p:spPr>
            <a:xfrm flipH="1">
              <a:off x="7488619" y="1985064"/>
              <a:ext cx="17926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flipH="1">
              <a:off x="7848089" y="1982364"/>
              <a:ext cx="17926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896055" y="1688821"/>
              <a:ext cx="365806" cy="369332"/>
            </a:xfrm>
            <a:prstGeom prst="rect">
              <a:avLst/>
            </a:prstGeom>
            <a:noFill/>
          </p:spPr>
          <p:txBody>
            <a:bodyPr wrap="none" rtlCol="0">
              <a:spAutoFit/>
            </a:bodyPr>
            <a:lstStyle/>
            <a:p>
              <a:r>
                <a:rPr lang="en-US" altLang="zh-CN" dirty="0"/>
                <a:t>O</a:t>
              </a:r>
              <a:endParaRPr lang="zh-CN" altLang="en-US" dirty="0"/>
            </a:p>
          </p:txBody>
        </p:sp>
        <p:sp>
          <p:nvSpPr>
            <p:cNvPr id="27" name="文本框 26"/>
            <p:cNvSpPr txBox="1"/>
            <p:nvPr/>
          </p:nvSpPr>
          <p:spPr>
            <a:xfrm>
              <a:off x="5541901" y="2058153"/>
              <a:ext cx="357790" cy="369332"/>
            </a:xfrm>
            <a:prstGeom prst="rect">
              <a:avLst/>
            </a:prstGeom>
            <a:noFill/>
          </p:spPr>
          <p:txBody>
            <a:bodyPr wrap="none" rtlCol="0">
              <a:spAutoFit/>
            </a:bodyPr>
            <a:lstStyle/>
            <a:p>
              <a:r>
                <a:rPr lang="en-US" altLang="zh-CN" dirty="0"/>
                <a:t>H</a:t>
              </a:r>
              <a:endParaRPr lang="en-US" altLang="zh-CN" dirty="0"/>
            </a:p>
          </p:txBody>
        </p:sp>
        <p:sp>
          <p:nvSpPr>
            <p:cNvPr id="28" name="文本框 27"/>
            <p:cNvSpPr txBox="1"/>
            <p:nvPr/>
          </p:nvSpPr>
          <p:spPr>
            <a:xfrm>
              <a:off x="6261861" y="2058153"/>
              <a:ext cx="357790" cy="369332"/>
            </a:xfrm>
            <a:prstGeom prst="rect">
              <a:avLst/>
            </a:prstGeom>
            <a:noFill/>
          </p:spPr>
          <p:txBody>
            <a:bodyPr wrap="none" rtlCol="0">
              <a:spAutoFit/>
            </a:bodyPr>
            <a:lstStyle/>
            <a:p>
              <a:r>
                <a:rPr lang="en-US" altLang="zh-CN" dirty="0"/>
                <a:t>H</a:t>
              </a:r>
              <a:endParaRPr lang="en-US" altLang="zh-CN" dirty="0"/>
            </a:p>
          </p:txBody>
        </p:sp>
        <p:cxnSp>
          <p:nvCxnSpPr>
            <p:cNvPr id="29" name="直接连接符 28"/>
            <p:cNvCxnSpPr/>
            <p:nvPr/>
          </p:nvCxnSpPr>
          <p:spPr>
            <a:xfrm flipH="1">
              <a:off x="5805698" y="1965820"/>
              <a:ext cx="17926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flipH="1">
              <a:off x="6165168" y="1963120"/>
              <a:ext cx="17926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545672" y="2365131"/>
              <a:ext cx="273507" cy="2500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479856" y="3119982"/>
              <a:ext cx="273507" cy="2500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a:off x="6243086" y="3106521"/>
              <a:ext cx="273507" cy="2500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a:off x="7066040" y="2346519"/>
              <a:ext cx="273507" cy="2500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1922174" y="1905806"/>
            <a:ext cx="646331" cy="369332"/>
          </a:xfrm>
          <a:prstGeom prst="rect">
            <a:avLst/>
          </a:prstGeom>
          <a:noFill/>
        </p:spPr>
        <p:txBody>
          <a:bodyPr wrap="none" rtlCol="0">
            <a:spAutoFit/>
          </a:bodyPr>
          <a:lstStyle/>
          <a:p>
            <a:r>
              <a:rPr lang="zh-CN" altLang="en-US" dirty="0"/>
              <a:t>氢键</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9750" y="836613"/>
            <a:ext cx="5122863" cy="458787"/>
          </a:xfrm>
          <a:prstGeom prst="rect">
            <a:avLst/>
          </a:prstGeom>
          <a:noFill/>
          <a:extLst>
            <a:ext uri="{91240B29-F687-4F45-9708-019B960494DF}">
              <a14:hiddenLine xmlns:a14="http://schemas.microsoft.com/office/drawing/2010/main" w="12700">
                <a:solidFill>
                  <a:schemeClr val="tx1"/>
                </a:solidFill>
                <a:miter lim="800000"/>
                <a:headEnd/>
                <a:tailEnd/>
              </a14:hiddenLine>
            </a:ext>
          </a:extLst>
        </p:spPr>
        <p:txBody>
          <a:bodyPr lIns="90484" tIns="44449" rIns="90484" bIns="44449"/>
          <a:lst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pPr>
              <a:defRPr/>
            </a:pPr>
            <a:r>
              <a:rPr lang="zh-CN" altLang="en-US" sz="2800" kern="0" dirty="0"/>
              <a:t>纤维素和水的作用</a:t>
            </a:r>
            <a:endParaRPr lang="zh-CN" altLang="en-US" sz="2800" kern="0" dirty="0"/>
          </a:p>
        </p:txBody>
      </p:sp>
      <p:pic>
        <p:nvPicPr>
          <p:cNvPr id="106499" name="Picture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8400" y="1295400"/>
            <a:ext cx="4681538" cy="310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500" name="矩形 3"/>
          <p:cNvSpPr>
            <a:spLocks noChangeArrowheads="1"/>
          </p:cNvSpPr>
          <p:nvPr/>
        </p:nvSpPr>
        <p:spPr bwMode="auto">
          <a:xfrm>
            <a:off x="755650" y="4724400"/>
            <a:ext cx="756126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Besides hydrogen bonding between molecules, cellulose will also form hydrogen bonds with other molecules such as water.  In the above slide, 2 cellulose molecules are linked to one another through hydrogen bonding through </a:t>
            </a:r>
            <a:r>
              <a:rPr lang="en-US" altLang="zh-CN" sz="1800" b="1">
                <a:latin typeface="Times New Roman" panose="02020603050405020304" pitchFamily="18" charset="0"/>
                <a:cs typeface="Times New Roman" panose="02020603050405020304" pitchFamily="18" charset="0"/>
              </a:rPr>
              <a:t>a series of water molecules</a:t>
            </a:r>
            <a:r>
              <a:rPr lang="en-US" altLang="zh-CN" sz="1800">
                <a:latin typeface="Times New Roman" panose="02020603050405020304" pitchFamily="18" charset="0"/>
                <a:cs typeface="Times New Roman" panose="02020603050405020304" pitchFamily="18" charset="0"/>
              </a:rPr>
              <a:t>.  Addition of water to cellulose will result in this type of bonding and </a:t>
            </a:r>
            <a:r>
              <a:rPr lang="en-US" altLang="zh-CN" sz="1800" b="1">
                <a:latin typeface="Times New Roman" panose="02020603050405020304" pitchFamily="18" charset="0"/>
                <a:cs typeface="Times New Roman" panose="02020603050405020304" pitchFamily="18" charset="0"/>
              </a:rPr>
              <a:t>the swelling of the cellulose</a:t>
            </a:r>
            <a:r>
              <a:rPr lang="en-US" altLang="zh-CN" sz="1800">
                <a:latin typeface="Times New Roman" panose="02020603050405020304" pitchFamily="18" charset="0"/>
                <a:cs typeface="Times New Roman" panose="02020603050405020304" pitchFamily="18" charset="0"/>
              </a:rPr>
              <a:t> fibers.</a:t>
            </a:r>
            <a:endParaRPr lang="en-US" altLang="zh-CN"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4"/>
          <p:cNvSpPr>
            <a:spLocks noChangeArrowheads="1"/>
          </p:cNvSpPr>
          <p:nvPr/>
        </p:nvSpPr>
        <p:spPr bwMode="auto">
          <a:xfrm>
            <a:off x="621367" y="648940"/>
            <a:ext cx="69394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spcAft>
                <a:spcPts val="1200"/>
              </a:spcAft>
              <a:buClrTx/>
              <a:buSzTx/>
              <a:buFontTx/>
              <a:buNone/>
            </a:pPr>
            <a:r>
              <a:rPr lang="en-GB" altLang="zh-CN" sz="2400" b="1" dirty="0" err="1">
                <a:latin typeface="Times New Roman" panose="02020603050405020304" pitchFamily="18" charset="0"/>
              </a:rPr>
              <a:t>Sarko</a:t>
            </a:r>
            <a:r>
              <a:rPr lang="zh-CN" altLang="en-GB" sz="2400" b="1" dirty="0">
                <a:latin typeface="Times New Roman" panose="02020603050405020304" pitchFamily="18" charset="0"/>
              </a:rPr>
              <a:t>－</a:t>
            </a:r>
            <a:r>
              <a:rPr lang="en-GB" altLang="zh-CN" sz="2400" b="1" dirty="0">
                <a:latin typeface="Times New Roman" panose="02020603050405020304" pitchFamily="18" charset="0"/>
              </a:rPr>
              <a:t>Blackwell</a:t>
            </a:r>
            <a:r>
              <a:rPr lang="zh-CN" altLang="en-US" sz="2400" b="1" dirty="0">
                <a:latin typeface="Times New Roman" panose="02020603050405020304" pitchFamily="18" charset="0"/>
              </a:rPr>
              <a:t>模型</a:t>
            </a:r>
            <a:endParaRPr lang="zh-CN" altLang="en-US" sz="2400" b="1" dirty="0">
              <a:latin typeface="Times New Roman" panose="02020603050405020304" pitchFamily="18" charset="0"/>
            </a:endParaRPr>
          </a:p>
        </p:txBody>
      </p:sp>
      <p:sp>
        <p:nvSpPr>
          <p:cNvPr id="16" name="Rectangle 14"/>
          <p:cNvSpPr txBox="1">
            <a:spLocks noChangeArrowheads="1"/>
          </p:cNvSpPr>
          <p:nvPr/>
        </p:nvSpPr>
        <p:spPr>
          <a:xfrm>
            <a:off x="2762974" y="5999482"/>
            <a:ext cx="4657725" cy="377825"/>
          </a:xfrm>
          <a:prstGeom prst="rect">
            <a:avLst/>
          </a:prstGeom>
        </p:spPr>
        <p:txBody>
          <a:bodyPr/>
          <a:lst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pPr>
              <a:defRPr/>
            </a:pPr>
            <a:r>
              <a:rPr lang="en-GB" altLang="zh-CN" sz="2400" kern="0" dirty="0" err="1">
                <a:latin typeface="Times New Roman" panose="02020603050405020304" pitchFamily="18" charset="0"/>
              </a:rPr>
              <a:t>Sarko</a:t>
            </a:r>
            <a:r>
              <a:rPr lang="zh-CN" altLang="en-GB" sz="2400" kern="0" dirty="0">
                <a:latin typeface="Times New Roman" panose="02020603050405020304" pitchFamily="18" charset="0"/>
              </a:rPr>
              <a:t>－</a:t>
            </a:r>
            <a:r>
              <a:rPr lang="en-GB" altLang="zh-CN" sz="2400" kern="0" dirty="0">
                <a:latin typeface="Times New Roman" panose="02020603050405020304" pitchFamily="18" charset="0"/>
              </a:rPr>
              <a:t>Blackwell</a:t>
            </a:r>
            <a:r>
              <a:rPr lang="zh-CN" altLang="en-US" sz="2400" kern="0" dirty="0">
                <a:latin typeface="Times New Roman" panose="02020603050405020304" pitchFamily="18" charset="0"/>
              </a:rPr>
              <a:t>平行链的模型</a:t>
            </a:r>
            <a:endParaRPr lang="zh-CN" altLang="en-US" sz="2400" kern="0" dirty="0">
              <a:latin typeface="Times New Roman" panose="02020603050405020304" pitchFamily="18" charset="0"/>
            </a:endParaRPr>
          </a:p>
        </p:txBody>
      </p:sp>
      <p:grpSp>
        <p:nvGrpSpPr>
          <p:cNvPr id="4" name="组合 3"/>
          <p:cNvGrpSpPr/>
          <p:nvPr/>
        </p:nvGrpSpPr>
        <p:grpSpPr>
          <a:xfrm>
            <a:off x="1979712" y="1628800"/>
            <a:ext cx="5514975" cy="3916363"/>
            <a:chOff x="852922" y="2331590"/>
            <a:chExt cx="5514975" cy="3916363"/>
          </a:xfrm>
        </p:grpSpPr>
        <p:grpSp>
          <p:nvGrpSpPr>
            <p:cNvPr id="98308" name="Group 2"/>
            <p:cNvGrpSpPr/>
            <p:nvPr/>
          </p:nvGrpSpPr>
          <p:grpSpPr bwMode="auto">
            <a:xfrm>
              <a:off x="852922" y="2331590"/>
              <a:ext cx="5514975" cy="3916363"/>
              <a:chOff x="1111" y="1480"/>
              <a:chExt cx="3474" cy="2467"/>
            </a:xfrm>
          </p:grpSpPr>
          <p:pic>
            <p:nvPicPr>
              <p:cNvPr id="9832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1" y="1480"/>
                <a:ext cx="3474" cy="2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327" name="Text Box 4"/>
              <p:cNvSpPr txBox="1">
                <a:spLocks noChangeArrowheads="1"/>
              </p:cNvSpPr>
              <p:nvPr/>
            </p:nvSpPr>
            <p:spPr bwMode="auto">
              <a:xfrm>
                <a:off x="3243" y="3067"/>
                <a:ext cx="9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1800" b="1">
                    <a:solidFill>
                      <a:srgbClr val="FF0066"/>
                    </a:solidFill>
                    <a:latin typeface="Arial" panose="020B0604020202020204" pitchFamily="34" charset="0"/>
                    <a:ea typeface="黑体" panose="02010609060101010101" pitchFamily="49" charset="-122"/>
                  </a:rPr>
                  <a:t>3</a:t>
                </a:r>
                <a:endParaRPr lang="en-US" altLang="zh-CN" sz="1800" b="1">
                  <a:solidFill>
                    <a:srgbClr val="FF0066"/>
                  </a:solidFill>
                  <a:latin typeface="Arial" panose="020B0604020202020204" pitchFamily="34" charset="0"/>
                  <a:ea typeface="黑体" panose="02010609060101010101" pitchFamily="49" charset="-122"/>
                </a:endParaRPr>
              </a:p>
            </p:txBody>
          </p:sp>
          <p:sp>
            <p:nvSpPr>
              <p:cNvPr id="98328" name="Text Box 5"/>
              <p:cNvSpPr txBox="1">
                <a:spLocks noChangeArrowheads="1"/>
              </p:cNvSpPr>
              <p:nvPr/>
            </p:nvSpPr>
            <p:spPr bwMode="auto">
              <a:xfrm>
                <a:off x="2880" y="3612"/>
                <a:ext cx="9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1800" b="1" dirty="0">
                    <a:solidFill>
                      <a:srgbClr val="FF0066"/>
                    </a:solidFill>
                    <a:latin typeface="Arial" panose="020B0604020202020204" pitchFamily="34" charset="0"/>
                    <a:ea typeface="黑体" panose="02010609060101010101" pitchFamily="49" charset="-122"/>
                  </a:rPr>
                  <a:t>1</a:t>
                </a:r>
                <a:endParaRPr lang="en-US" altLang="zh-CN" sz="1800" b="1" dirty="0">
                  <a:solidFill>
                    <a:srgbClr val="FF0066"/>
                  </a:solidFill>
                  <a:latin typeface="Arial" panose="020B0604020202020204" pitchFamily="34" charset="0"/>
                  <a:ea typeface="黑体" panose="02010609060101010101" pitchFamily="49" charset="-122"/>
                </a:endParaRPr>
              </a:p>
            </p:txBody>
          </p:sp>
          <p:sp>
            <p:nvSpPr>
              <p:cNvPr id="98329" name="Text Box 6"/>
              <p:cNvSpPr txBox="1">
                <a:spLocks noChangeArrowheads="1"/>
              </p:cNvSpPr>
              <p:nvPr/>
            </p:nvSpPr>
            <p:spPr bwMode="auto">
              <a:xfrm>
                <a:off x="1973" y="2478"/>
                <a:ext cx="9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1800" b="1">
                    <a:solidFill>
                      <a:srgbClr val="FF0066"/>
                    </a:solidFill>
                    <a:latin typeface="Arial" panose="020B0604020202020204" pitchFamily="34" charset="0"/>
                    <a:ea typeface="黑体" panose="02010609060101010101" pitchFamily="49" charset="-122"/>
                  </a:rPr>
                  <a:t>4</a:t>
                </a:r>
                <a:endParaRPr lang="en-US" altLang="zh-CN" sz="1800" b="1">
                  <a:solidFill>
                    <a:srgbClr val="FF0066"/>
                  </a:solidFill>
                  <a:latin typeface="Arial" panose="020B0604020202020204" pitchFamily="34" charset="0"/>
                  <a:ea typeface="黑体" panose="02010609060101010101" pitchFamily="49" charset="-122"/>
                </a:endParaRPr>
              </a:p>
            </p:txBody>
          </p:sp>
          <p:sp>
            <p:nvSpPr>
              <p:cNvPr id="98330" name="Text Box 7"/>
              <p:cNvSpPr txBox="1">
                <a:spLocks noChangeArrowheads="1"/>
              </p:cNvSpPr>
              <p:nvPr/>
            </p:nvSpPr>
            <p:spPr bwMode="auto">
              <a:xfrm>
                <a:off x="1927" y="3067"/>
                <a:ext cx="9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1800" b="1">
                    <a:solidFill>
                      <a:srgbClr val="FF0066"/>
                    </a:solidFill>
                    <a:latin typeface="Arial" panose="020B0604020202020204" pitchFamily="34" charset="0"/>
                    <a:ea typeface="黑体" panose="02010609060101010101" pitchFamily="49" charset="-122"/>
                  </a:rPr>
                  <a:t>1</a:t>
                </a:r>
                <a:endParaRPr lang="en-US" altLang="zh-CN" sz="1800" b="1">
                  <a:solidFill>
                    <a:srgbClr val="FF0066"/>
                  </a:solidFill>
                  <a:latin typeface="Arial" panose="020B0604020202020204" pitchFamily="34" charset="0"/>
                  <a:ea typeface="黑体" panose="02010609060101010101" pitchFamily="49" charset="-122"/>
                </a:endParaRPr>
              </a:p>
            </p:txBody>
          </p:sp>
          <p:sp>
            <p:nvSpPr>
              <p:cNvPr id="98331" name="Text Box 8"/>
              <p:cNvSpPr txBox="1">
                <a:spLocks noChangeArrowheads="1"/>
              </p:cNvSpPr>
              <p:nvPr/>
            </p:nvSpPr>
            <p:spPr bwMode="auto">
              <a:xfrm>
                <a:off x="2789" y="3158"/>
                <a:ext cx="9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1800" b="1">
                    <a:solidFill>
                      <a:srgbClr val="FF0066"/>
                    </a:solidFill>
                    <a:latin typeface="Arial" panose="020B0604020202020204" pitchFamily="34" charset="0"/>
                    <a:ea typeface="黑体" panose="02010609060101010101" pitchFamily="49" charset="-122"/>
                  </a:rPr>
                  <a:t>4</a:t>
                </a:r>
                <a:endParaRPr lang="en-US" altLang="zh-CN" sz="1800" b="1">
                  <a:solidFill>
                    <a:srgbClr val="FF0066"/>
                  </a:solidFill>
                  <a:latin typeface="Arial" panose="020B0604020202020204" pitchFamily="34" charset="0"/>
                  <a:ea typeface="黑体" panose="02010609060101010101" pitchFamily="49" charset="-122"/>
                </a:endParaRPr>
              </a:p>
            </p:txBody>
          </p:sp>
          <p:sp>
            <p:nvSpPr>
              <p:cNvPr id="98332" name="Text Box 9"/>
              <p:cNvSpPr txBox="1">
                <a:spLocks noChangeArrowheads="1"/>
              </p:cNvSpPr>
              <p:nvPr/>
            </p:nvSpPr>
            <p:spPr bwMode="auto">
              <a:xfrm>
                <a:off x="3016" y="2750"/>
                <a:ext cx="9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1800" b="1">
                    <a:solidFill>
                      <a:srgbClr val="FF0066"/>
                    </a:solidFill>
                    <a:latin typeface="Arial" panose="020B0604020202020204" pitchFamily="34" charset="0"/>
                    <a:ea typeface="黑体" panose="02010609060101010101" pitchFamily="49" charset="-122"/>
                  </a:rPr>
                  <a:t>6</a:t>
                </a:r>
                <a:endParaRPr lang="en-US" altLang="zh-CN" sz="1800" b="1">
                  <a:solidFill>
                    <a:srgbClr val="FF0066"/>
                  </a:solidFill>
                  <a:latin typeface="Arial" panose="020B0604020202020204" pitchFamily="34" charset="0"/>
                  <a:ea typeface="黑体" panose="02010609060101010101" pitchFamily="49" charset="-122"/>
                </a:endParaRPr>
              </a:p>
            </p:txBody>
          </p:sp>
          <p:sp>
            <p:nvSpPr>
              <p:cNvPr id="98333" name="Text Box 10"/>
              <p:cNvSpPr txBox="1">
                <a:spLocks noChangeArrowheads="1"/>
              </p:cNvSpPr>
              <p:nvPr/>
            </p:nvSpPr>
            <p:spPr bwMode="auto">
              <a:xfrm>
                <a:off x="2154" y="2478"/>
                <a:ext cx="9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1800" b="1">
                    <a:solidFill>
                      <a:srgbClr val="FF0066"/>
                    </a:solidFill>
                    <a:latin typeface="Arial" panose="020B0604020202020204" pitchFamily="34" charset="0"/>
                    <a:ea typeface="黑体" panose="02010609060101010101" pitchFamily="49" charset="-122"/>
                  </a:rPr>
                  <a:t>3</a:t>
                </a:r>
                <a:endParaRPr lang="en-US" altLang="zh-CN" sz="1800" b="1">
                  <a:solidFill>
                    <a:srgbClr val="FF0066"/>
                  </a:solidFill>
                  <a:latin typeface="Arial" panose="020B0604020202020204" pitchFamily="34" charset="0"/>
                  <a:ea typeface="黑体" panose="02010609060101010101" pitchFamily="49" charset="-122"/>
                </a:endParaRPr>
              </a:p>
            </p:txBody>
          </p:sp>
          <p:sp>
            <p:nvSpPr>
              <p:cNvPr id="98334" name="Text Box 11"/>
              <p:cNvSpPr txBox="1">
                <a:spLocks noChangeArrowheads="1"/>
              </p:cNvSpPr>
              <p:nvPr/>
            </p:nvSpPr>
            <p:spPr bwMode="auto">
              <a:xfrm>
                <a:off x="4195" y="2659"/>
                <a:ext cx="9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1800" b="1">
                    <a:solidFill>
                      <a:srgbClr val="FF0066"/>
                    </a:solidFill>
                    <a:latin typeface="Arial" panose="020B0604020202020204" pitchFamily="34" charset="0"/>
                    <a:ea typeface="黑体" panose="02010609060101010101" pitchFamily="49" charset="-122"/>
                  </a:rPr>
                  <a:t>3</a:t>
                </a:r>
                <a:endParaRPr lang="en-US" altLang="zh-CN" sz="1800" b="1">
                  <a:solidFill>
                    <a:srgbClr val="FF0066"/>
                  </a:solidFill>
                  <a:latin typeface="Arial" panose="020B0604020202020204" pitchFamily="34" charset="0"/>
                  <a:ea typeface="黑体" panose="02010609060101010101" pitchFamily="49" charset="-122"/>
                </a:endParaRPr>
              </a:p>
            </p:txBody>
          </p:sp>
          <p:sp>
            <p:nvSpPr>
              <p:cNvPr id="98335" name="Text Box 12"/>
              <p:cNvSpPr txBox="1">
                <a:spLocks noChangeArrowheads="1"/>
              </p:cNvSpPr>
              <p:nvPr/>
            </p:nvSpPr>
            <p:spPr bwMode="auto">
              <a:xfrm>
                <a:off x="3651" y="2614"/>
                <a:ext cx="9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1800" b="1">
                    <a:solidFill>
                      <a:srgbClr val="FF0066"/>
                    </a:solidFill>
                    <a:latin typeface="Arial" panose="020B0604020202020204" pitchFamily="34" charset="0"/>
                    <a:ea typeface="黑体" panose="02010609060101010101" pitchFamily="49" charset="-122"/>
                  </a:rPr>
                  <a:t>4</a:t>
                </a:r>
                <a:endParaRPr lang="en-US" altLang="zh-CN" sz="1800" b="1">
                  <a:solidFill>
                    <a:srgbClr val="FF0066"/>
                  </a:solidFill>
                  <a:latin typeface="Arial" panose="020B0604020202020204" pitchFamily="34" charset="0"/>
                  <a:ea typeface="黑体" panose="02010609060101010101" pitchFamily="49" charset="-122"/>
                </a:endParaRPr>
              </a:p>
            </p:txBody>
          </p:sp>
          <p:sp>
            <p:nvSpPr>
              <p:cNvPr id="98336" name="Text Box 13"/>
              <p:cNvSpPr txBox="1">
                <a:spLocks noChangeArrowheads="1"/>
              </p:cNvSpPr>
              <p:nvPr/>
            </p:nvSpPr>
            <p:spPr bwMode="auto">
              <a:xfrm>
                <a:off x="3833" y="3158"/>
                <a:ext cx="9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1800" b="1">
                    <a:solidFill>
                      <a:srgbClr val="FF0066"/>
                    </a:solidFill>
                    <a:latin typeface="Arial" panose="020B0604020202020204" pitchFamily="34" charset="0"/>
                    <a:ea typeface="黑体" panose="02010609060101010101" pitchFamily="49" charset="-122"/>
                  </a:rPr>
                  <a:t>1</a:t>
                </a:r>
                <a:endParaRPr lang="en-US" altLang="zh-CN" sz="1800" b="1">
                  <a:solidFill>
                    <a:srgbClr val="FF0066"/>
                  </a:solidFill>
                  <a:latin typeface="Arial" panose="020B0604020202020204" pitchFamily="34" charset="0"/>
                  <a:ea typeface="黑体" panose="02010609060101010101" pitchFamily="49" charset="-122"/>
                </a:endParaRPr>
              </a:p>
            </p:txBody>
          </p:sp>
        </p:grpSp>
        <p:sp>
          <p:nvSpPr>
            <p:cNvPr id="3" name="矩形 2"/>
            <p:cNvSpPr/>
            <p:nvPr/>
          </p:nvSpPr>
          <p:spPr>
            <a:xfrm>
              <a:off x="2273426" y="4939722"/>
              <a:ext cx="232800" cy="232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5" name="矩形 34"/>
            <p:cNvSpPr/>
            <p:nvPr/>
          </p:nvSpPr>
          <p:spPr>
            <a:xfrm>
              <a:off x="2238160" y="5397236"/>
              <a:ext cx="232800" cy="232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36" name="矩形 35"/>
            <p:cNvSpPr/>
            <p:nvPr/>
          </p:nvSpPr>
          <p:spPr>
            <a:xfrm>
              <a:off x="1898984" y="4442323"/>
              <a:ext cx="203818" cy="203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grpSp>
      <p:cxnSp>
        <p:nvCxnSpPr>
          <p:cNvPr id="6" name="直接箭头连接符 5"/>
          <p:cNvCxnSpPr/>
          <p:nvPr/>
        </p:nvCxnSpPr>
        <p:spPr>
          <a:xfrm>
            <a:off x="1901254" y="1750046"/>
            <a:ext cx="0" cy="2817217"/>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rot="16200000">
            <a:off x="904298" y="3012208"/>
            <a:ext cx="1289135" cy="369332"/>
          </a:xfrm>
          <a:prstGeom prst="rect">
            <a:avLst/>
          </a:prstGeom>
        </p:spPr>
        <p:txBody>
          <a:bodyPr wrap="none">
            <a:spAutoFit/>
          </a:bodyPr>
          <a:lstStyle/>
          <a:p>
            <a:r>
              <a:rPr kumimoji="1" lang="en-US" altLang="zh-CN" dirty="0">
                <a:latin typeface="Times New Roman" panose="02020603050405020304" pitchFamily="18" charset="0"/>
              </a:rPr>
              <a:t>c=1.038 nm</a:t>
            </a:r>
            <a:endParaRPr lang="zh-CN" altLang="en-US" dirty="0"/>
          </a:p>
        </p:txBody>
      </p:sp>
      <p:cxnSp>
        <p:nvCxnSpPr>
          <p:cNvPr id="9" name="直接箭头连接符 8"/>
          <p:cNvCxnSpPr/>
          <p:nvPr/>
        </p:nvCxnSpPr>
        <p:spPr>
          <a:xfrm flipV="1">
            <a:off x="4356373" y="5178505"/>
            <a:ext cx="2160240" cy="109483"/>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rot="21421828">
            <a:off x="4932463" y="5268477"/>
            <a:ext cx="1289135" cy="369332"/>
          </a:xfrm>
          <a:prstGeom prst="rect">
            <a:avLst/>
          </a:prstGeom>
        </p:spPr>
        <p:txBody>
          <a:bodyPr wrap="none">
            <a:spAutoFit/>
          </a:bodyPr>
          <a:lstStyle/>
          <a:p>
            <a:r>
              <a:rPr kumimoji="1" lang="en-US" altLang="zh-CN" dirty="0">
                <a:latin typeface="Times New Roman" panose="02020603050405020304" pitchFamily="18" charset="0"/>
              </a:rPr>
              <a:t>a=0.817 nm</a:t>
            </a:r>
            <a:endParaRPr lang="zh-CN" altLang="en-US" dirty="0"/>
          </a:p>
        </p:txBody>
      </p:sp>
      <p:cxnSp>
        <p:nvCxnSpPr>
          <p:cNvPr id="12" name="直接箭头连接符 11"/>
          <p:cNvCxnSpPr/>
          <p:nvPr/>
        </p:nvCxnSpPr>
        <p:spPr>
          <a:xfrm>
            <a:off x="2405310" y="5111995"/>
            <a:ext cx="942033" cy="34114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168713">
            <a:off x="2122644" y="5314487"/>
            <a:ext cx="1301959" cy="369332"/>
          </a:xfrm>
          <a:prstGeom prst="rect">
            <a:avLst/>
          </a:prstGeom>
        </p:spPr>
        <p:txBody>
          <a:bodyPr wrap="none">
            <a:spAutoFit/>
          </a:bodyPr>
          <a:lstStyle/>
          <a:p>
            <a:r>
              <a:rPr kumimoji="1" lang="en-US" altLang="zh-CN" dirty="0">
                <a:latin typeface="Times New Roman" panose="02020603050405020304" pitchFamily="18" charset="0"/>
              </a:rPr>
              <a:t>b=0.786 nm</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468313" y="1196975"/>
            <a:ext cx="8351837" cy="514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spcAft>
                <a:spcPts val="1200"/>
              </a:spcAft>
              <a:buClrTx/>
              <a:buSzTx/>
            </a:pPr>
            <a:r>
              <a:rPr kumimoji="1" lang="zh-CN" altLang="en-US">
                <a:latin typeface="Times New Roman" panose="02020603050405020304" pitchFamily="18" charset="0"/>
              </a:rPr>
              <a:t>在</a:t>
            </a:r>
            <a:r>
              <a:rPr kumimoji="1" lang="en-US" altLang="zh-CN">
                <a:latin typeface="Times New Roman" panose="02020603050405020304" pitchFamily="18" charset="0"/>
              </a:rPr>
              <a:t>Payen</a:t>
            </a:r>
            <a:r>
              <a:rPr kumimoji="1" lang="zh-CN" altLang="en-US">
                <a:latin typeface="Times New Roman" panose="02020603050405020304" pitchFamily="18" charset="0"/>
              </a:rPr>
              <a:t>漫长的研究生涯中，他发表了</a:t>
            </a:r>
            <a:r>
              <a:rPr kumimoji="1" lang="en-US" altLang="zh-CN">
                <a:latin typeface="Times New Roman" panose="02020603050405020304" pitchFamily="18" charset="0"/>
              </a:rPr>
              <a:t>200</a:t>
            </a:r>
            <a:r>
              <a:rPr kumimoji="1" lang="zh-CN" altLang="en-US">
                <a:latin typeface="Times New Roman" panose="02020603050405020304" pitchFamily="18" charset="0"/>
              </a:rPr>
              <a:t>多篇论文，主要发表在当时的法国期刊中，它们涉及很宽的范围，包括糊精糖、沥青、木素、纤维素、淀粉、植物营养学和动物营养学。</a:t>
            </a:r>
            <a:endParaRPr kumimoji="1" lang="en-US" altLang="zh-CN">
              <a:latin typeface="Times New Roman" panose="02020603050405020304" pitchFamily="18" charset="0"/>
            </a:endParaRPr>
          </a:p>
          <a:p>
            <a:pPr eaLnBrk="1" hangingPunct="1">
              <a:spcBef>
                <a:spcPct val="0"/>
              </a:spcBef>
              <a:spcAft>
                <a:spcPts val="1200"/>
              </a:spcAft>
              <a:buClrTx/>
              <a:buSzTx/>
            </a:pPr>
            <a:r>
              <a:rPr kumimoji="1" lang="zh-CN" altLang="en-US">
                <a:latin typeface="Times New Roman" panose="02020603050405020304" pitchFamily="18" charset="0"/>
              </a:rPr>
              <a:t>他分离发现了酶和淀粉酶，在</a:t>
            </a:r>
            <a:r>
              <a:rPr kumimoji="1" lang="en-US" altLang="zh-CN">
                <a:latin typeface="Times New Roman" panose="02020603050405020304" pitchFamily="18" charset="0"/>
              </a:rPr>
              <a:t>1836</a:t>
            </a:r>
            <a:r>
              <a:rPr kumimoji="1" lang="zh-CN" altLang="en-US">
                <a:latin typeface="Times New Roman" panose="02020603050405020304" pitchFamily="18" charset="0"/>
              </a:rPr>
              <a:t>年的一篇论文中他指出尽管尺寸，形状和集聚状态不同，但这些淀粉有相同的化学组成。</a:t>
            </a:r>
            <a:endParaRPr kumimoji="1" lang="zh-CN" altLang="en-US">
              <a:latin typeface="Times New Roman" panose="02020603050405020304" pitchFamily="18" charset="0"/>
            </a:endParaRPr>
          </a:p>
          <a:p>
            <a:pPr eaLnBrk="1" hangingPunct="1">
              <a:spcBef>
                <a:spcPct val="0"/>
              </a:spcBef>
              <a:spcAft>
                <a:spcPts val="1200"/>
              </a:spcAft>
              <a:buClrTx/>
              <a:buSzTx/>
            </a:pPr>
            <a:r>
              <a:rPr kumimoji="1" lang="zh-CN" altLang="en-US">
                <a:latin typeface="Times New Roman" panose="02020603050405020304" pitchFamily="18" charset="0"/>
              </a:rPr>
              <a:t> 他也是一位多产的科技书作家，许多有关工业，农业、食品化学方面的著作成为经典论著被翻译为英语和其他欧洲语言。他在</a:t>
            </a:r>
            <a:r>
              <a:rPr kumimoji="1" lang="en-US" altLang="zh-CN">
                <a:latin typeface="Times New Roman" panose="02020603050405020304" pitchFamily="18" charset="0"/>
              </a:rPr>
              <a:t>1826</a:t>
            </a:r>
            <a:r>
              <a:rPr kumimoji="1" lang="zh-CN" altLang="en-US">
                <a:latin typeface="Times New Roman" panose="02020603050405020304" pitchFamily="18" charset="0"/>
              </a:rPr>
              <a:t>年至</a:t>
            </a:r>
            <a:r>
              <a:rPr kumimoji="1" lang="en-US" altLang="zh-CN">
                <a:latin typeface="Times New Roman" panose="02020603050405020304" pitchFamily="18" charset="0"/>
              </a:rPr>
              <a:t>1865</a:t>
            </a:r>
            <a:r>
              <a:rPr kumimoji="1" lang="zh-CN" altLang="en-US">
                <a:latin typeface="Times New Roman" panose="02020603050405020304" pitchFamily="18" charset="0"/>
              </a:rPr>
              <a:t>年间主要出版了</a:t>
            </a:r>
            <a:r>
              <a:rPr kumimoji="1" lang="en-US" altLang="zh-CN">
                <a:latin typeface="Times New Roman" panose="02020603050405020304" pitchFamily="18" charset="0"/>
              </a:rPr>
              <a:t>9</a:t>
            </a:r>
            <a:r>
              <a:rPr kumimoji="1" lang="zh-CN" altLang="en-US">
                <a:latin typeface="Times New Roman" panose="02020603050405020304" pitchFamily="18" charset="0"/>
              </a:rPr>
              <a:t>部科学论著。 </a:t>
            </a:r>
            <a:endParaRPr kumimoji="1" lang="zh-CN" altLang="en-US">
              <a:latin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ChangeArrowheads="1"/>
          </p:cNvSpPr>
          <p:nvPr/>
        </p:nvSpPr>
        <p:spPr bwMode="auto">
          <a:xfrm>
            <a:off x="161925" y="5661248"/>
            <a:ext cx="88201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p"/>
              <a:tabLst>
                <a:tab pos="247650" algn="l"/>
              </a:tabLst>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tabLst>
                <a:tab pos="247650" algn="l"/>
              </a:tabLst>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tabLst>
                <a:tab pos="247650" algn="l"/>
              </a:tabLst>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tabLst>
                <a:tab pos="247650" algn="l"/>
              </a:tabLst>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tabLst>
                <a:tab pos="24765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tabLst>
                <a:tab pos="24765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tabLst>
                <a:tab pos="24765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tabLst>
                <a:tab pos="24765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tabLst>
                <a:tab pos="247650" algn="l"/>
              </a:tabLst>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b="1" dirty="0">
                <a:latin typeface="Times New Roman" panose="02020603050405020304" pitchFamily="18" charset="0"/>
              </a:rPr>
              <a:t>纤维素</a:t>
            </a:r>
            <a:r>
              <a:rPr kumimoji="1" lang="en-US" altLang="zh-CN" sz="2000" b="1" dirty="0">
                <a:latin typeface="Times New Roman" panose="02020603050405020304" pitchFamily="18" charset="0"/>
              </a:rPr>
              <a:t>Ⅰ</a:t>
            </a:r>
            <a:r>
              <a:rPr kumimoji="1" lang="zh-CN" altLang="en-US" sz="2000" b="1" dirty="0">
                <a:latin typeface="Times New Roman" panose="02020603050405020304" pitchFamily="18" charset="0"/>
              </a:rPr>
              <a:t>平行链模型的投影图</a:t>
            </a:r>
            <a:endParaRPr kumimoji="1" lang="zh-CN" altLang="en-US" sz="2000" dirty="0">
              <a:latin typeface="Times New Roman" panose="02020603050405020304" pitchFamily="18" charset="0"/>
            </a:endParaRPr>
          </a:p>
          <a:p>
            <a:pPr algn="ctr">
              <a:spcBef>
                <a:spcPct val="0"/>
              </a:spcBef>
              <a:buClrTx/>
              <a:buSzTx/>
              <a:buFontTx/>
              <a:buNone/>
            </a:pPr>
            <a:r>
              <a:rPr kumimoji="1" lang="en-US" altLang="zh-CN" sz="2000" dirty="0">
                <a:latin typeface="Times New Roman" panose="02020603050405020304" pitchFamily="18" charset="0"/>
              </a:rPr>
              <a:t>(A)</a:t>
            </a:r>
            <a:r>
              <a:rPr kumimoji="1" lang="en-US" altLang="zh-CN" sz="2000" dirty="0">
                <a:latin typeface="Times New Roman" panose="02020603050405020304" pitchFamily="18" charset="0"/>
                <a:cs typeface="Times New Roman" panose="02020603050405020304" pitchFamily="18" charset="0"/>
              </a:rPr>
              <a:t>    </a:t>
            </a:r>
            <a:r>
              <a:rPr kumimoji="1" lang="zh-CN" altLang="en-US" sz="2000" dirty="0">
                <a:latin typeface="Times New Roman" panose="02020603050405020304" pitchFamily="18" charset="0"/>
              </a:rPr>
              <a:t>晶胞</a:t>
            </a:r>
            <a:r>
              <a:rPr kumimoji="1" lang="en-US" altLang="zh-CN" sz="2000" dirty="0">
                <a:latin typeface="Times New Roman" panose="02020603050405020304" pitchFamily="18" charset="0"/>
              </a:rPr>
              <a:t>ac</a:t>
            </a:r>
            <a:r>
              <a:rPr kumimoji="1" lang="zh-CN" altLang="en-US" sz="2000" dirty="0">
                <a:latin typeface="Times New Roman" panose="02020603050405020304" pitchFamily="18" charset="0"/>
              </a:rPr>
              <a:t>面上链的投影；（</a:t>
            </a:r>
            <a:r>
              <a:rPr kumimoji="1" lang="en-US" altLang="zh-CN" sz="2000" dirty="0">
                <a:latin typeface="Times New Roman" panose="02020603050405020304" pitchFamily="18" charset="0"/>
              </a:rPr>
              <a:t>B</a:t>
            </a:r>
            <a:r>
              <a:rPr kumimoji="1" lang="zh-CN" altLang="en-US" sz="2000" dirty="0">
                <a:latin typeface="Times New Roman" panose="02020603050405020304" pitchFamily="18" charset="0"/>
              </a:rPr>
              <a:t>）晶胞</a:t>
            </a:r>
            <a:r>
              <a:rPr kumimoji="1" lang="en-US" altLang="zh-CN" sz="2000" dirty="0">
                <a:latin typeface="Times New Roman" panose="02020603050405020304" pitchFamily="18" charset="0"/>
              </a:rPr>
              <a:t>ab</a:t>
            </a:r>
            <a:r>
              <a:rPr kumimoji="1" lang="zh-CN" altLang="en-US" sz="2000" dirty="0">
                <a:latin typeface="Times New Roman" panose="02020603050405020304" pitchFamily="18" charset="0"/>
              </a:rPr>
              <a:t>面上链的投影；</a:t>
            </a:r>
            <a:endParaRPr kumimoji="1" lang="zh-CN" altLang="en-US" sz="2000" dirty="0">
              <a:latin typeface="Times New Roman" panose="02020603050405020304" pitchFamily="18" charset="0"/>
            </a:endParaRPr>
          </a:p>
          <a:p>
            <a:pPr algn="ctr">
              <a:spcBef>
                <a:spcPct val="0"/>
              </a:spcBef>
              <a:buClrTx/>
              <a:buSzTx/>
              <a:buFontTx/>
              <a:buNone/>
            </a:pPr>
            <a:r>
              <a:rPr kumimoji="1" lang="en-US" altLang="zh-CN" sz="2000" dirty="0">
                <a:latin typeface="Times New Roman" panose="02020603050405020304" pitchFamily="18" charset="0"/>
              </a:rPr>
              <a:t>(C) </a:t>
            </a:r>
            <a:r>
              <a:rPr kumimoji="1" lang="zh-CN" altLang="en-US" sz="2000" dirty="0">
                <a:latin typeface="Times New Roman" panose="02020603050405020304" pitchFamily="18" charset="0"/>
              </a:rPr>
              <a:t>晶胞</a:t>
            </a:r>
            <a:r>
              <a:rPr kumimoji="1" lang="en-US" altLang="zh-CN" sz="2000" dirty="0">
                <a:latin typeface="Times New Roman" panose="02020603050405020304" pitchFamily="18" charset="0"/>
              </a:rPr>
              <a:t>020</a:t>
            </a:r>
            <a:r>
              <a:rPr kumimoji="1" lang="zh-CN" altLang="en-US" sz="2000" dirty="0">
                <a:latin typeface="Times New Roman" panose="02020603050405020304" pitchFamily="18" charset="0"/>
              </a:rPr>
              <a:t>面上分子链的氢键网 </a:t>
            </a:r>
            <a:endParaRPr kumimoji="1" lang="zh-CN" altLang="en-US" sz="2000" dirty="0">
              <a:latin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1079" y="176155"/>
            <a:ext cx="6801842" cy="5402487"/>
          </a:xfrm>
          <a:prstGeom prst="rect">
            <a:avLst/>
          </a:prstGeom>
        </p:spPr>
      </p:pic>
      <p:sp>
        <p:nvSpPr>
          <p:cNvPr id="4" name="矩形 3"/>
          <p:cNvSpPr/>
          <p:nvPr/>
        </p:nvSpPr>
        <p:spPr>
          <a:xfrm>
            <a:off x="6289232" y="93549"/>
            <a:ext cx="2664296"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a:xfrm>
            <a:off x="468313" y="1052513"/>
            <a:ext cx="8229600" cy="2087562"/>
          </a:xfrm>
          <a:prstGeom prst="rect">
            <a:avLst/>
          </a:prstGeom>
          <a:noFill/>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a:lstStyle>
          <a:p>
            <a:pPr algn="just" eaLnBrk="1" hangingPunct="1">
              <a:spcBef>
                <a:spcPct val="30000"/>
              </a:spcBef>
              <a:buFont typeface="Webdings" panose="05030102010509060703" pitchFamily="18" charset="2"/>
              <a:buNone/>
              <a:defRPr/>
            </a:pPr>
            <a:r>
              <a:rPr lang="zh-CN" altLang="en-GB" sz="2400" kern="0" dirty="0">
                <a:latin typeface="宋体" panose="02010600030101010101" pitchFamily="2" charset="-122"/>
              </a:rPr>
              <a:t>  纤维素分子链的链极性（方向）</a:t>
            </a:r>
            <a:r>
              <a:rPr lang="zh-CN" altLang="en-GB" sz="2400" b="1" kern="0" dirty="0">
                <a:latin typeface="宋体" panose="02010600030101010101" pitchFamily="2" charset="-122"/>
              </a:rPr>
              <a:t>：</a:t>
            </a:r>
            <a:r>
              <a:rPr lang="zh-CN" altLang="en-GB" sz="2400" kern="0" dirty="0">
                <a:latin typeface="宋体" panose="02010600030101010101" pitchFamily="2" charset="-122"/>
              </a:rPr>
              <a:t>纤维素分子链的方向是</a:t>
            </a:r>
            <a:r>
              <a:rPr lang="zh-CN" altLang="en-GB" sz="2400" b="1" kern="0" dirty="0">
                <a:solidFill>
                  <a:srgbClr val="FF0000"/>
                </a:solidFill>
                <a:latin typeface="宋体" panose="02010600030101010101" pitchFamily="2" charset="-122"/>
              </a:rPr>
              <a:t>平行</a:t>
            </a:r>
            <a:r>
              <a:rPr lang="zh-CN" altLang="en-GB" sz="2400" kern="0" dirty="0">
                <a:solidFill>
                  <a:srgbClr val="FF0000"/>
                </a:solidFill>
                <a:latin typeface="宋体" panose="02010600030101010101" pitchFamily="2" charset="-122"/>
              </a:rPr>
              <a:t>排列</a:t>
            </a:r>
            <a:r>
              <a:rPr lang="zh-CN" altLang="en-GB" sz="2400" kern="0" dirty="0">
                <a:latin typeface="宋体" panose="02010600030101010101" pitchFamily="2" charset="-122"/>
              </a:rPr>
              <a:t>，即纤维素分子链在晶胞内是平行堆砌的，中心链与角链有</a:t>
            </a:r>
            <a:r>
              <a:rPr lang="zh-CN" altLang="en-GB" sz="2400" kern="0" dirty="0">
                <a:solidFill>
                  <a:srgbClr val="FF0000"/>
                </a:solidFill>
                <a:latin typeface="宋体" panose="02010600030101010101" pitchFamily="2" charset="-122"/>
              </a:rPr>
              <a:t>相同的方向</a:t>
            </a:r>
            <a:r>
              <a:rPr lang="zh-CN" altLang="en-GB" sz="2400" kern="0" dirty="0">
                <a:latin typeface="宋体" panose="02010600030101010101" pitchFamily="2" charset="-122"/>
              </a:rPr>
              <a:t>，中心链（通过1/2，1/2，</a:t>
            </a:r>
            <a:r>
              <a:rPr lang="en-GB" altLang="zh-CN" sz="2400" kern="0" dirty="0">
                <a:latin typeface="宋体" panose="02010600030101010101" pitchFamily="2" charset="-122"/>
              </a:rPr>
              <a:t>z）</a:t>
            </a:r>
            <a:r>
              <a:rPr lang="zh-CN" altLang="en-GB" sz="2400" kern="0" dirty="0">
                <a:latin typeface="宋体" panose="02010600030101010101" pitchFamily="2" charset="-122"/>
              </a:rPr>
              <a:t>与角链（通过0，0，</a:t>
            </a:r>
            <a:r>
              <a:rPr lang="en-GB" altLang="zh-CN" sz="2400" kern="0" dirty="0">
                <a:latin typeface="宋体" panose="02010600030101010101" pitchFamily="2" charset="-122"/>
              </a:rPr>
              <a:t>z）</a:t>
            </a:r>
            <a:r>
              <a:rPr lang="zh-CN" altLang="en-GB" sz="2400" kern="0" dirty="0">
                <a:latin typeface="宋体" panose="02010600030101010101" pitchFamily="2" charset="-122"/>
              </a:rPr>
              <a:t>相互错开0.266</a:t>
            </a:r>
            <a:r>
              <a:rPr lang="en-GB" altLang="zh-CN" sz="2400" kern="0" dirty="0">
                <a:latin typeface="宋体" panose="02010600030101010101" pitchFamily="2" charset="-122"/>
              </a:rPr>
              <a:t>c；</a:t>
            </a:r>
            <a:endParaRPr lang="en-GB" altLang="zh-CN" sz="2400" kern="0" dirty="0">
              <a:latin typeface="宋体" panose="02010600030101010101" pitchFamily="2" charset="-122"/>
            </a:endParaRPr>
          </a:p>
          <a:p>
            <a:pPr algn="just" eaLnBrk="1" hangingPunct="1">
              <a:spcBef>
                <a:spcPct val="30000"/>
              </a:spcBef>
              <a:buFont typeface="Webdings" panose="05030102010509060703" pitchFamily="18" charset="2"/>
              <a:buNone/>
              <a:defRPr/>
            </a:pPr>
            <a:r>
              <a:rPr lang="zh-CN" altLang="en-GB" sz="2400" kern="0" dirty="0">
                <a:latin typeface="宋体" panose="02010600030101010101" pitchFamily="2" charset="-122"/>
              </a:rPr>
              <a:t>  中心链和角链上的-</a:t>
            </a:r>
            <a:r>
              <a:rPr lang="en-GB" altLang="zh-CN" sz="2400" kern="0" dirty="0">
                <a:latin typeface="宋体" panose="02010600030101010101" pitchFamily="2" charset="-122"/>
              </a:rPr>
              <a:t>CH</a:t>
            </a:r>
            <a:r>
              <a:rPr lang="en-GB" altLang="zh-CN" sz="2400" kern="0" baseline="-25000" dirty="0">
                <a:latin typeface="宋体" panose="02010600030101010101" pitchFamily="2" charset="-122"/>
              </a:rPr>
              <a:t>2</a:t>
            </a:r>
            <a:r>
              <a:rPr lang="en-GB" altLang="zh-CN" sz="2400" kern="0" dirty="0">
                <a:latin typeface="宋体" panose="02010600030101010101" pitchFamily="2" charset="-122"/>
              </a:rPr>
              <a:t>OH</a:t>
            </a:r>
            <a:r>
              <a:rPr lang="zh-CN" altLang="en-GB" sz="2400" kern="0" dirty="0">
                <a:latin typeface="宋体" panose="02010600030101010101" pitchFamily="2" charset="-122"/>
              </a:rPr>
              <a:t>侧基有</a:t>
            </a:r>
            <a:r>
              <a:rPr lang="zh-CN" altLang="en-GB" sz="2400" kern="0" dirty="0">
                <a:solidFill>
                  <a:srgbClr val="FF0000"/>
                </a:solidFill>
                <a:latin typeface="宋体" panose="02010600030101010101" pitchFamily="2" charset="-122"/>
              </a:rPr>
              <a:t>相同的</a:t>
            </a:r>
            <a:r>
              <a:rPr lang="en-GB" altLang="zh-CN" sz="2400" kern="0" dirty="0" err="1">
                <a:solidFill>
                  <a:srgbClr val="FF0000"/>
                </a:solidFill>
                <a:latin typeface="宋体" panose="02010600030101010101" pitchFamily="2" charset="-122"/>
              </a:rPr>
              <a:t>tg</a:t>
            </a:r>
            <a:r>
              <a:rPr lang="zh-CN" altLang="en-GB" sz="2400" kern="0" dirty="0">
                <a:solidFill>
                  <a:srgbClr val="FF0000"/>
                </a:solidFill>
                <a:latin typeface="宋体" panose="02010600030101010101" pitchFamily="2" charset="-122"/>
              </a:rPr>
              <a:t>构象</a:t>
            </a:r>
            <a:r>
              <a:rPr lang="zh-CN" altLang="en-US" sz="2400" kern="0" dirty="0">
                <a:solidFill>
                  <a:srgbClr val="FF0000"/>
                </a:solidFill>
                <a:latin typeface="宋体" panose="02010600030101010101" pitchFamily="2" charset="-122"/>
              </a:rPr>
              <a:t> </a:t>
            </a:r>
            <a:r>
              <a:rPr lang="zh-CN" altLang="en-US" sz="2400" kern="0" dirty="0">
                <a:latin typeface="宋体" panose="02010600030101010101" pitchFamily="2" charset="-122"/>
              </a:rPr>
              <a:t>；</a:t>
            </a:r>
            <a:endParaRPr lang="zh-CN" altLang="en-US" sz="2400" kern="0" dirty="0">
              <a:latin typeface="宋体" panose="02010600030101010101" pitchFamily="2" charset="-122"/>
            </a:endParaRPr>
          </a:p>
          <a:p>
            <a:pPr algn="just" eaLnBrk="1" hangingPunct="1">
              <a:spcBef>
                <a:spcPct val="30000"/>
              </a:spcBef>
              <a:buFont typeface="Webdings" panose="05030102010509060703" pitchFamily="18" charset="2"/>
              <a:buNone/>
              <a:defRPr/>
            </a:pPr>
            <a:endParaRPr lang="en-US" altLang="zh-CN" sz="2400" b="1" kern="0" dirty="0">
              <a:latin typeface="宋体" panose="02010600030101010101" pitchFamily="2" charset="-122"/>
            </a:endParaRPr>
          </a:p>
        </p:txBody>
      </p:sp>
      <p:sp>
        <p:nvSpPr>
          <p:cNvPr id="3" name="Rectangle 5"/>
          <p:cNvSpPr txBox="1">
            <a:spLocks noChangeArrowheads="1"/>
          </p:cNvSpPr>
          <p:nvPr/>
        </p:nvSpPr>
        <p:spPr>
          <a:xfrm>
            <a:off x="549275" y="460375"/>
            <a:ext cx="4357688" cy="525463"/>
          </a:xfrm>
          <a:prstGeom prst="rect">
            <a:avLst/>
          </a:prstGeom>
          <a:noFill/>
        </p:spPr>
        <p:txBody>
          <a:bodyPr/>
          <a:lst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pPr eaLnBrk="1" hangingPunct="1">
              <a:defRPr/>
            </a:pPr>
            <a:r>
              <a:rPr lang="en-GB" altLang="zh-CN" sz="2800" kern="0" dirty="0" err="1"/>
              <a:t>Sarko</a:t>
            </a:r>
            <a:r>
              <a:rPr lang="zh-CN" altLang="en-GB" sz="2800" kern="0" dirty="0"/>
              <a:t>－</a:t>
            </a:r>
            <a:r>
              <a:rPr lang="en-GB" altLang="zh-CN" sz="2800" kern="0" dirty="0"/>
              <a:t>Blackwell</a:t>
            </a:r>
            <a:r>
              <a:rPr lang="zh-CN" altLang="en-US" sz="2800" kern="0" dirty="0"/>
              <a:t>模型要点</a:t>
            </a:r>
            <a:endParaRPr lang="zh-CN" altLang="en-US" sz="2800" kern="0" dirty="0"/>
          </a:p>
        </p:txBody>
      </p:sp>
      <p:pic>
        <p:nvPicPr>
          <p:cNvPr id="100356" name="Picture 6"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775" y="1173163"/>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 name="Picture 7"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2425" y="2735263"/>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Rectangle 23"/>
          <p:cNvSpPr>
            <a:spLocks noChangeArrowheads="1"/>
          </p:cNvSpPr>
          <p:nvPr/>
        </p:nvSpPr>
        <p:spPr bwMode="auto">
          <a:xfrm>
            <a:off x="5405438" y="5832475"/>
            <a:ext cx="31035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dirty="0">
                <a:latin typeface="黑体" panose="02010609060101010101" pitchFamily="49" charset="-122"/>
                <a:sym typeface="Symbol" panose="05050102010706020507" pitchFamily="18" charset="2"/>
              </a:rPr>
              <a:t>垂直于</a:t>
            </a:r>
            <a:r>
              <a:rPr lang="en-US" altLang="zh-CN" sz="2000" dirty="0">
                <a:latin typeface="黑体" panose="02010609060101010101" pitchFamily="49" charset="-122"/>
                <a:sym typeface="Symbol" panose="05050102010706020507" pitchFamily="18" charset="2"/>
              </a:rPr>
              <a:t>ab</a:t>
            </a:r>
            <a:r>
              <a:rPr lang="zh-CN" altLang="en-US" sz="2000" dirty="0">
                <a:latin typeface="黑体" panose="02010609060101010101" pitchFamily="49" charset="-122"/>
                <a:sym typeface="Symbol" panose="05050102010706020507" pitchFamily="18" charset="2"/>
              </a:rPr>
              <a:t>面上链的投影</a:t>
            </a:r>
            <a:endParaRPr lang="zh-CN" altLang="en-US" sz="2000" dirty="0">
              <a:solidFill>
                <a:schemeClr val="tx2"/>
              </a:solidFill>
              <a:latin typeface="黑体" panose="02010609060101010101" pitchFamily="49" charset="-122"/>
            </a:endParaRPr>
          </a:p>
        </p:txBody>
      </p:sp>
      <p:sp>
        <p:nvSpPr>
          <p:cNvPr id="100359" name="Text Box 24"/>
          <p:cNvSpPr txBox="1">
            <a:spLocks noChangeArrowheads="1"/>
          </p:cNvSpPr>
          <p:nvPr/>
        </p:nvSpPr>
        <p:spPr bwMode="auto">
          <a:xfrm>
            <a:off x="5210175" y="6381750"/>
            <a:ext cx="3482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b="1" dirty="0">
                <a:latin typeface="Arial" panose="020B0604020202020204" pitchFamily="34" charset="0"/>
              </a:rPr>
              <a:t> </a:t>
            </a:r>
            <a:r>
              <a:rPr lang="en-US" altLang="zh-CN" sz="2000" b="1" dirty="0" err="1">
                <a:latin typeface="Arial" panose="020B0604020202020204" pitchFamily="34" charset="0"/>
              </a:rPr>
              <a:t>a</a:t>
            </a:r>
            <a:r>
              <a:rPr lang="en-US" altLang="zh-CN" sz="2000" b="1" dirty="0" err="1">
                <a:latin typeface="Arial" panose="020B0604020202020204" pitchFamily="34" charset="0"/>
                <a:sym typeface="Symbol" panose="05050102010706020507" pitchFamily="18" charset="2"/>
              </a:rPr>
              <a:t></a:t>
            </a:r>
            <a:r>
              <a:rPr lang="en-US" altLang="zh-CN" sz="2000" b="1" dirty="0" err="1">
                <a:latin typeface="Arial" panose="020B0604020202020204" pitchFamily="34" charset="0"/>
              </a:rPr>
              <a:t>b</a:t>
            </a:r>
            <a:r>
              <a:rPr lang="en-US" altLang="zh-CN" sz="2000" b="1" dirty="0" err="1">
                <a:latin typeface="Arial" panose="020B0604020202020204" pitchFamily="34" charset="0"/>
                <a:sym typeface="Symbol" panose="05050102010706020507" pitchFamily="18" charset="2"/>
              </a:rPr>
              <a:t></a:t>
            </a:r>
            <a:r>
              <a:rPr lang="en-US" altLang="zh-CN" sz="2000" b="1" dirty="0" err="1">
                <a:latin typeface="Arial" panose="020B0604020202020204" pitchFamily="34" charset="0"/>
              </a:rPr>
              <a:t>c</a:t>
            </a:r>
            <a:r>
              <a:rPr lang="en-US" altLang="zh-CN" sz="2000" b="1" dirty="0">
                <a:latin typeface="Arial" panose="020B0604020202020204" pitchFamily="34" charset="0"/>
              </a:rPr>
              <a:t>, </a:t>
            </a:r>
            <a:r>
              <a:rPr lang="en-US" altLang="zh-CN" sz="2000" b="1" dirty="0">
                <a:latin typeface="Arial" panose="020B0604020202020204" pitchFamily="34" charset="0"/>
                <a:sym typeface="Symbol" panose="05050102010706020507" pitchFamily="18" charset="2"/>
              </a:rPr>
              <a:t>    90,    90</a:t>
            </a:r>
            <a:endParaRPr lang="en-US" altLang="zh-CN" sz="2000" b="1" dirty="0">
              <a:latin typeface="Arial" panose="020B0604020202020204" pitchFamily="34" charset="0"/>
              <a:sym typeface="Symbol" panose="05050102010706020507" pitchFamily="18" charset="2"/>
            </a:endParaRPr>
          </a:p>
        </p:txBody>
      </p:sp>
      <p:pic>
        <p:nvPicPr>
          <p:cNvPr id="100360" name="Picture 25" descr="U7TD}U)5_]8G~5Y~F`F8V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87" y="3260725"/>
            <a:ext cx="299561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1" name="Rectangle 26"/>
          <p:cNvSpPr>
            <a:spLocks noChangeArrowheads="1"/>
          </p:cNvSpPr>
          <p:nvPr/>
        </p:nvSpPr>
        <p:spPr bwMode="auto">
          <a:xfrm>
            <a:off x="1137850" y="6241810"/>
            <a:ext cx="27781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GB" sz="2000" dirty="0">
                <a:latin typeface="黑体" panose="02010609060101010101" pitchFamily="49" charset="-122"/>
                <a:sym typeface="Symbol" panose="05050102010706020507" pitchFamily="18" charset="2"/>
              </a:rPr>
              <a:t>垂直于</a:t>
            </a:r>
            <a:r>
              <a:rPr lang="en-US" altLang="zh-CN" sz="2000" dirty="0">
                <a:latin typeface="黑体" panose="02010609060101010101" pitchFamily="49" charset="-122"/>
                <a:sym typeface="Symbol" panose="05050102010706020507" pitchFamily="18" charset="2"/>
              </a:rPr>
              <a:t>ac</a:t>
            </a:r>
            <a:r>
              <a:rPr lang="zh-CN" altLang="en-US" sz="2000" dirty="0">
                <a:latin typeface="黑体" panose="02010609060101010101" pitchFamily="49" charset="-122"/>
                <a:sym typeface="Symbol" panose="05050102010706020507" pitchFamily="18" charset="2"/>
              </a:rPr>
              <a:t>面上链的投影</a:t>
            </a:r>
            <a:endParaRPr lang="zh-CN" altLang="en-US" sz="2000" dirty="0">
              <a:solidFill>
                <a:schemeClr val="tx2"/>
              </a:solidFill>
              <a:latin typeface="黑体" panose="02010609060101010101" pitchFamily="49" charset="-122"/>
            </a:endParaRPr>
          </a:p>
        </p:txBody>
      </p:sp>
      <p:pic>
        <p:nvPicPr>
          <p:cNvPr id="100363"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638550"/>
            <a:ext cx="3821113"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椭圆 23"/>
          <p:cNvSpPr/>
          <p:nvPr/>
        </p:nvSpPr>
        <p:spPr>
          <a:xfrm>
            <a:off x="827584" y="3932005"/>
            <a:ext cx="719137" cy="10715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8"/>
          <p:cNvSpPr txBox="1">
            <a:spLocks noChangeArrowheads="1"/>
          </p:cNvSpPr>
          <p:nvPr/>
        </p:nvSpPr>
        <p:spPr bwMode="auto">
          <a:xfrm>
            <a:off x="773113" y="6073775"/>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1">
                <a:latin typeface="Arial" panose="020B0604020202020204" pitchFamily="34" charset="0"/>
              </a:rPr>
              <a:t> a</a:t>
            </a:r>
            <a:r>
              <a:rPr lang="en-US" altLang="zh-CN" sz="2400" b="1">
                <a:latin typeface="Arial" panose="020B0604020202020204" pitchFamily="34" charset="0"/>
                <a:sym typeface="Symbol" panose="05050102010706020507" pitchFamily="18" charset="2"/>
              </a:rPr>
              <a:t></a:t>
            </a:r>
            <a:r>
              <a:rPr lang="en-US" altLang="zh-CN" sz="2400" b="1">
                <a:latin typeface="Arial" panose="020B0604020202020204" pitchFamily="34" charset="0"/>
              </a:rPr>
              <a:t>b</a:t>
            </a:r>
            <a:r>
              <a:rPr lang="en-US" altLang="zh-CN" sz="2400" b="1">
                <a:latin typeface="Arial" panose="020B0604020202020204" pitchFamily="34" charset="0"/>
                <a:sym typeface="Symbol" panose="05050102010706020507" pitchFamily="18" charset="2"/>
              </a:rPr>
              <a:t></a:t>
            </a:r>
            <a:r>
              <a:rPr lang="en-US" altLang="zh-CN" sz="2400" b="1">
                <a:latin typeface="Arial" panose="020B0604020202020204" pitchFamily="34" charset="0"/>
              </a:rPr>
              <a:t>c, </a:t>
            </a:r>
            <a:r>
              <a:rPr lang="en-US" altLang="zh-CN" sz="2400" b="1">
                <a:latin typeface="Arial" panose="020B0604020202020204" pitchFamily="34" charset="0"/>
                <a:sym typeface="Symbol" panose="05050102010706020507" pitchFamily="18" charset="2"/>
              </a:rPr>
              <a:t>    90,    90</a:t>
            </a:r>
            <a:endParaRPr lang="en-US" altLang="zh-CN" sz="2400" b="1">
              <a:latin typeface="Arial" panose="020B0604020202020204" pitchFamily="34" charset="0"/>
              <a:sym typeface="Symbol" panose="05050102010706020507" pitchFamily="18" charset="2"/>
            </a:endParaRPr>
          </a:p>
        </p:txBody>
      </p:sp>
      <p:sp>
        <p:nvSpPr>
          <p:cNvPr id="47109" name="Rectangle 9"/>
          <p:cNvSpPr>
            <a:spLocks noChangeArrowheads="1"/>
          </p:cNvSpPr>
          <p:nvPr/>
        </p:nvSpPr>
        <p:spPr bwMode="auto">
          <a:xfrm>
            <a:off x="5005388" y="1268413"/>
            <a:ext cx="3500437" cy="4524375"/>
          </a:xfrm>
          <a:prstGeom prst="rect">
            <a:avLst/>
          </a:prstGeom>
          <a:solidFill>
            <a:schemeClr val="accent3"/>
          </a:solidFill>
          <a:ln>
            <a:noFill/>
          </a:ln>
        </p:spPr>
        <p:txBody>
          <a:bodyPr>
            <a:spAutoFit/>
          </a:bodyPr>
          <a:lstStyle>
            <a:lvl1pPr marL="457200" indent="-457200"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marL="0" indent="0" algn="just" eaLnBrk="1" hangingPunct="1">
              <a:spcBef>
                <a:spcPct val="0"/>
              </a:spcBef>
              <a:buClrTx/>
              <a:buSzTx/>
              <a:buFontTx/>
              <a:buNone/>
              <a:defRPr/>
            </a:pPr>
            <a:r>
              <a:rPr kumimoji="1" lang="zh-CN" altLang="en-US" sz="2400" dirty="0">
                <a:solidFill>
                  <a:srgbClr val="FF0000"/>
                </a:solidFill>
                <a:latin typeface="Times New Roman" panose="02020603050405020304" pitchFamily="18" charset="0"/>
              </a:rPr>
              <a:t>纤维素链上所有的羟基都处于氢键之中</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形成的氢键网位于晶胞内两个方向上：</a:t>
            </a:r>
            <a:endParaRPr kumimoji="1" lang="en-US" altLang="zh-CN" sz="2400" dirty="0">
              <a:latin typeface="Times New Roman" panose="02020603050405020304" pitchFamily="18" charset="0"/>
            </a:endParaRPr>
          </a:p>
          <a:p>
            <a:pPr marL="0" indent="0" algn="just" eaLnBrk="1" hangingPunct="1">
              <a:spcBef>
                <a:spcPct val="0"/>
              </a:spcBef>
              <a:buClrTx/>
              <a:buSzTx/>
              <a:buFontTx/>
              <a:buNone/>
              <a:defRPr/>
            </a:pP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a</a:t>
            </a:r>
            <a:r>
              <a:rPr kumimoji="1" lang="zh-CN" altLang="en-US" sz="2400" dirty="0">
                <a:latin typeface="Times New Roman" panose="02020603050405020304" pitchFamily="18" charset="0"/>
              </a:rPr>
              <a:t>）沿分子链方向（包括角链和中心链）存在键长为</a:t>
            </a:r>
            <a:r>
              <a:rPr kumimoji="1" lang="en-US" altLang="zh-CN" sz="2400" dirty="0">
                <a:latin typeface="Times New Roman" panose="02020603050405020304" pitchFamily="18" charset="0"/>
              </a:rPr>
              <a:t>2.75×10</a:t>
            </a:r>
            <a:r>
              <a:rPr kumimoji="1" lang="zh-CN" altLang="en-US" sz="2400" baseline="30000" dirty="0">
                <a:latin typeface="Times New Roman" panose="02020603050405020304" pitchFamily="18" charset="0"/>
              </a:rPr>
              <a:t>－</a:t>
            </a:r>
            <a:r>
              <a:rPr kumimoji="1" lang="en-US" altLang="zh-CN" sz="2400" baseline="30000" dirty="0">
                <a:latin typeface="Times New Roman" panose="02020603050405020304" pitchFamily="18" charset="0"/>
              </a:rPr>
              <a:t>10</a:t>
            </a:r>
            <a:r>
              <a:rPr kumimoji="1" lang="en-US" altLang="zh-CN" sz="2400" dirty="0">
                <a:latin typeface="Times New Roman" panose="02020603050405020304" pitchFamily="18" charset="0"/>
              </a:rPr>
              <a:t>m</a:t>
            </a:r>
            <a:r>
              <a:rPr kumimoji="1" lang="zh-CN" altLang="en-US" sz="2400" dirty="0">
                <a:latin typeface="Times New Roman" panose="02020603050405020304" pitchFamily="18" charset="0"/>
              </a:rPr>
              <a:t>的</a:t>
            </a:r>
            <a:r>
              <a:rPr kumimoji="1" lang="en-US" altLang="zh-CN" sz="2400" dirty="0">
                <a:latin typeface="Times New Roman" panose="02020603050405020304" pitchFamily="18" charset="0"/>
              </a:rPr>
              <a:t>[</a:t>
            </a:r>
            <a:r>
              <a:rPr kumimoji="1" lang="en-US" altLang="zh-CN" sz="2400" dirty="0">
                <a:solidFill>
                  <a:srgbClr val="FF0000"/>
                </a:solidFill>
                <a:latin typeface="Times New Roman" panose="02020603050405020304" pitchFamily="18" charset="0"/>
              </a:rPr>
              <a:t>O(3)-H…O(5’)</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氢键和键长为</a:t>
            </a:r>
            <a:r>
              <a:rPr kumimoji="1" lang="en-US" altLang="zh-CN" sz="2400" dirty="0">
                <a:latin typeface="Times New Roman" panose="02020603050405020304" pitchFamily="18" charset="0"/>
              </a:rPr>
              <a:t>2.87×10</a:t>
            </a:r>
            <a:r>
              <a:rPr kumimoji="1" lang="zh-CN" altLang="en-US" sz="2400" baseline="30000" dirty="0">
                <a:latin typeface="Times New Roman" panose="02020603050405020304" pitchFamily="18" charset="0"/>
              </a:rPr>
              <a:t>－</a:t>
            </a:r>
            <a:r>
              <a:rPr kumimoji="1" lang="en-US" altLang="zh-CN" sz="2400" baseline="30000" dirty="0">
                <a:latin typeface="Times New Roman" panose="02020603050405020304" pitchFamily="18" charset="0"/>
              </a:rPr>
              <a:t>10</a:t>
            </a:r>
            <a:r>
              <a:rPr kumimoji="1" lang="en-US" altLang="zh-CN" sz="2400" dirty="0">
                <a:latin typeface="Times New Roman" panose="02020603050405020304" pitchFamily="18" charset="0"/>
              </a:rPr>
              <a:t>m</a:t>
            </a:r>
            <a:r>
              <a:rPr kumimoji="1" lang="zh-CN" altLang="en-US" sz="2400" dirty="0">
                <a:latin typeface="Times New Roman" panose="02020603050405020304" pitchFamily="18" charset="0"/>
              </a:rPr>
              <a:t>的</a:t>
            </a:r>
            <a:r>
              <a:rPr kumimoji="1" lang="en-US" altLang="zh-CN" sz="2400" dirty="0">
                <a:latin typeface="Times New Roman" panose="02020603050405020304" pitchFamily="18" charset="0"/>
              </a:rPr>
              <a:t>[</a:t>
            </a:r>
            <a:r>
              <a:rPr kumimoji="1" lang="en-US" altLang="zh-CN" sz="2400" dirty="0">
                <a:solidFill>
                  <a:srgbClr val="FF0000"/>
                </a:solidFill>
                <a:latin typeface="Times New Roman" panose="02020603050405020304" pitchFamily="18" charset="0"/>
              </a:rPr>
              <a:t>O(2’)-H…O(6)</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氢键，这</a:t>
            </a:r>
            <a:r>
              <a:rPr kumimoji="1" lang="zh-CN" altLang="en-US" sz="2400" dirty="0">
                <a:solidFill>
                  <a:srgbClr val="FF0000"/>
                </a:solidFill>
                <a:latin typeface="Times New Roman" panose="02020603050405020304" pitchFamily="18" charset="0"/>
              </a:rPr>
              <a:t>两个分子内氢键</a:t>
            </a:r>
            <a:r>
              <a:rPr kumimoji="1" lang="zh-CN" altLang="en-US" sz="2400" dirty="0">
                <a:latin typeface="Times New Roman" panose="02020603050405020304" pitchFamily="18" charset="0"/>
              </a:rPr>
              <a:t>蔓生于纤维链的两边；</a:t>
            </a:r>
            <a:endParaRPr kumimoji="1" lang="zh-CN" altLang="en-US" sz="2400" dirty="0">
              <a:latin typeface="Times New Roman" panose="02020603050405020304" pitchFamily="18" charset="0"/>
            </a:endParaRPr>
          </a:p>
        </p:txBody>
      </p:sp>
      <p:pic>
        <p:nvPicPr>
          <p:cNvPr id="101380" name="Picture 10"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14863" y="1341438"/>
            <a:ext cx="287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Picture 16" descr="5P0H~%1GR)5[)2{{F6X((%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53" y="1052736"/>
            <a:ext cx="3932237"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2" name="Rectangle 17"/>
          <p:cNvSpPr>
            <a:spLocks noChangeArrowheads="1"/>
          </p:cNvSpPr>
          <p:nvPr/>
        </p:nvSpPr>
        <p:spPr bwMode="auto">
          <a:xfrm>
            <a:off x="738188" y="5722938"/>
            <a:ext cx="42672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nSpc>
                <a:spcPct val="80000"/>
              </a:lnSpc>
              <a:spcBef>
                <a:spcPct val="0"/>
              </a:spcBef>
              <a:buClrTx/>
              <a:buSzTx/>
              <a:buFontTx/>
              <a:buNone/>
            </a:pPr>
            <a:r>
              <a:rPr kumimoji="1" lang="zh-CN" altLang="en-US" sz="2400"/>
              <a:t>晶胞</a:t>
            </a:r>
            <a:r>
              <a:rPr kumimoji="1" lang="en-US" altLang="zh-CN" sz="2400"/>
              <a:t>020</a:t>
            </a:r>
            <a:r>
              <a:rPr kumimoji="1" lang="zh-CN" altLang="en-US" sz="2400"/>
              <a:t>面上分子链的氢键网 </a:t>
            </a:r>
            <a:endParaRPr kumimoji="1" lang="zh-CN" altLang="en-US" sz="2400"/>
          </a:p>
        </p:txBody>
      </p:sp>
      <p:sp>
        <p:nvSpPr>
          <p:cNvPr id="2" name="椭圆 1"/>
          <p:cNvSpPr/>
          <p:nvPr/>
        </p:nvSpPr>
        <p:spPr>
          <a:xfrm>
            <a:off x="3924300" y="3980879"/>
            <a:ext cx="720725" cy="10715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椭圆 10"/>
          <p:cNvSpPr/>
          <p:nvPr/>
        </p:nvSpPr>
        <p:spPr>
          <a:xfrm>
            <a:off x="3563938" y="2936875"/>
            <a:ext cx="720725" cy="10715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6" name="直接箭头连接符 5"/>
          <p:cNvCxnSpPr/>
          <p:nvPr/>
        </p:nvCxnSpPr>
        <p:spPr>
          <a:xfrm flipH="1" flipV="1">
            <a:off x="4356100" y="4445000"/>
            <a:ext cx="747713" cy="11144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flipV="1">
            <a:off x="3924302" y="3530602"/>
            <a:ext cx="1223762" cy="4778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4794250" y="1677988"/>
            <a:ext cx="381635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rPr>
              <a:t>b</a:t>
            </a:r>
            <a:r>
              <a:rPr kumimoji="1" lang="zh-CN" altLang="en-US" sz="2400" dirty="0">
                <a:latin typeface="Times New Roman" panose="02020603050405020304" pitchFamily="18" charset="0"/>
              </a:rPr>
              <a:t>）每个葡萄糖基，沿</a:t>
            </a:r>
            <a:r>
              <a:rPr kumimoji="1" lang="en-US" altLang="zh-CN" sz="2400" dirty="0">
                <a:latin typeface="Times New Roman" panose="02020603050405020304" pitchFamily="18" charset="0"/>
              </a:rPr>
              <a:t>a</a:t>
            </a:r>
            <a:r>
              <a:rPr kumimoji="1" lang="zh-CN" altLang="en-US" sz="2400" dirty="0">
                <a:latin typeface="Times New Roman" panose="02020603050405020304" pitchFamily="18" charset="0"/>
              </a:rPr>
              <a:t>轴的方向上，与相邻分子链形成一个键长为</a:t>
            </a:r>
            <a:r>
              <a:rPr kumimoji="1" lang="en-US" altLang="zh-CN" sz="2400" dirty="0">
                <a:latin typeface="Times New Roman" panose="02020603050405020304" pitchFamily="18" charset="0"/>
              </a:rPr>
              <a:t>2.79×10</a:t>
            </a:r>
            <a:r>
              <a:rPr kumimoji="1" lang="zh-CN" altLang="en-US" sz="2400" baseline="30000" dirty="0">
                <a:latin typeface="Times New Roman" panose="02020603050405020304" pitchFamily="18" charset="0"/>
              </a:rPr>
              <a:t>－</a:t>
            </a:r>
            <a:r>
              <a:rPr kumimoji="1" lang="en-US" altLang="zh-CN" sz="2400" baseline="30000" dirty="0">
                <a:latin typeface="Times New Roman" panose="02020603050405020304" pitchFamily="18" charset="0"/>
              </a:rPr>
              <a:t>10</a:t>
            </a:r>
            <a:r>
              <a:rPr kumimoji="1" lang="en-US" altLang="zh-CN" sz="2400" dirty="0">
                <a:latin typeface="Times New Roman" panose="02020603050405020304" pitchFamily="18" charset="0"/>
              </a:rPr>
              <a:t>m</a:t>
            </a:r>
            <a:r>
              <a:rPr kumimoji="1" lang="zh-CN" altLang="en-US" sz="2400" dirty="0">
                <a:latin typeface="Times New Roman" panose="02020603050405020304" pitchFamily="18" charset="0"/>
              </a:rPr>
              <a:t>的分子间氢键</a:t>
            </a:r>
            <a:r>
              <a:rPr kumimoji="1" lang="en-US" altLang="zh-CN" sz="2400" dirty="0">
                <a:latin typeface="Times New Roman" panose="02020603050405020304" pitchFamily="18" charset="0"/>
              </a:rPr>
              <a:t>[</a:t>
            </a:r>
            <a:r>
              <a:rPr kumimoji="1" lang="en-US" altLang="zh-CN" sz="2400" dirty="0">
                <a:solidFill>
                  <a:srgbClr val="FF0000"/>
                </a:solidFill>
                <a:latin typeface="Times New Roman" panose="02020603050405020304" pitchFamily="18" charset="0"/>
              </a:rPr>
              <a:t>O(6)-H…O(3)</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，这种氢键结合的链片</a:t>
            </a:r>
            <a:r>
              <a:rPr kumimoji="1" lang="zh-CN" altLang="en-US" sz="2400" dirty="0">
                <a:solidFill>
                  <a:srgbClr val="FF0000"/>
                </a:solidFill>
                <a:latin typeface="Times New Roman" panose="02020603050405020304" pitchFamily="18" charset="0"/>
              </a:rPr>
              <a:t>平行于</a:t>
            </a:r>
            <a:r>
              <a:rPr kumimoji="1" lang="en-US" altLang="zh-CN" sz="2400" dirty="0">
                <a:solidFill>
                  <a:srgbClr val="FF0000"/>
                </a:solidFill>
                <a:latin typeface="Times New Roman" panose="02020603050405020304" pitchFamily="18" charset="0"/>
              </a:rPr>
              <a:t>a</a:t>
            </a:r>
            <a:r>
              <a:rPr kumimoji="1" lang="zh-CN" altLang="en-US" sz="2400" dirty="0">
                <a:solidFill>
                  <a:srgbClr val="FF0000"/>
                </a:solidFill>
                <a:latin typeface="Times New Roman" panose="02020603050405020304" pitchFamily="18" charset="0"/>
              </a:rPr>
              <a:t>轴</a:t>
            </a:r>
            <a:r>
              <a:rPr kumimoji="1" lang="zh-CN" altLang="en-US" sz="2400" dirty="0">
                <a:latin typeface="Times New Roman" panose="02020603050405020304" pitchFamily="18" charset="0"/>
              </a:rPr>
              <a:t>，位于（</a:t>
            </a:r>
            <a:r>
              <a:rPr kumimoji="1" lang="en-US" altLang="zh-CN" sz="2400" dirty="0">
                <a:latin typeface="Times New Roman" panose="02020603050405020304" pitchFamily="18" charset="0"/>
              </a:rPr>
              <a:t>020</a:t>
            </a:r>
            <a:r>
              <a:rPr kumimoji="1" lang="zh-CN" altLang="en-US" sz="2400" dirty="0">
                <a:latin typeface="Times New Roman" panose="02020603050405020304" pitchFamily="18" charset="0"/>
              </a:rPr>
              <a:t>）面上，</a:t>
            </a:r>
            <a:r>
              <a:rPr kumimoji="1" lang="zh-CN" altLang="en-US" sz="2400" dirty="0">
                <a:solidFill>
                  <a:srgbClr val="FF0000"/>
                </a:solidFill>
                <a:latin typeface="Times New Roman" panose="02020603050405020304" pitchFamily="18" charset="0"/>
              </a:rPr>
              <a:t>链片之间</a:t>
            </a:r>
            <a:r>
              <a:rPr kumimoji="1" lang="zh-CN" altLang="en-US" sz="2400" dirty="0">
                <a:latin typeface="Times New Roman" panose="02020603050405020304" pitchFamily="18" charset="0"/>
              </a:rPr>
              <a:t>和</a:t>
            </a:r>
            <a:r>
              <a:rPr kumimoji="1" lang="zh-CN" altLang="en-US" sz="2400" dirty="0">
                <a:solidFill>
                  <a:srgbClr val="FF0000"/>
                </a:solidFill>
                <a:latin typeface="Times New Roman" panose="02020603050405020304" pitchFamily="18" charset="0"/>
              </a:rPr>
              <a:t>晶胞对角线</a:t>
            </a:r>
            <a:r>
              <a:rPr kumimoji="1" lang="zh-CN" altLang="en-US" sz="2400" dirty="0">
                <a:latin typeface="Times New Roman" panose="02020603050405020304" pitchFamily="18" charset="0"/>
              </a:rPr>
              <a:t>方向</a:t>
            </a:r>
            <a:r>
              <a:rPr kumimoji="1" lang="zh-CN" altLang="en-US" sz="2400" b="1" dirty="0">
                <a:solidFill>
                  <a:srgbClr val="FF0000"/>
                </a:solidFill>
                <a:latin typeface="Times New Roman" panose="02020603050405020304" pitchFamily="18" charset="0"/>
              </a:rPr>
              <a:t>无氢键</a:t>
            </a:r>
            <a:r>
              <a:rPr kumimoji="1" lang="zh-CN" altLang="en-US" sz="2400" dirty="0">
                <a:latin typeface="Times New Roman" panose="02020603050405020304" pitchFamily="18" charset="0"/>
              </a:rPr>
              <a:t>存在，结构的稳定靠</a:t>
            </a:r>
            <a:r>
              <a:rPr kumimoji="1" lang="en-US" altLang="zh-CN" sz="2400" dirty="0">
                <a:solidFill>
                  <a:srgbClr val="FF0000"/>
                </a:solidFill>
                <a:latin typeface="Times New Roman" panose="02020603050405020304" pitchFamily="18" charset="0"/>
              </a:rPr>
              <a:t>Van der Waals</a:t>
            </a:r>
            <a:r>
              <a:rPr kumimoji="1" lang="zh-CN" altLang="en-US" sz="2400" dirty="0">
                <a:solidFill>
                  <a:srgbClr val="FF0000"/>
                </a:solidFill>
                <a:latin typeface="Times New Roman" panose="02020603050405020304" pitchFamily="18" charset="0"/>
              </a:rPr>
              <a:t>力</a:t>
            </a:r>
            <a:r>
              <a:rPr kumimoji="1" lang="zh-CN" altLang="en-US" sz="2400" dirty="0">
                <a:latin typeface="Times New Roman" panose="02020603050405020304" pitchFamily="18" charset="0"/>
              </a:rPr>
              <a:t>维持。</a:t>
            </a:r>
            <a:endParaRPr kumimoji="1" lang="zh-CN" altLang="en-US" sz="2400" dirty="0">
              <a:latin typeface="Times New Roman" panose="02020603050405020304" pitchFamily="18" charset="0"/>
            </a:endParaRPr>
          </a:p>
        </p:txBody>
      </p:sp>
      <p:sp>
        <p:nvSpPr>
          <p:cNvPr id="102403" name="Text Box 4"/>
          <p:cNvSpPr txBox="1">
            <a:spLocks noChangeArrowheads="1"/>
          </p:cNvSpPr>
          <p:nvPr/>
        </p:nvSpPr>
        <p:spPr bwMode="auto">
          <a:xfrm>
            <a:off x="520700" y="6122988"/>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1" dirty="0">
                <a:latin typeface="Arial" panose="020B0604020202020204" pitchFamily="34" charset="0"/>
              </a:rPr>
              <a:t> </a:t>
            </a:r>
            <a:r>
              <a:rPr lang="en-US" altLang="zh-CN" sz="2400" b="1" dirty="0" err="1">
                <a:latin typeface="Arial" panose="020B0604020202020204" pitchFamily="34" charset="0"/>
              </a:rPr>
              <a:t>a</a:t>
            </a:r>
            <a:r>
              <a:rPr lang="en-US" altLang="zh-CN" sz="2400" b="1" dirty="0" err="1">
                <a:latin typeface="Arial" panose="020B0604020202020204" pitchFamily="34" charset="0"/>
                <a:sym typeface="Symbol" panose="05050102010706020507" pitchFamily="18" charset="2"/>
              </a:rPr>
              <a:t></a:t>
            </a:r>
            <a:r>
              <a:rPr lang="en-US" altLang="zh-CN" sz="2400" b="1" dirty="0" err="1">
                <a:latin typeface="Arial" panose="020B0604020202020204" pitchFamily="34" charset="0"/>
              </a:rPr>
              <a:t>b</a:t>
            </a:r>
            <a:r>
              <a:rPr lang="en-US" altLang="zh-CN" sz="2400" b="1" dirty="0" err="1">
                <a:latin typeface="Arial" panose="020B0604020202020204" pitchFamily="34" charset="0"/>
                <a:sym typeface="Symbol" panose="05050102010706020507" pitchFamily="18" charset="2"/>
              </a:rPr>
              <a:t></a:t>
            </a:r>
            <a:r>
              <a:rPr lang="en-US" altLang="zh-CN" sz="2400" b="1" dirty="0" err="1">
                <a:latin typeface="Arial" panose="020B0604020202020204" pitchFamily="34" charset="0"/>
              </a:rPr>
              <a:t>c</a:t>
            </a:r>
            <a:r>
              <a:rPr lang="en-US" altLang="zh-CN" sz="2400" b="1" dirty="0">
                <a:latin typeface="Arial" panose="020B0604020202020204" pitchFamily="34" charset="0"/>
              </a:rPr>
              <a:t>, </a:t>
            </a:r>
            <a:r>
              <a:rPr lang="en-US" altLang="zh-CN" sz="2400" b="1" dirty="0">
                <a:latin typeface="Arial" panose="020B0604020202020204" pitchFamily="34" charset="0"/>
                <a:sym typeface="Symbol" panose="05050102010706020507" pitchFamily="18" charset="2"/>
              </a:rPr>
              <a:t>    90,    90</a:t>
            </a:r>
            <a:endParaRPr lang="en-US" altLang="zh-CN" sz="2400" b="1" dirty="0">
              <a:latin typeface="Arial" panose="020B0604020202020204" pitchFamily="34" charset="0"/>
              <a:sym typeface="Symbol" panose="05050102010706020507" pitchFamily="18" charset="2"/>
            </a:endParaRPr>
          </a:p>
        </p:txBody>
      </p:sp>
      <p:pic>
        <p:nvPicPr>
          <p:cNvPr id="102404" name="Picture 7" descr="5P0H~%1GR)5[)2{{F6X((%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0563" y="836613"/>
            <a:ext cx="3787775"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5" name="Rectangle 8"/>
          <p:cNvSpPr>
            <a:spLocks noChangeArrowheads="1"/>
          </p:cNvSpPr>
          <p:nvPr/>
        </p:nvSpPr>
        <p:spPr bwMode="auto">
          <a:xfrm>
            <a:off x="395288" y="5653088"/>
            <a:ext cx="48974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nSpc>
                <a:spcPct val="80000"/>
              </a:lnSpc>
              <a:spcBef>
                <a:spcPct val="0"/>
              </a:spcBef>
              <a:buClrTx/>
              <a:buSzTx/>
              <a:buFontTx/>
              <a:buNone/>
            </a:pPr>
            <a:r>
              <a:rPr kumimoji="1" lang="zh-CN" altLang="en-US" sz="2400"/>
              <a:t>晶胞</a:t>
            </a:r>
            <a:r>
              <a:rPr kumimoji="1" lang="en-US" altLang="zh-CN" sz="2400"/>
              <a:t>020</a:t>
            </a:r>
            <a:r>
              <a:rPr kumimoji="1" lang="zh-CN" altLang="en-US" sz="2400"/>
              <a:t>面上分子链的氢键网 </a:t>
            </a:r>
            <a:endParaRPr kumimoji="1" lang="zh-CN" altLang="en-US" sz="2400"/>
          </a:p>
        </p:txBody>
      </p:sp>
      <p:cxnSp>
        <p:nvCxnSpPr>
          <p:cNvPr id="3" name="直接箭头连接符 2"/>
          <p:cNvCxnSpPr/>
          <p:nvPr/>
        </p:nvCxnSpPr>
        <p:spPr>
          <a:xfrm flipH="1" flipV="1">
            <a:off x="2346325" y="3054350"/>
            <a:ext cx="2447925" cy="32861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933575" y="2727325"/>
            <a:ext cx="1204913" cy="6556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矩形 22"/>
          <p:cNvSpPr>
            <a:spLocks noChangeArrowheads="1"/>
          </p:cNvSpPr>
          <p:nvPr/>
        </p:nvSpPr>
        <p:spPr bwMode="auto">
          <a:xfrm>
            <a:off x="614363" y="5419725"/>
            <a:ext cx="8334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000">
                <a:latin typeface="Times New Roman" panose="02020603050405020304" pitchFamily="18" charset="0"/>
                <a:cs typeface="Times New Roman" panose="02020603050405020304" pitchFamily="18" charset="0"/>
              </a:rPr>
              <a:t>In Cellulose I, adjacent cellulose chains in the a direction are held together through hydrogen bonding.  We will see how this bonding occurs in a future slide.  There is no hydrogen bonding in the b direction.  Instead, the cellulose chains are held in place through the much weaker </a:t>
            </a:r>
            <a:r>
              <a:rPr lang="en-US" altLang="zh-CN" sz="2000" b="1">
                <a:latin typeface="Times New Roman" panose="02020603050405020304" pitchFamily="18" charset="0"/>
                <a:cs typeface="Times New Roman" panose="02020603050405020304" pitchFamily="18" charset="0"/>
              </a:rPr>
              <a:t>van der Waals forces</a:t>
            </a:r>
            <a:r>
              <a:rPr lang="en-US" altLang="zh-CN" sz="2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p:txBody>
      </p:sp>
      <p:sp>
        <p:nvSpPr>
          <p:cNvPr id="103432" name="Text Box 8"/>
          <p:cNvSpPr txBox="1">
            <a:spLocks noChangeArrowheads="1"/>
          </p:cNvSpPr>
          <p:nvPr/>
        </p:nvSpPr>
        <p:spPr bwMode="auto">
          <a:xfrm>
            <a:off x="1085850" y="341153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400" b="1">
                <a:latin typeface="Arial" panose="020B0604020202020204" pitchFamily="34" charset="0"/>
              </a:rPr>
              <a:t>a</a:t>
            </a:r>
            <a:endParaRPr lang="en-US" altLang="zh-CN" sz="2400" b="1">
              <a:latin typeface="Arial" panose="020B0604020202020204" pitchFamily="34" charset="0"/>
            </a:endParaRPr>
          </a:p>
        </p:txBody>
      </p:sp>
      <p:sp>
        <p:nvSpPr>
          <p:cNvPr id="103433" name="Text Box 9"/>
          <p:cNvSpPr txBox="1">
            <a:spLocks noChangeArrowheads="1"/>
          </p:cNvSpPr>
          <p:nvPr/>
        </p:nvSpPr>
        <p:spPr bwMode="auto">
          <a:xfrm>
            <a:off x="552450" y="2878138"/>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400" b="1">
                <a:latin typeface="Arial" panose="020B0604020202020204" pitchFamily="34" charset="0"/>
              </a:rPr>
              <a:t>b</a:t>
            </a:r>
            <a:endParaRPr lang="en-US" altLang="zh-CN" sz="1400">
              <a:latin typeface="Arial" panose="020B0604020202020204" pitchFamily="34" charset="0"/>
            </a:endParaRPr>
          </a:p>
        </p:txBody>
      </p:sp>
      <p:grpSp>
        <p:nvGrpSpPr>
          <p:cNvPr id="103434" name="Group 11"/>
          <p:cNvGrpSpPr/>
          <p:nvPr/>
        </p:nvGrpSpPr>
        <p:grpSpPr bwMode="auto">
          <a:xfrm>
            <a:off x="1009650" y="2801938"/>
            <a:ext cx="609600" cy="609600"/>
            <a:chOff x="384" y="2448"/>
            <a:chExt cx="384" cy="384"/>
          </a:xfrm>
        </p:grpSpPr>
        <p:sp>
          <p:nvSpPr>
            <p:cNvPr id="103444" name="Line 12"/>
            <p:cNvSpPr>
              <a:spLocks noChangeShapeType="1"/>
            </p:cNvSpPr>
            <p:nvPr/>
          </p:nvSpPr>
          <p:spPr bwMode="auto">
            <a:xfrm>
              <a:off x="384" y="2832"/>
              <a:ext cx="384"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5" name="Line 13"/>
            <p:cNvSpPr>
              <a:spLocks noChangeShapeType="1"/>
            </p:cNvSpPr>
            <p:nvPr/>
          </p:nvSpPr>
          <p:spPr bwMode="auto">
            <a:xfrm flipV="1">
              <a:off x="384" y="2448"/>
              <a:ext cx="0" cy="384"/>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435" name="Text Box 14"/>
          <p:cNvSpPr txBox="1">
            <a:spLocks noChangeArrowheads="1"/>
          </p:cNvSpPr>
          <p:nvPr/>
        </p:nvSpPr>
        <p:spPr bwMode="auto">
          <a:xfrm>
            <a:off x="3524250" y="4859338"/>
            <a:ext cx="2076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000">
                <a:latin typeface="Arial" panose="020B0604020202020204" pitchFamily="34" charset="0"/>
              </a:rPr>
              <a:t>Hydrogen Bonds</a:t>
            </a:r>
            <a:endParaRPr lang="en-US" altLang="zh-CN" sz="2000">
              <a:latin typeface="Arial" panose="020B0604020202020204" pitchFamily="34" charset="0"/>
            </a:endParaRPr>
          </a:p>
        </p:txBody>
      </p:sp>
      <p:sp>
        <p:nvSpPr>
          <p:cNvPr id="103436" name="Line 15"/>
          <p:cNvSpPr>
            <a:spLocks noChangeShapeType="1"/>
          </p:cNvSpPr>
          <p:nvPr/>
        </p:nvSpPr>
        <p:spPr bwMode="auto">
          <a:xfrm>
            <a:off x="5734050" y="5087938"/>
            <a:ext cx="1600200"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7" name="Line 16"/>
          <p:cNvSpPr>
            <a:spLocks noChangeShapeType="1"/>
          </p:cNvSpPr>
          <p:nvPr/>
        </p:nvSpPr>
        <p:spPr bwMode="auto">
          <a:xfrm flipH="1">
            <a:off x="1847850" y="5087938"/>
            <a:ext cx="1524000"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8" name="Text Box 17"/>
          <p:cNvSpPr txBox="1">
            <a:spLocks noChangeArrowheads="1"/>
          </p:cNvSpPr>
          <p:nvPr/>
        </p:nvSpPr>
        <p:spPr bwMode="auto">
          <a:xfrm>
            <a:off x="3524250" y="973138"/>
            <a:ext cx="2076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000">
                <a:latin typeface="Arial" panose="020B0604020202020204" pitchFamily="34" charset="0"/>
              </a:rPr>
              <a:t>Hydrogen Bonds</a:t>
            </a:r>
            <a:endParaRPr lang="en-US" altLang="zh-CN" sz="2000">
              <a:latin typeface="Arial" panose="020B0604020202020204" pitchFamily="34" charset="0"/>
            </a:endParaRPr>
          </a:p>
        </p:txBody>
      </p:sp>
      <p:sp>
        <p:nvSpPr>
          <p:cNvPr id="103439" name="Line 18"/>
          <p:cNvSpPr>
            <a:spLocks noChangeShapeType="1"/>
          </p:cNvSpPr>
          <p:nvPr/>
        </p:nvSpPr>
        <p:spPr bwMode="auto">
          <a:xfrm>
            <a:off x="5734050" y="1125538"/>
            <a:ext cx="1524000"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0" name="Line 19"/>
          <p:cNvSpPr>
            <a:spLocks noChangeShapeType="1"/>
          </p:cNvSpPr>
          <p:nvPr/>
        </p:nvSpPr>
        <p:spPr bwMode="auto">
          <a:xfrm flipH="1">
            <a:off x="1619250" y="1125538"/>
            <a:ext cx="1828800"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1" name="Text Box 20"/>
          <p:cNvSpPr txBox="1">
            <a:spLocks noChangeArrowheads="1"/>
          </p:cNvSpPr>
          <p:nvPr/>
        </p:nvSpPr>
        <p:spPr bwMode="auto">
          <a:xfrm>
            <a:off x="7318375" y="2660650"/>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000">
                <a:latin typeface="Arial" panose="020B0604020202020204" pitchFamily="34" charset="0"/>
              </a:rPr>
              <a:t>v.d. Waals</a:t>
            </a:r>
            <a:endParaRPr lang="en-US" altLang="zh-CN" sz="2000">
              <a:latin typeface="Arial" panose="020B0604020202020204" pitchFamily="34" charset="0"/>
            </a:endParaRPr>
          </a:p>
        </p:txBody>
      </p:sp>
      <p:sp>
        <p:nvSpPr>
          <p:cNvPr id="103442" name="Line 21"/>
          <p:cNvSpPr>
            <a:spLocks noChangeShapeType="1"/>
          </p:cNvSpPr>
          <p:nvPr/>
        </p:nvSpPr>
        <p:spPr bwMode="auto">
          <a:xfrm flipV="1">
            <a:off x="8096250" y="1582738"/>
            <a:ext cx="0" cy="7620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3" name="Line 22"/>
          <p:cNvSpPr>
            <a:spLocks noChangeShapeType="1"/>
          </p:cNvSpPr>
          <p:nvPr/>
        </p:nvSpPr>
        <p:spPr bwMode="auto">
          <a:xfrm>
            <a:off x="8096250" y="3259138"/>
            <a:ext cx="0" cy="11430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53550" y="2633108"/>
            <a:ext cx="2152075" cy="883997"/>
          </a:xfrm>
          <a:prstGeom prst="rect">
            <a:avLst/>
          </a:prstGeom>
        </p:spPr>
      </p:pic>
      <p:pic>
        <p:nvPicPr>
          <p:cNvPr id="22" name="图片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775" y="1485347"/>
            <a:ext cx="2152075" cy="883997"/>
          </a:xfrm>
          <a:prstGeom prst="rect">
            <a:avLst/>
          </a:prstGeom>
        </p:spPr>
      </p:pic>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774" y="3847547"/>
            <a:ext cx="2152075" cy="883997"/>
          </a:xfrm>
          <a:prstGeom prst="rect">
            <a:avLst/>
          </a:prstGeom>
        </p:spPr>
      </p:pic>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98067" y="1471585"/>
            <a:ext cx="2152075" cy="883997"/>
          </a:xfrm>
          <a:prstGeom prst="rect">
            <a:avLst/>
          </a:prstGeom>
        </p:spPr>
      </p:pic>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98067" y="3797853"/>
            <a:ext cx="2152075" cy="88399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4"/>
          <p:cNvSpPr>
            <a:spLocks noChangeArrowheads="1"/>
          </p:cNvSpPr>
          <p:nvPr/>
        </p:nvSpPr>
        <p:spPr bwMode="auto">
          <a:xfrm>
            <a:off x="827584" y="476672"/>
            <a:ext cx="76327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400" dirty="0">
                <a:latin typeface="Times New Roman" panose="02020603050405020304" pitchFamily="18" charset="0"/>
              </a:rPr>
              <a:t>2</a:t>
            </a:r>
            <a:r>
              <a:rPr kumimoji="1" lang="zh-CN" altLang="en-US" sz="2400" dirty="0">
                <a:latin typeface="Times New Roman" panose="02020603050405020304" pitchFamily="18" charset="0"/>
              </a:rPr>
              <a:t>．纤维素</a:t>
            </a:r>
            <a:r>
              <a:rPr kumimoji="1" lang="en-US" altLang="zh-CN" sz="2400" dirty="0">
                <a:latin typeface="Times New Roman" panose="02020603050405020304" pitchFamily="18" charset="0"/>
              </a:rPr>
              <a:t>Ⅱ</a:t>
            </a:r>
            <a:endParaRPr kumimoji="1" lang="en-US" altLang="zh-CN" sz="2400" dirty="0">
              <a:latin typeface="Times New Roman" panose="02020603050405020304" pitchFamily="18" charset="0"/>
            </a:endParaRPr>
          </a:p>
          <a:p>
            <a:pPr algn="just">
              <a:spcBef>
                <a:spcPct val="0"/>
              </a:spcBef>
              <a:buClrTx/>
              <a:buSzTx/>
              <a:buFontTx/>
              <a:buNone/>
            </a:pPr>
            <a:r>
              <a:rPr kumimoji="1" lang="zh-CN" altLang="en-US" sz="2000" dirty="0">
                <a:latin typeface="Times New Roman" panose="02020603050405020304" pitchFamily="18" charset="0"/>
              </a:rPr>
              <a:t>纤维素</a:t>
            </a:r>
            <a:r>
              <a:rPr kumimoji="1" lang="en-US" altLang="zh-CN" sz="2000" dirty="0">
                <a:latin typeface="Times New Roman" panose="02020603050405020304" pitchFamily="18" charset="0"/>
              </a:rPr>
              <a:t>Ⅰ</a:t>
            </a:r>
            <a:r>
              <a:rPr kumimoji="1" lang="zh-CN" altLang="en-US" sz="2000" dirty="0">
                <a:latin typeface="Times New Roman" panose="02020603050405020304" pitchFamily="18" charset="0"/>
              </a:rPr>
              <a:t>经由溶液中</a:t>
            </a:r>
            <a:r>
              <a:rPr kumimoji="1" lang="zh-CN" altLang="en-US" sz="2000" dirty="0">
                <a:solidFill>
                  <a:srgbClr val="FF0000"/>
                </a:solidFill>
                <a:latin typeface="Times New Roman" panose="02020603050405020304" pitchFamily="18" charset="0"/>
              </a:rPr>
              <a:t>再生或丝光</a:t>
            </a:r>
            <a:r>
              <a:rPr kumimoji="1" lang="zh-CN" altLang="en-US" sz="2000" dirty="0">
                <a:latin typeface="Times New Roman" panose="02020603050405020304" pitchFamily="18" charset="0"/>
              </a:rPr>
              <a:t>化过程得到的结晶变体，是工业上使用最多的纤维素形式。</a:t>
            </a:r>
            <a:endParaRPr kumimoji="1" lang="zh-CN" altLang="en-US" sz="1800" dirty="0">
              <a:latin typeface="Times New Roman" panose="02020603050405020304" pitchFamily="18" charset="0"/>
            </a:endParaRPr>
          </a:p>
        </p:txBody>
      </p:sp>
      <p:graphicFrame>
        <p:nvGraphicFramePr>
          <p:cNvPr id="6" name="Object 4"/>
          <p:cNvGraphicFramePr>
            <a:graphicFrameLocks noChangeAspect="1"/>
          </p:cNvGraphicFramePr>
          <p:nvPr/>
        </p:nvGraphicFramePr>
        <p:xfrm>
          <a:off x="1475284" y="1537139"/>
          <a:ext cx="6337300" cy="4314825"/>
        </p:xfrm>
        <a:graphic>
          <a:graphicData uri="http://schemas.openxmlformats.org/presentationml/2006/ole">
            <mc:AlternateContent xmlns:mc="http://schemas.openxmlformats.org/markup-compatibility/2006">
              <mc:Choice xmlns:v="urn:schemas-microsoft-com:vml" Requires="v">
                <p:oleObj spid="_x0000_s187429" name="Photo Editor 照片" r:id="rId1" imgW="16097250" imgH="12049125" progId="MSPhotoEd.3">
                  <p:embed/>
                </p:oleObj>
              </mc:Choice>
              <mc:Fallback>
                <p:oleObj name="Photo Editor 照片" r:id="rId1" imgW="16097250" imgH="12049125" progId="MSPhotoEd.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284" y="1537139"/>
                        <a:ext cx="63373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1331640" y="5877272"/>
            <a:ext cx="6841132" cy="923330"/>
          </a:xfrm>
          <a:prstGeom prst="rect">
            <a:avLst/>
          </a:prstGeom>
        </p:spPr>
        <p:txBody>
          <a:bodyPr wrap="square">
            <a:spAutoFit/>
          </a:bodyPr>
          <a:lstStyle/>
          <a:p>
            <a:pPr algn="ctr"/>
            <a:r>
              <a:rPr kumimoji="1" lang="zh-CN" altLang="en-US" b="1" dirty="0">
                <a:latin typeface="Times New Roman" panose="02020603050405020304" pitchFamily="18" charset="0"/>
              </a:rPr>
              <a:t>纤维素</a:t>
            </a:r>
            <a:r>
              <a:rPr kumimoji="1" lang="en-US" altLang="zh-CN" dirty="0">
                <a:latin typeface="Times New Roman" panose="02020603050405020304" pitchFamily="18" charset="0"/>
              </a:rPr>
              <a:t>Ⅱ</a:t>
            </a:r>
            <a:r>
              <a:rPr kumimoji="1" lang="zh-CN" altLang="en-US" b="1" dirty="0">
                <a:latin typeface="Times New Roman" panose="02020603050405020304" pitchFamily="18" charset="0"/>
              </a:rPr>
              <a:t>平行链模型的投影图</a:t>
            </a:r>
            <a:endParaRPr kumimoji="1" lang="zh-CN" altLang="en-US" dirty="0">
              <a:latin typeface="Times New Roman" panose="02020603050405020304" pitchFamily="18" charset="0"/>
            </a:endParaRPr>
          </a:p>
          <a:p>
            <a:pPr algn="ctr"/>
            <a:r>
              <a:rPr kumimoji="1" lang="en-US" altLang="zh-CN" dirty="0">
                <a:latin typeface="Times New Roman" panose="02020603050405020304" pitchFamily="18" charset="0"/>
              </a:rPr>
              <a:t>(A)</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rPr>
              <a:t>晶胞</a:t>
            </a:r>
            <a:r>
              <a:rPr kumimoji="1" lang="en-US" altLang="zh-CN" dirty="0">
                <a:latin typeface="Times New Roman" panose="02020603050405020304" pitchFamily="18" charset="0"/>
              </a:rPr>
              <a:t>ac</a:t>
            </a:r>
            <a:r>
              <a:rPr kumimoji="1" lang="zh-CN" altLang="en-US" dirty="0">
                <a:latin typeface="Times New Roman" panose="02020603050405020304" pitchFamily="18" charset="0"/>
              </a:rPr>
              <a:t>面上链的投影；（</a:t>
            </a:r>
            <a:r>
              <a:rPr kumimoji="1" lang="en-US" altLang="zh-CN" dirty="0">
                <a:latin typeface="Times New Roman" panose="02020603050405020304" pitchFamily="18" charset="0"/>
              </a:rPr>
              <a:t>B</a:t>
            </a:r>
            <a:r>
              <a:rPr kumimoji="1" lang="zh-CN" altLang="en-US" dirty="0">
                <a:latin typeface="Times New Roman" panose="02020603050405020304" pitchFamily="18" charset="0"/>
              </a:rPr>
              <a:t>）晶胞</a:t>
            </a:r>
            <a:r>
              <a:rPr kumimoji="1" lang="en-US" altLang="zh-CN" dirty="0">
                <a:latin typeface="Times New Roman" panose="02020603050405020304" pitchFamily="18" charset="0"/>
              </a:rPr>
              <a:t>ab</a:t>
            </a:r>
            <a:r>
              <a:rPr kumimoji="1" lang="zh-CN" altLang="en-US" dirty="0">
                <a:latin typeface="Times New Roman" panose="02020603050405020304" pitchFamily="18" charset="0"/>
              </a:rPr>
              <a:t>面上链的投影；</a:t>
            </a:r>
            <a:endParaRPr kumimoji="1" lang="zh-CN" altLang="en-US" dirty="0">
              <a:latin typeface="Times New Roman" panose="02020603050405020304" pitchFamily="18" charset="0"/>
            </a:endParaRPr>
          </a:p>
          <a:p>
            <a:pPr algn="ctr"/>
            <a:r>
              <a:rPr kumimoji="1" lang="en-US" altLang="zh-CN" dirty="0">
                <a:latin typeface="Times New Roman" panose="02020603050405020304" pitchFamily="18" charset="0"/>
              </a:rPr>
              <a:t>(C) </a:t>
            </a:r>
            <a:r>
              <a:rPr kumimoji="1" lang="zh-CN" altLang="en-US" dirty="0">
                <a:latin typeface="Times New Roman" panose="02020603050405020304" pitchFamily="18" charset="0"/>
              </a:rPr>
              <a:t>晶胞</a:t>
            </a:r>
            <a:r>
              <a:rPr kumimoji="1" lang="en-US" altLang="zh-CN" dirty="0">
                <a:latin typeface="Times New Roman" panose="02020603050405020304" pitchFamily="18" charset="0"/>
              </a:rPr>
              <a:t>020</a:t>
            </a:r>
            <a:r>
              <a:rPr kumimoji="1" lang="zh-CN" altLang="en-US" dirty="0">
                <a:latin typeface="Times New Roman" panose="02020603050405020304" pitchFamily="18" charset="0"/>
              </a:rPr>
              <a:t>面上分子链的氢键网 </a:t>
            </a:r>
            <a:endParaRPr kumimoji="1" lang="zh-CN" altLang="en-US" dirty="0">
              <a:latin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5" name="Picture 9" descr="83AK@7X$HPF017}({)P{K4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0032" y="1700808"/>
            <a:ext cx="3781425"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Rectangle 5"/>
          <p:cNvSpPr>
            <a:spLocks noChangeArrowheads="1"/>
          </p:cNvSpPr>
          <p:nvPr/>
        </p:nvSpPr>
        <p:spPr bwMode="auto">
          <a:xfrm>
            <a:off x="500232" y="1124744"/>
            <a:ext cx="407176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dirty="0"/>
              <a:t>纤维素</a:t>
            </a:r>
            <a:r>
              <a:rPr kumimoji="1" lang="en-US" altLang="zh-CN" sz="2000" dirty="0"/>
              <a:t>Ⅱ</a:t>
            </a:r>
            <a:r>
              <a:rPr kumimoji="1" lang="zh-CN" altLang="en-US" sz="2000" dirty="0"/>
              <a:t>晶胞中，存在着两条空间群为</a:t>
            </a:r>
            <a:r>
              <a:rPr kumimoji="1" lang="en-US" altLang="zh-CN" sz="2000" dirty="0"/>
              <a:t>P21</a:t>
            </a:r>
            <a:r>
              <a:rPr kumimoji="1" lang="zh-CN" altLang="en-US" sz="2000" dirty="0"/>
              <a:t>的分子链，具有二次螺旋对称，是一种</a:t>
            </a:r>
            <a:r>
              <a:rPr kumimoji="1" lang="zh-CN" altLang="en-US" sz="2000" dirty="0">
                <a:solidFill>
                  <a:srgbClr val="FF0000"/>
                </a:solidFill>
              </a:rPr>
              <a:t>反平行链</a:t>
            </a:r>
            <a:r>
              <a:rPr kumimoji="1" lang="zh-CN" altLang="en-US" sz="2000" dirty="0"/>
              <a:t>的结构。</a:t>
            </a:r>
            <a:endParaRPr kumimoji="1" lang="zh-CN" altLang="en-US" sz="2000" dirty="0"/>
          </a:p>
        </p:txBody>
      </p:sp>
      <p:sp>
        <p:nvSpPr>
          <p:cNvPr id="110597" name="Rectangle 10"/>
          <p:cNvSpPr>
            <a:spLocks noChangeArrowheads="1"/>
          </p:cNvSpPr>
          <p:nvPr/>
        </p:nvSpPr>
        <p:spPr bwMode="auto">
          <a:xfrm>
            <a:off x="5508104" y="5661248"/>
            <a:ext cx="2522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dirty="0"/>
              <a:t>晶胞</a:t>
            </a:r>
            <a:r>
              <a:rPr kumimoji="1" lang="en-US" altLang="zh-CN" sz="2000" dirty="0"/>
              <a:t>ac</a:t>
            </a:r>
            <a:r>
              <a:rPr kumimoji="1" lang="zh-CN" altLang="en-US" sz="2000" dirty="0"/>
              <a:t>面上链的投影</a:t>
            </a:r>
            <a:endParaRPr kumimoji="1" lang="zh-CN" altLang="en-US" sz="2000" dirty="0"/>
          </a:p>
        </p:txBody>
      </p:sp>
      <p:cxnSp>
        <p:nvCxnSpPr>
          <p:cNvPr id="3" name="直接箭头连接符 2"/>
          <p:cNvCxnSpPr/>
          <p:nvPr/>
        </p:nvCxnSpPr>
        <p:spPr>
          <a:xfrm>
            <a:off x="6791607" y="2841029"/>
            <a:ext cx="0" cy="12241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51954" y="2420888"/>
            <a:ext cx="4098374" cy="3539430"/>
          </a:xfrm>
          <a:prstGeom prst="rect">
            <a:avLst/>
          </a:prstGeom>
        </p:spPr>
        <p:txBody>
          <a:bodyPr wrap="square">
            <a:spAutoFit/>
          </a:bodyPr>
          <a:lstStyle/>
          <a:p>
            <a:pPr eaLnBrk="1" hangingPunct="1">
              <a:defRPr/>
            </a:pPr>
            <a:r>
              <a:rPr kumimoji="1" lang="zh-CN" altLang="en-US" sz="2000" dirty="0"/>
              <a:t>角链和中心链的构象不同。</a:t>
            </a:r>
            <a:endParaRPr kumimoji="1" lang="zh-CN" altLang="en-US" sz="2000" dirty="0"/>
          </a:p>
          <a:p>
            <a:pPr marL="342900" indent="-342900" eaLnBrk="1" hangingPunct="1">
              <a:buFont typeface="Arial" panose="020B0604020202020204" pitchFamily="34" charset="0"/>
              <a:buChar char="•"/>
              <a:defRPr/>
            </a:pPr>
            <a:r>
              <a:rPr kumimoji="1" lang="zh-CN" altLang="en-US" sz="2000" dirty="0"/>
              <a:t>角链（通过</a:t>
            </a:r>
            <a:r>
              <a:rPr kumimoji="1" lang="en-US" altLang="zh-CN" sz="2000" dirty="0"/>
              <a:t>0, 0, z</a:t>
            </a:r>
            <a:r>
              <a:rPr kumimoji="1" lang="zh-CN" altLang="en-US" sz="2000" dirty="0"/>
              <a:t>）上的</a:t>
            </a:r>
            <a:r>
              <a:rPr kumimoji="1" lang="en-US" altLang="zh-CN" sz="2000" dirty="0"/>
              <a:t>-CH</a:t>
            </a:r>
            <a:r>
              <a:rPr kumimoji="1" lang="en-US" altLang="zh-CN" sz="2000" baseline="-25000" dirty="0"/>
              <a:t>2</a:t>
            </a:r>
            <a:r>
              <a:rPr kumimoji="1" lang="en-US" altLang="zh-CN" sz="2000" dirty="0"/>
              <a:t>OH</a:t>
            </a:r>
            <a:r>
              <a:rPr kumimoji="1" lang="zh-CN" altLang="en-US" sz="2000" dirty="0"/>
              <a:t>基处于</a:t>
            </a:r>
            <a:r>
              <a:rPr kumimoji="1" lang="en-US" altLang="zh-CN" sz="2000" dirty="0" err="1">
                <a:solidFill>
                  <a:srgbClr val="FF0000"/>
                </a:solidFill>
              </a:rPr>
              <a:t>gt</a:t>
            </a:r>
            <a:r>
              <a:rPr kumimoji="1" lang="zh-CN" altLang="en-US" sz="2000" dirty="0">
                <a:solidFill>
                  <a:srgbClr val="FF0000"/>
                </a:solidFill>
              </a:rPr>
              <a:t>位</a:t>
            </a:r>
            <a:r>
              <a:rPr kumimoji="1" lang="zh-CN" altLang="en-US" sz="2000" dirty="0"/>
              <a:t>，链的方向</a:t>
            </a:r>
            <a:r>
              <a:rPr kumimoji="1" lang="zh-CN" altLang="en-US" sz="2000" dirty="0">
                <a:solidFill>
                  <a:srgbClr val="FF0000"/>
                </a:solidFill>
              </a:rPr>
              <a:t>向上</a:t>
            </a:r>
            <a:r>
              <a:rPr kumimoji="1" lang="zh-CN" altLang="en-US" sz="2000" dirty="0"/>
              <a:t>；</a:t>
            </a:r>
            <a:endParaRPr kumimoji="1" lang="zh-CN" altLang="en-US" sz="2000" dirty="0"/>
          </a:p>
          <a:p>
            <a:pPr marL="342900" indent="-342900" eaLnBrk="1" hangingPunct="1">
              <a:buFont typeface="Arial" panose="020B0604020202020204" pitchFamily="34" charset="0"/>
              <a:buChar char="•"/>
              <a:defRPr/>
            </a:pPr>
            <a:r>
              <a:rPr kumimoji="1" lang="zh-CN" altLang="en-US" sz="2000" dirty="0"/>
              <a:t>中心链（通过</a:t>
            </a:r>
            <a:r>
              <a:rPr kumimoji="1" lang="en-US" altLang="zh-CN" sz="2000" dirty="0"/>
              <a:t>1/2, 1/2, z</a:t>
            </a:r>
            <a:r>
              <a:rPr kumimoji="1" lang="zh-CN" altLang="en-US" sz="2000" dirty="0"/>
              <a:t>）上的</a:t>
            </a:r>
            <a:r>
              <a:rPr kumimoji="1" lang="en-US" altLang="zh-CN" sz="2000" dirty="0"/>
              <a:t>-CH</a:t>
            </a:r>
            <a:r>
              <a:rPr kumimoji="1" lang="en-US" altLang="zh-CN" sz="2000" baseline="-25000" dirty="0"/>
              <a:t>2</a:t>
            </a:r>
            <a:r>
              <a:rPr kumimoji="1" lang="en-US" altLang="zh-CN" sz="2000" dirty="0"/>
              <a:t>OH</a:t>
            </a:r>
            <a:r>
              <a:rPr kumimoji="1" lang="zh-CN" altLang="en-US" sz="2000" dirty="0"/>
              <a:t>基处于</a:t>
            </a:r>
            <a:r>
              <a:rPr kumimoji="1" lang="en-US" altLang="zh-CN" sz="2000" dirty="0" err="1">
                <a:solidFill>
                  <a:srgbClr val="FF0000"/>
                </a:solidFill>
              </a:rPr>
              <a:t>tg</a:t>
            </a:r>
            <a:r>
              <a:rPr kumimoji="1" lang="zh-CN" altLang="en-US" sz="2000" dirty="0">
                <a:solidFill>
                  <a:srgbClr val="FF0000"/>
                </a:solidFill>
              </a:rPr>
              <a:t>位</a:t>
            </a:r>
            <a:r>
              <a:rPr kumimoji="1" lang="zh-CN" altLang="en-US" sz="2000" dirty="0"/>
              <a:t>，与纤维素</a:t>
            </a:r>
            <a:r>
              <a:rPr kumimoji="1" lang="en-US" altLang="zh-CN" sz="2000" dirty="0"/>
              <a:t>Ⅰ</a:t>
            </a:r>
            <a:r>
              <a:rPr kumimoji="1" lang="zh-CN" altLang="en-US" sz="2000" dirty="0"/>
              <a:t>分子链构象相似，但其方向是</a:t>
            </a:r>
            <a:r>
              <a:rPr kumimoji="1" lang="zh-CN" altLang="en-US" sz="2000" dirty="0">
                <a:solidFill>
                  <a:srgbClr val="FF0000"/>
                </a:solidFill>
              </a:rPr>
              <a:t>向下</a:t>
            </a:r>
            <a:r>
              <a:rPr kumimoji="1" lang="zh-CN" altLang="en-US" sz="2000" dirty="0"/>
              <a:t>的。</a:t>
            </a:r>
            <a:endParaRPr kumimoji="1" lang="zh-CN" altLang="en-US" sz="2000" dirty="0"/>
          </a:p>
          <a:p>
            <a:pPr marL="342900" indent="-342900" eaLnBrk="1" hangingPunct="1">
              <a:buFont typeface="Arial" panose="020B0604020202020204" pitchFamily="34" charset="0"/>
              <a:buChar char="•"/>
              <a:defRPr/>
            </a:pPr>
            <a:r>
              <a:rPr kumimoji="1" lang="zh-CN" altLang="en-US" sz="2000" dirty="0"/>
              <a:t>中心链相对于角链在纤维轴</a:t>
            </a:r>
            <a:r>
              <a:rPr kumimoji="1" lang="en-US" altLang="zh-CN" sz="2000" dirty="0"/>
              <a:t>c</a:t>
            </a:r>
            <a:r>
              <a:rPr kumimoji="1" lang="zh-CN" altLang="en-US" sz="2000" dirty="0"/>
              <a:t>的方向上相互错开</a:t>
            </a:r>
            <a:r>
              <a:rPr kumimoji="1" lang="en-US" altLang="zh-CN" sz="2000" dirty="0"/>
              <a:t>0.216c (c</a:t>
            </a:r>
            <a:r>
              <a:rPr kumimoji="1" lang="zh-CN" altLang="en-US" sz="2000" dirty="0"/>
              <a:t>为晶胞纤维轴方向上的长度</a:t>
            </a:r>
            <a:r>
              <a:rPr kumimoji="1" lang="en-US" altLang="zh-CN" sz="2000" dirty="0"/>
              <a:t>)</a:t>
            </a:r>
            <a:r>
              <a:rPr kumimoji="1" lang="zh-CN" altLang="en-US" sz="2000" dirty="0"/>
              <a:t>。</a:t>
            </a:r>
            <a:endParaRPr kumimoji="1" lang="zh-CN" altLang="en-US" sz="2000" dirty="0"/>
          </a:p>
        </p:txBody>
      </p:sp>
      <p:cxnSp>
        <p:nvCxnSpPr>
          <p:cNvPr id="9" name="直接箭头连接符 8"/>
          <p:cNvCxnSpPr/>
          <p:nvPr/>
        </p:nvCxnSpPr>
        <p:spPr>
          <a:xfrm rot="10800000">
            <a:off x="5364088" y="2779369"/>
            <a:ext cx="0" cy="12241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rot="10800000">
            <a:off x="8316416" y="2779369"/>
            <a:ext cx="0" cy="12241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658813" y="1841500"/>
            <a:ext cx="3192462"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defRPr/>
            </a:pPr>
            <a:r>
              <a:rPr kumimoji="1" lang="zh-CN" altLang="en-US" sz="2000" dirty="0">
                <a:latin typeface="Times New Roman" panose="02020603050405020304" pitchFamily="18" charset="0"/>
              </a:rPr>
              <a:t>纤维素</a:t>
            </a:r>
            <a:r>
              <a:rPr kumimoji="1" lang="en-US" altLang="zh-CN" sz="2000" dirty="0">
                <a:latin typeface="Times New Roman" panose="02020603050405020304" pitchFamily="18" charset="0"/>
              </a:rPr>
              <a:t>Ⅱ</a:t>
            </a:r>
            <a:r>
              <a:rPr kumimoji="1" lang="zh-CN" altLang="en-US" sz="2000" dirty="0">
                <a:latin typeface="Times New Roman" panose="02020603050405020304" pitchFamily="18" charset="0"/>
              </a:rPr>
              <a:t>中形成的氢键网较纤维素</a:t>
            </a:r>
            <a:r>
              <a:rPr kumimoji="1" lang="en-US" altLang="zh-CN" sz="2000" dirty="0">
                <a:latin typeface="Times New Roman" panose="02020603050405020304" pitchFamily="18" charset="0"/>
              </a:rPr>
              <a:t>Ⅰ</a:t>
            </a:r>
            <a:r>
              <a:rPr kumimoji="1" lang="zh-CN" altLang="en-US" sz="2000" dirty="0">
                <a:latin typeface="Times New Roman" panose="02020603050405020304" pitchFamily="18" charset="0"/>
              </a:rPr>
              <a:t>中复杂。</a:t>
            </a:r>
            <a:endParaRPr kumimoji="1" lang="zh-CN" altLang="en-US" sz="2000" dirty="0">
              <a:latin typeface="Times New Roman" panose="02020603050405020304" pitchFamily="18" charset="0"/>
            </a:endParaRPr>
          </a:p>
          <a:p>
            <a:pPr marL="342900" indent="-342900" eaLnBrk="1" hangingPunct="1">
              <a:spcBef>
                <a:spcPct val="0"/>
              </a:spcBef>
              <a:buClrTx/>
              <a:buSzTx/>
              <a:defRPr/>
            </a:pPr>
            <a:r>
              <a:rPr kumimoji="1" lang="zh-CN" altLang="en-US" sz="2000" dirty="0">
                <a:latin typeface="Times New Roman" panose="02020603050405020304" pitchFamily="18" charset="0"/>
              </a:rPr>
              <a:t>其中向上的角链上，－</a:t>
            </a:r>
            <a:r>
              <a:rPr kumimoji="1" lang="en-US" altLang="zh-CN" sz="2000" dirty="0">
                <a:latin typeface="Times New Roman" panose="02020603050405020304" pitchFamily="18" charset="0"/>
              </a:rPr>
              <a:t>CH</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OH</a:t>
            </a:r>
            <a:r>
              <a:rPr kumimoji="1" lang="zh-CN" altLang="en-US" sz="2000" dirty="0">
                <a:latin typeface="Times New Roman" panose="02020603050405020304" pitchFamily="18" charset="0"/>
              </a:rPr>
              <a:t>基处于</a:t>
            </a:r>
            <a:r>
              <a:rPr kumimoji="1" lang="en-US" altLang="zh-CN" sz="2000" dirty="0" err="1">
                <a:solidFill>
                  <a:srgbClr val="FF0000"/>
                </a:solidFill>
                <a:latin typeface="Times New Roman" panose="02020603050405020304" pitchFamily="18" charset="0"/>
              </a:rPr>
              <a:t>gt</a:t>
            </a:r>
            <a:r>
              <a:rPr kumimoji="1" lang="zh-CN" altLang="en-US" sz="2000" dirty="0">
                <a:latin typeface="Times New Roman" panose="02020603050405020304" pitchFamily="18" charset="0"/>
              </a:rPr>
              <a:t>构象，形成键长</a:t>
            </a:r>
            <a:r>
              <a:rPr kumimoji="1" lang="en-US" altLang="zh-CN" sz="2000" dirty="0">
                <a:latin typeface="Times New Roman" panose="02020603050405020304" pitchFamily="18" charset="0"/>
              </a:rPr>
              <a:t>2.69×10</a:t>
            </a:r>
            <a:r>
              <a:rPr kumimoji="1" lang="en-US" altLang="zh-CN" sz="2000" baseline="30000" dirty="0">
                <a:latin typeface="Times New Roman" panose="02020603050405020304" pitchFamily="18" charset="0"/>
              </a:rPr>
              <a:t>-10</a:t>
            </a:r>
            <a:r>
              <a:rPr kumimoji="1" lang="en-US" altLang="zh-CN" sz="2000" dirty="0">
                <a:latin typeface="Times New Roman" panose="02020603050405020304" pitchFamily="18" charset="0"/>
              </a:rPr>
              <a:t>m</a:t>
            </a:r>
            <a:r>
              <a:rPr kumimoji="1" lang="zh-CN" altLang="en-US" sz="2000" dirty="0">
                <a:latin typeface="Times New Roman" panose="02020603050405020304" pitchFamily="18" charset="0"/>
              </a:rPr>
              <a:t>的</a:t>
            </a:r>
            <a:r>
              <a:rPr kumimoji="1" lang="en-US" altLang="zh-CN" sz="2000" dirty="0">
                <a:latin typeface="Times New Roman" panose="02020603050405020304" pitchFamily="18" charset="0"/>
              </a:rPr>
              <a:t>[</a:t>
            </a:r>
            <a:r>
              <a:rPr kumimoji="1" lang="en-US" altLang="zh-CN" sz="2000" dirty="0">
                <a:solidFill>
                  <a:srgbClr val="FF0000"/>
                </a:solidFill>
                <a:latin typeface="Times New Roman" panose="02020603050405020304" pitchFamily="18" charset="0"/>
              </a:rPr>
              <a:t>O(3)-H…O</a:t>
            </a:r>
            <a:r>
              <a:rPr kumimoji="1" lang="zh-CN" altLang="en-US" sz="2000" dirty="0">
                <a:solidFill>
                  <a:srgbClr val="FF0000"/>
                </a:solidFill>
                <a:latin typeface="Times New Roman" panose="02020603050405020304" pitchFamily="18" charset="0"/>
              </a:rPr>
              <a:t>（</a:t>
            </a:r>
            <a:r>
              <a:rPr kumimoji="1" lang="en-US" altLang="zh-CN" sz="2000" dirty="0">
                <a:solidFill>
                  <a:srgbClr val="FF0000"/>
                </a:solidFill>
                <a:latin typeface="Times New Roman" panose="02020603050405020304" pitchFamily="18" charset="0"/>
              </a:rPr>
              <a:t>5’</a:t>
            </a:r>
            <a:r>
              <a:rPr kumimoji="1" lang="zh-CN" altLang="en-US" sz="2000" dirty="0">
                <a:solidFill>
                  <a:srgbClr val="FF0000"/>
                </a:solidFill>
                <a:latin typeface="Times New Roman" panose="02020603050405020304" pitchFamily="18" charset="0"/>
              </a:rPr>
              <a:t>）</a:t>
            </a:r>
            <a:r>
              <a:rPr kumimoji="1" lang="en-US" altLang="zh-CN" sz="2000" dirty="0">
                <a:latin typeface="Times New Roman" panose="02020603050405020304" pitchFamily="18" charset="0"/>
              </a:rPr>
              <a:t>]</a:t>
            </a:r>
            <a:r>
              <a:rPr kumimoji="1" lang="zh-CN" altLang="en-US" sz="2000" dirty="0">
                <a:solidFill>
                  <a:srgbClr val="FF0000"/>
                </a:solidFill>
                <a:latin typeface="Times New Roman" panose="02020603050405020304" pitchFamily="18" charset="0"/>
              </a:rPr>
              <a:t>分子内氢键</a:t>
            </a:r>
            <a:r>
              <a:rPr kumimoji="1" lang="zh-CN" altLang="en-US" sz="2000" dirty="0">
                <a:latin typeface="Times New Roman" panose="02020603050405020304" pitchFamily="18" charset="0"/>
              </a:rPr>
              <a:t>，</a:t>
            </a:r>
            <a:endParaRPr kumimoji="1" lang="zh-CN" altLang="en-US" sz="2000" dirty="0">
              <a:latin typeface="Times New Roman" panose="02020603050405020304" pitchFamily="18" charset="0"/>
            </a:endParaRPr>
          </a:p>
          <a:p>
            <a:pPr marL="342900" indent="-342900" eaLnBrk="1" hangingPunct="1">
              <a:spcBef>
                <a:spcPct val="0"/>
              </a:spcBef>
              <a:buClrTx/>
              <a:buSzTx/>
              <a:defRPr/>
            </a:pPr>
            <a:r>
              <a:rPr kumimoji="1" lang="zh-CN" altLang="en-US" sz="2000" dirty="0">
                <a:latin typeface="Times New Roman" panose="02020603050405020304" pitchFamily="18" charset="0"/>
              </a:rPr>
              <a:t>沿</a:t>
            </a:r>
            <a:r>
              <a:rPr kumimoji="1" lang="en-US" altLang="zh-CN" sz="2000" dirty="0">
                <a:latin typeface="Times New Roman" panose="02020603050405020304" pitchFamily="18" charset="0"/>
              </a:rPr>
              <a:t>a</a:t>
            </a:r>
            <a:r>
              <a:rPr kumimoji="1" lang="zh-CN" altLang="en-US" sz="2000" dirty="0">
                <a:latin typeface="Times New Roman" panose="02020603050405020304" pitchFamily="18" charset="0"/>
              </a:rPr>
              <a:t>轴方向与相邻的角链形成链长为</a:t>
            </a:r>
            <a:r>
              <a:rPr kumimoji="1" lang="en-US" altLang="zh-CN" sz="2000" dirty="0">
                <a:latin typeface="Times New Roman" panose="02020603050405020304" pitchFamily="18" charset="0"/>
              </a:rPr>
              <a:t>2.73×10</a:t>
            </a:r>
            <a:r>
              <a:rPr kumimoji="1" lang="zh-CN" altLang="en-US" sz="2000" baseline="30000" dirty="0">
                <a:latin typeface="Times New Roman" panose="02020603050405020304" pitchFamily="18" charset="0"/>
              </a:rPr>
              <a:t>－</a:t>
            </a:r>
            <a:r>
              <a:rPr kumimoji="1" lang="en-US" altLang="zh-CN" sz="2000" baseline="30000" dirty="0">
                <a:latin typeface="Times New Roman" panose="02020603050405020304" pitchFamily="18" charset="0"/>
              </a:rPr>
              <a:t>10</a:t>
            </a:r>
            <a:r>
              <a:rPr kumimoji="1" lang="en-US" altLang="zh-CN" sz="2000" dirty="0">
                <a:latin typeface="Times New Roman" panose="02020603050405020304" pitchFamily="18" charset="0"/>
              </a:rPr>
              <a:t>m</a:t>
            </a:r>
            <a:r>
              <a:rPr kumimoji="1" lang="zh-CN" altLang="en-US" sz="2000" dirty="0">
                <a:latin typeface="Times New Roman" panose="02020603050405020304" pitchFamily="18" charset="0"/>
              </a:rPr>
              <a:t>的</a:t>
            </a:r>
            <a:r>
              <a:rPr kumimoji="1" lang="zh-CN" altLang="en-US" sz="2000" dirty="0">
                <a:solidFill>
                  <a:srgbClr val="FF0000"/>
                </a:solidFill>
                <a:latin typeface="Times New Roman" panose="02020603050405020304" pitchFamily="18" charset="0"/>
              </a:rPr>
              <a:t>分子间氢键</a:t>
            </a:r>
            <a:r>
              <a:rPr kumimoji="1" lang="en-US" altLang="zh-CN" sz="2000" dirty="0">
                <a:latin typeface="Times New Roman" panose="02020603050405020304" pitchFamily="18" charset="0"/>
              </a:rPr>
              <a:t>[</a:t>
            </a:r>
            <a:r>
              <a:rPr kumimoji="1" lang="en-US" altLang="zh-CN" sz="2000" dirty="0">
                <a:solidFill>
                  <a:srgbClr val="FF0000"/>
                </a:solidFill>
                <a:latin typeface="Times New Roman" panose="02020603050405020304" pitchFamily="18" charset="0"/>
              </a:rPr>
              <a:t>O(6)-H…O(2)</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，处于（</a:t>
            </a:r>
            <a:r>
              <a:rPr kumimoji="1" lang="en-US" altLang="zh-CN" sz="2000" dirty="0">
                <a:latin typeface="Times New Roman" panose="02020603050405020304" pitchFamily="18" charset="0"/>
              </a:rPr>
              <a:t>020</a:t>
            </a:r>
            <a:r>
              <a:rPr kumimoji="1" lang="zh-CN" altLang="en-US" sz="2000" dirty="0">
                <a:latin typeface="Times New Roman" panose="02020603050405020304" pitchFamily="18" charset="0"/>
              </a:rPr>
              <a:t>）面内。 </a:t>
            </a:r>
            <a:endParaRPr kumimoji="1" lang="zh-CN" altLang="en-US" sz="2000" dirty="0">
              <a:latin typeface="Times New Roman" panose="02020603050405020304" pitchFamily="18" charset="0"/>
            </a:endParaRPr>
          </a:p>
        </p:txBody>
      </p:sp>
      <p:pic>
        <p:nvPicPr>
          <p:cNvPr id="112643" name="Picture 3" descr="7_{VISYNA_W1KWZUZ@1}D2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0013" y="1525588"/>
            <a:ext cx="3252787"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Rectangle 4"/>
          <p:cNvSpPr>
            <a:spLocks noChangeArrowheads="1"/>
          </p:cNvSpPr>
          <p:nvPr/>
        </p:nvSpPr>
        <p:spPr bwMode="auto">
          <a:xfrm>
            <a:off x="5086350" y="5765800"/>
            <a:ext cx="3228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a:t>向上的（角）链沿</a:t>
            </a:r>
            <a:r>
              <a:rPr kumimoji="1" lang="en-US" altLang="zh-CN" sz="2000"/>
              <a:t>020</a:t>
            </a:r>
            <a:r>
              <a:rPr kumimoji="1" lang="zh-CN" altLang="en-US" sz="2000"/>
              <a:t>面的分子内、分子间氢键</a:t>
            </a:r>
            <a:endParaRPr kumimoji="1" lang="zh-CN" altLang="en-US" sz="2000"/>
          </a:p>
        </p:txBody>
      </p:sp>
      <p:sp>
        <p:nvSpPr>
          <p:cNvPr id="112645" name="Line 6"/>
          <p:cNvSpPr>
            <a:spLocks noChangeShapeType="1"/>
          </p:cNvSpPr>
          <p:nvPr/>
        </p:nvSpPr>
        <p:spPr bwMode="auto">
          <a:xfrm flipV="1">
            <a:off x="3779838" y="2763838"/>
            <a:ext cx="1890712" cy="73660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46" name="Line 8"/>
          <p:cNvSpPr>
            <a:spLocks noChangeShapeType="1"/>
          </p:cNvSpPr>
          <p:nvPr/>
        </p:nvSpPr>
        <p:spPr bwMode="auto">
          <a:xfrm flipV="1">
            <a:off x="3635375" y="4113213"/>
            <a:ext cx="3170238" cy="750887"/>
          </a:xfrm>
          <a:prstGeom prst="line">
            <a:avLst/>
          </a:prstGeom>
          <a:noFill/>
          <a:ln w="381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47" name="Line 9"/>
          <p:cNvSpPr>
            <a:spLocks noChangeShapeType="1"/>
          </p:cNvSpPr>
          <p:nvPr/>
        </p:nvSpPr>
        <p:spPr bwMode="auto">
          <a:xfrm>
            <a:off x="3635375" y="3716338"/>
            <a:ext cx="2001838" cy="95250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48" name="Line 10"/>
          <p:cNvSpPr>
            <a:spLocks noChangeShapeType="1"/>
          </p:cNvSpPr>
          <p:nvPr/>
        </p:nvSpPr>
        <p:spPr bwMode="auto">
          <a:xfrm flipV="1">
            <a:off x="3635375" y="3098800"/>
            <a:ext cx="3105150" cy="1625600"/>
          </a:xfrm>
          <a:prstGeom prst="line">
            <a:avLst/>
          </a:prstGeom>
          <a:noFill/>
          <a:ln w="381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p:cNvSpPr>
            <a:spLocks noChangeArrowheads="1"/>
          </p:cNvSpPr>
          <p:nvPr/>
        </p:nvSpPr>
        <p:spPr bwMode="auto">
          <a:xfrm>
            <a:off x="395288" y="1214438"/>
            <a:ext cx="4176712" cy="501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marL="342900" indent="-342900" eaLnBrk="1" hangingPunct="1">
              <a:spcBef>
                <a:spcPct val="0"/>
              </a:spcBef>
              <a:buClrTx/>
              <a:buSzTx/>
              <a:defRPr/>
            </a:pPr>
            <a:r>
              <a:rPr kumimoji="1" lang="zh-CN" altLang="en-US" sz="2000" dirty="0">
                <a:latin typeface="Times New Roman" panose="02020603050405020304" pitchFamily="18" charset="0"/>
              </a:rPr>
              <a:t>向下的中心键，其</a:t>
            </a:r>
            <a:r>
              <a:rPr kumimoji="1" lang="en-US" altLang="zh-CN" sz="2000" dirty="0">
                <a:latin typeface="Times New Roman" panose="02020603050405020304" pitchFamily="18" charset="0"/>
              </a:rPr>
              <a:t>-CH</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OH</a:t>
            </a:r>
            <a:r>
              <a:rPr kumimoji="1" lang="zh-CN" altLang="en-US" sz="2000" dirty="0">
                <a:latin typeface="Times New Roman" panose="02020603050405020304" pitchFamily="18" charset="0"/>
              </a:rPr>
              <a:t>基为</a:t>
            </a:r>
            <a:r>
              <a:rPr kumimoji="1" lang="en-US" altLang="zh-CN" sz="2000" dirty="0" err="1">
                <a:solidFill>
                  <a:srgbClr val="FF0000"/>
                </a:solidFill>
                <a:latin typeface="Times New Roman" panose="02020603050405020304" pitchFamily="18" charset="0"/>
              </a:rPr>
              <a:t>tg</a:t>
            </a:r>
            <a:r>
              <a:rPr kumimoji="1" lang="zh-CN" altLang="en-US" sz="2000" dirty="0">
                <a:latin typeface="Times New Roman" panose="02020603050405020304" pitchFamily="18" charset="0"/>
              </a:rPr>
              <a:t>构象，</a:t>
            </a:r>
            <a:endParaRPr kumimoji="1" lang="zh-CN" altLang="en-US" sz="2000" dirty="0">
              <a:latin typeface="Times New Roman" panose="02020603050405020304" pitchFamily="18" charset="0"/>
            </a:endParaRPr>
          </a:p>
          <a:p>
            <a:pPr marL="342900" indent="-342900" eaLnBrk="1" hangingPunct="1">
              <a:spcBef>
                <a:spcPct val="0"/>
              </a:spcBef>
              <a:buClrTx/>
              <a:buSzTx/>
              <a:defRPr/>
            </a:pPr>
            <a:r>
              <a:rPr kumimoji="1" lang="zh-CN" altLang="en-US" sz="2000" dirty="0">
                <a:latin typeface="Times New Roman" panose="02020603050405020304" pitchFamily="18" charset="0"/>
              </a:rPr>
              <a:t>含有键长为</a:t>
            </a:r>
            <a:r>
              <a:rPr kumimoji="1" lang="en-US" altLang="zh-CN" sz="2000" dirty="0">
                <a:latin typeface="Times New Roman" panose="02020603050405020304" pitchFamily="18" charset="0"/>
              </a:rPr>
              <a:t>2.69×10</a:t>
            </a:r>
            <a:r>
              <a:rPr kumimoji="1" lang="zh-CN" altLang="en-US" sz="2000" baseline="30000" dirty="0">
                <a:latin typeface="Times New Roman" panose="02020603050405020304" pitchFamily="18" charset="0"/>
              </a:rPr>
              <a:t>－</a:t>
            </a:r>
            <a:r>
              <a:rPr kumimoji="1" lang="en-US" altLang="zh-CN" sz="2000" baseline="30000" dirty="0">
                <a:latin typeface="Times New Roman" panose="02020603050405020304" pitchFamily="18" charset="0"/>
              </a:rPr>
              <a:t>10</a:t>
            </a:r>
            <a:r>
              <a:rPr kumimoji="1" lang="en-US" altLang="zh-CN" sz="2000" dirty="0">
                <a:latin typeface="Times New Roman" panose="02020603050405020304" pitchFamily="18" charset="0"/>
              </a:rPr>
              <a:t>m</a:t>
            </a:r>
            <a:r>
              <a:rPr kumimoji="1" lang="zh-CN" altLang="en-US" sz="2000" dirty="0">
                <a:latin typeface="Times New Roman" panose="02020603050405020304" pitchFamily="18" charset="0"/>
              </a:rPr>
              <a:t>的</a:t>
            </a:r>
            <a:r>
              <a:rPr kumimoji="1" lang="zh-CN" altLang="en-US" sz="2000" dirty="0">
                <a:solidFill>
                  <a:srgbClr val="FF0000"/>
                </a:solidFill>
                <a:latin typeface="Times New Roman" panose="02020603050405020304" pitchFamily="18" charset="0"/>
              </a:rPr>
              <a:t>分子内氢键</a:t>
            </a:r>
            <a:r>
              <a:rPr kumimoji="1" lang="en-US" altLang="zh-CN" sz="2000" dirty="0">
                <a:solidFill>
                  <a:srgbClr val="FF0000"/>
                </a:solidFill>
                <a:latin typeface="Times New Roman" panose="02020603050405020304" pitchFamily="18" charset="0"/>
              </a:rPr>
              <a:t>[O(3)-H…O(5’)]</a:t>
            </a:r>
            <a:r>
              <a:rPr kumimoji="1" lang="zh-CN" altLang="en-US" sz="2000" dirty="0">
                <a:latin typeface="Times New Roman" panose="02020603050405020304" pitchFamily="18" charset="0"/>
              </a:rPr>
              <a:t>，</a:t>
            </a:r>
            <a:endParaRPr kumimoji="1" lang="zh-CN" altLang="en-US" sz="2000" dirty="0">
              <a:latin typeface="Times New Roman" panose="02020603050405020304" pitchFamily="18" charset="0"/>
            </a:endParaRPr>
          </a:p>
          <a:p>
            <a:pPr marL="342900" indent="-342900" eaLnBrk="1" hangingPunct="1">
              <a:spcBef>
                <a:spcPct val="0"/>
              </a:spcBef>
              <a:buClrTx/>
              <a:buSzTx/>
              <a:defRPr/>
            </a:pPr>
            <a:r>
              <a:rPr kumimoji="1" lang="zh-CN" altLang="en-US" sz="2000" dirty="0">
                <a:latin typeface="Times New Roman" panose="02020603050405020304" pitchFamily="18" charset="0"/>
              </a:rPr>
              <a:t>含有键长为</a:t>
            </a:r>
            <a:r>
              <a:rPr kumimoji="1" lang="en-US" altLang="zh-CN" sz="2000" dirty="0">
                <a:latin typeface="Times New Roman" panose="02020603050405020304" pitchFamily="18" charset="0"/>
              </a:rPr>
              <a:t>2.73×10</a:t>
            </a:r>
            <a:r>
              <a:rPr kumimoji="1" lang="zh-CN" altLang="en-US" sz="2000" baseline="30000" dirty="0">
                <a:latin typeface="Times New Roman" panose="02020603050405020304" pitchFamily="18" charset="0"/>
              </a:rPr>
              <a:t>－</a:t>
            </a:r>
            <a:r>
              <a:rPr kumimoji="1" lang="en-US" altLang="zh-CN" sz="2000" baseline="30000" dirty="0">
                <a:latin typeface="Times New Roman" panose="02020603050405020304" pitchFamily="18" charset="0"/>
              </a:rPr>
              <a:t>10</a:t>
            </a:r>
            <a:r>
              <a:rPr kumimoji="1" lang="en-US" altLang="zh-CN" sz="2000" dirty="0">
                <a:latin typeface="Times New Roman" panose="02020603050405020304" pitchFamily="18" charset="0"/>
              </a:rPr>
              <a:t>m</a:t>
            </a:r>
            <a:r>
              <a:rPr kumimoji="1" lang="zh-CN" altLang="en-US" sz="2000" dirty="0">
                <a:latin typeface="Times New Roman" panose="02020603050405020304" pitchFamily="18" charset="0"/>
              </a:rPr>
              <a:t>的第二种</a:t>
            </a:r>
            <a:r>
              <a:rPr kumimoji="1" lang="zh-CN" altLang="en-US" sz="2000" dirty="0">
                <a:solidFill>
                  <a:srgbClr val="FF0000"/>
                </a:solidFill>
                <a:latin typeface="Times New Roman" panose="02020603050405020304" pitchFamily="18" charset="0"/>
              </a:rPr>
              <a:t>分子内氢键</a:t>
            </a:r>
            <a:r>
              <a:rPr kumimoji="1" lang="en-US" altLang="zh-CN" sz="2000" dirty="0">
                <a:solidFill>
                  <a:srgbClr val="FF0000"/>
                </a:solidFill>
                <a:latin typeface="Times New Roman" panose="02020603050405020304" pitchFamily="18" charset="0"/>
              </a:rPr>
              <a:t>[O(2’)-H…O(6)]</a:t>
            </a:r>
            <a:r>
              <a:rPr kumimoji="1" lang="zh-CN" altLang="en-US" sz="2000" dirty="0">
                <a:latin typeface="Times New Roman" panose="02020603050405020304" pitchFamily="18" charset="0"/>
              </a:rPr>
              <a:t>。</a:t>
            </a:r>
            <a:endParaRPr kumimoji="1" lang="zh-CN" altLang="en-US" sz="2000" dirty="0">
              <a:latin typeface="Times New Roman" panose="02020603050405020304" pitchFamily="18" charset="0"/>
            </a:endParaRPr>
          </a:p>
          <a:p>
            <a:pPr marL="342900" indent="-342900" eaLnBrk="1" hangingPunct="1">
              <a:spcBef>
                <a:spcPct val="0"/>
              </a:spcBef>
              <a:buClrTx/>
              <a:buSzTx/>
              <a:defRPr/>
            </a:pPr>
            <a:r>
              <a:rPr kumimoji="1" lang="zh-CN" altLang="en-US" sz="2000" dirty="0">
                <a:latin typeface="Times New Roman" panose="02020603050405020304" pitchFamily="18" charset="0"/>
              </a:rPr>
              <a:t>在分子链间，这种链的</a:t>
            </a:r>
            <a:r>
              <a:rPr kumimoji="1" lang="en-US" altLang="zh-CN" sz="2000" dirty="0">
                <a:latin typeface="Times New Roman" panose="02020603050405020304" pitchFamily="18" charset="0"/>
              </a:rPr>
              <a:t>O</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6</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H</a:t>
            </a:r>
            <a:r>
              <a:rPr kumimoji="1" lang="zh-CN" altLang="en-US" sz="2000" dirty="0">
                <a:latin typeface="Times New Roman" panose="02020603050405020304" pitchFamily="18" charset="0"/>
              </a:rPr>
              <a:t>基在沿</a:t>
            </a:r>
            <a:r>
              <a:rPr kumimoji="1" lang="en-US" altLang="zh-CN" sz="2000" dirty="0">
                <a:latin typeface="Times New Roman" panose="02020603050405020304" pitchFamily="18" charset="0"/>
              </a:rPr>
              <a:t>a</a:t>
            </a:r>
            <a:r>
              <a:rPr kumimoji="1" lang="zh-CN" altLang="en-US" sz="2000" dirty="0">
                <a:latin typeface="Times New Roman" panose="02020603050405020304" pitchFamily="18" charset="0"/>
              </a:rPr>
              <a:t>轴方向上与相邻（向下）的中心链形成键长为</a:t>
            </a:r>
            <a:r>
              <a:rPr kumimoji="1" lang="en-US" altLang="zh-CN" sz="2000" dirty="0">
                <a:latin typeface="Times New Roman" panose="02020603050405020304" pitchFamily="18" charset="0"/>
              </a:rPr>
              <a:t>2.67×10</a:t>
            </a:r>
            <a:r>
              <a:rPr kumimoji="1" lang="zh-CN" altLang="en-US" sz="2000" baseline="30000" dirty="0">
                <a:latin typeface="Times New Roman" panose="02020603050405020304" pitchFamily="18" charset="0"/>
              </a:rPr>
              <a:t>－</a:t>
            </a:r>
            <a:r>
              <a:rPr kumimoji="1" lang="en-US" altLang="zh-CN" sz="2000" baseline="30000" dirty="0">
                <a:latin typeface="Times New Roman" panose="02020603050405020304" pitchFamily="18" charset="0"/>
              </a:rPr>
              <a:t>10</a:t>
            </a:r>
            <a:r>
              <a:rPr kumimoji="1" lang="en-US" altLang="zh-CN" sz="2000" dirty="0">
                <a:latin typeface="Times New Roman" panose="02020603050405020304" pitchFamily="18" charset="0"/>
              </a:rPr>
              <a:t>m</a:t>
            </a:r>
            <a:r>
              <a:rPr kumimoji="1" lang="zh-CN" altLang="en-US" sz="2000" dirty="0">
                <a:latin typeface="Times New Roman" panose="02020603050405020304" pitchFamily="18" charset="0"/>
              </a:rPr>
              <a:t>的</a:t>
            </a:r>
            <a:r>
              <a:rPr kumimoji="1" lang="zh-CN" altLang="en-US" sz="2000" dirty="0">
                <a:solidFill>
                  <a:srgbClr val="FF0000"/>
                </a:solidFill>
                <a:latin typeface="Times New Roman" panose="02020603050405020304" pitchFamily="18" charset="0"/>
              </a:rPr>
              <a:t>分子间氢键</a:t>
            </a:r>
            <a:r>
              <a:rPr kumimoji="1" lang="en-US" altLang="zh-CN" sz="2000" dirty="0">
                <a:solidFill>
                  <a:srgbClr val="FF0000"/>
                </a:solidFill>
                <a:latin typeface="Times New Roman" panose="02020603050405020304" pitchFamily="18" charset="0"/>
              </a:rPr>
              <a:t>[O(6)-H…O(3)]</a:t>
            </a:r>
            <a:r>
              <a:rPr kumimoji="1" lang="zh-CN" altLang="en-US" sz="2000" dirty="0">
                <a:latin typeface="Times New Roman" panose="02020603050405020304" pitchFamily="18" charset="0"/>
              </a:rPr>
              <a:t>，</a:t>
            </a:r>
            <a:endParaRPr kumimoji="1" lang="zh-CN" altLang="en-US" sz="2000" dirty="0">
              <a:latin typeface="Times New Roman" panose="02020603050405020304" pitchFamily="18" charset="0"/>
            </a:endParaRPr>
          </a:p>
          <a:p>
            <a:pPr eaLnBrk="1" hangingPunct="1">
              <a:spcBef>
                <a:spcPct val="0"/>
              </a:spcBef>
              <a:buClrTx/>
              <a:buSzTx/>
              <a:buFontTx/>
              <a:buNone/>
              <a:defRPr/>
            </a:pPr>
            <a:r>
              <a:rPr kumimoji="1" lang="zh-CN" altLang="en-US" sz="2000" dirty="0">
                <a:latin typeface="Times New Roman" panose="02020603050405020304" pitchFamily="18" charset="0"/>
              </a:rPr>
              <a:t>与纤维素</a:t>
            </a:r>
            <a:r>
              <a:rPr kumimoji="1" lang="en-US" altLang="zh-CN" sz="2000" dirty="0">
                <a:latin typeface="Times New Roman" panose="02020603050405020304" pitchFamily="18" charset="0"/>
              </a:rPr>
              <a:t>Ⅰ</a:t>
            </a:r>
            <a:r>
              <a:rPr kumimoji="1" lang="zh-CN" altLang="en-US" sz="2000" dirty="0">
                <a:latin typeface="Times New Roman" panose="02020603050405020304" pitchFamily="18" charset="0"/>
              </a:rPr>
              <a:t>相似，这种分子间的氢键链也位于（</a:t>
            </a:r>
            <a:r>
              <a:rPr kumimoji="1" lang="en-US" altLang="zh-CN" sz="2000" dirty="0">
                <a:latin typeface="Times New Roman" panose="02020603050405020304" pitchFamily="18" charset="0"/>
              </a:rPr>
              <a:t>020</a:t>
            </a:r>
            <a:r>
              <a:rPr kumimoji="1" lang="zh-CN" altLang="en-US" sz="2000" dirty="0">
                <a:latin typeface="Times New Roman" panose="02020603050405020304" pitchFamily="18" charset="0"/>
              </a:rPr>
              <a:t>）面上，故纤维素</a:t>
            </a:r>
            <a:r>
              <a:rPr kumimoji="1" lang="en-US" altLang="zh-CN" sz="2000" dirty="0">
                <a:latin typeface="Times New Roman" panose="02020603050405020304" pitchFamily="18" charset="0"/>
              </a:rPr>
              <a:t>Ⅱ</a:t>
            </a:r>
            <a:r>
              <a:rPr kumimoji="1" lang="zh-CN" altLang="en-US" sz="2000" dirty="0">
                <a:latin typeface="Times New Roman" panose="02020603050405020304" pitchFamily="18" charset="0"/>
              </a:rPr>
              <a:t>在（</a:t>
            </a:r>
            <a:r>
              <a:rPr kumimoji="1" lang="en-US" altLang="zh-CN" sz="2000" dirty="0">
                <a:latin typeface="Times New Roman" panose="02020603050405020304" pitchFamily="18" charset="0"/>
              </a:rPr>
              <a:t>020</a:t>
            </a:r>
            <a:r>
              <a:rPr kumimoji="1" lang="zh-CN" altLang="en-US" sz="2000" dirty="0">
                <a:latin typeface="Times New Roman" panose="02020603050405020304" pitchFamily="18" charset="0"/>
              </a:rPr>
              <a:t>）面上的氢键链片是交错排列的，在氢键链片内，链的方向是相同的，但相邻氢键链片中链的方向是交变的。</a:t>
            </a:r>
            <a:endParaRPr kumimoji="1" lang="zh-CN" altLang="en-US" sz="2000" dirty="0">
              <a:latin typeface="Times New Roman" panose="02020603050405020304" pitchFamily="18" charset="0"/>
            </a:endParaRPr>
          </a:p>
        </p:txBody>
      </p:sp>
      <p:pic>
        <p:nvPicPr>
          <p:cNvPr id="113667" name="Picture 5" descr="XTFMUC@{~QO}B)]P[%BV77Q"/>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8863" y="1214438"/>
            <a:ext cx="3673475"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Line 8"/>
          <p:cNvSpPr>
            <a:spLocks noChangeShapeType="1"/>
          </p:cNvSpPr>
          <p:nvPr/>
        </p:nvSpPr>
        <p:spPr bwMode="auto">
          <a:xfrm>
            <a:off x="4284663" y="2209800"/>
            <a:ext cx="1403350" cy="219075"/>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669" name="Line 9"/>
          <p:cNvSpPr>
            <a:spLocks noChangeShapeType="1"/>
          </p:cNvSpPr>
          <p:nvPr/>
        </p:nvSpPr>
        <p:spPr bwMode="auto">
          <a:xfrm>
            <a:off x="4211638" y="3068638"/>
            <a:ext cx="1152525" cy="576262"/>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670" name="Line 11"/>
          <p:cNvSpPr>
            <a:spLocks noChangeShapeType="1"/>
          </p:cNvSpPr>
          <p:nvPr/>
        </p:nvSpPr>
        <p:spPr bwMode="auto">
          <a:xfrm>
            <a:off x="4464050" y="4222750"/>
            <a:ext cx="2484438" cy="574675"/>
          </a:xfrm>
          <a:prstGeom prst="line">
            <a:avLst/>
          </a:prstGeom>
          <a:noFill/>
          <a:ln w="38100">
            <a:solidFill>
              <a:srgbClr val="FF0000"/>
            </a:solidFill>
            <a:prstDash val="lg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671" name="Rectangle 13"/>
          <p:cNvSpPr>
            <a:spLocks noChangeArrowheads="1"/>
          </p:cNvSpPr>
          <p:nvPr/>
        </p:nvSpPr>
        <p:spPr bwMode="auto">
          <a:xfrm>
            <a:off x="5226050" y="5810250"/>
            <a:ext cx="331628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a:t>向下的（中心）链沿</a:t>
            </a:r>
            <a:r>
              <a:rPr kumimoji="1" lang="en-US" altLang="zh-CN" sz="2000"/>
              <a:t>020</a:t>
            </a:r>
            <a:r>
              <a:rPr kumimoji="1" lang="zh-CN" altLang="en-US" sz="2000"/>
              <a:t>面的分子内、分子间氢键</a:t>
            </a:r>
            <a:endParaRPr kumimoji="1" lang="zh-CN" altLang="en-US" sz="2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5"/>
          <p:cNvSpPr>
            <a:spLocks noChangeArrowheads="1"/>
          </p:cNvSpPr>
          <p:nvPr/>
        </p:nvSpPr>
        <p:spPr bwMode="auto">
          <a:xfrm>
            <a:off x="755576" y="958889"/>
            <a:ext cx="26638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沿（</a:t>
            </a:r>
            <a:r>
              <a:rPr kumimoji="1" lang="en-US" altLang="zh-CN" sz="2000" dirty="0">
                <a:solidFill>
                  <a:srgbClr val="FF0000"/>
                </a:solidFill>
                <a:latin typeface="Times New Roman" panose="02020603050405020304" pitchFamily="18" charset="0"/>
              </a:rPr>
              <a:t>110</a:t>
            </a:r>
            <a:r>
              <a:rPr kumimoji="1" lang="zh-CN" altLang="en-US" sz="2000" dirty="0">
                <a:latin typeface="Times New Roman" panose="02020603050405020304" pitchFamily="18" charset="0"/>
              </a:rPr>
              <a:t>）面晶胞对角线方向上，角链（向上）与相邻的中心链（向下）间形成键长</a:t>
            </a:r>
            <a:r>
              <a:rPr kumimoji="1" lang="en-US" altLang="zh-CN" sz="2000" dirty="0">
                <a:latin typeface="Times New Roman" panose="02020603050405020304" pitchFamily="18" charset="0"/>
              </a:rPr>
              <a:t>2.77×10</a:t>
            </a:r>
            <a:r>
              <a:rPr kumimoji="1" lang="zh-CN" altLang="en-US" sz="2000" baseline="30000" dirty="0">
                <a:latin typeface="Times New Roman" panose="02020603050405020304" pitchFamily="18" charset="0"/>
              </a:rPr>
              <a:t>－</a:t>
            </a:r>
            <a:r>
              <a:rPr kumimoji="1" lang="en-US" altLang="zh-CN" sz="2000" baseline="30000" dirty="0">
                <a:latin typeface="Times New Roman" panose="02020603050405020304" pitchFamily="18" charset="0"/>
              </a:rPr>
              <a:t>10</a:t>
            </a:r>
            <a:r>
              <a:rPr kumimoji="1" lang="en-US" altLang="zh-CN" sz="2000" dirty="0">
                <a:latin typeface="Times New Roman" panose="02020603050405020304" pitchFamily="18" charset="0"/>
              </a:rPr>
              <a:t>m</a:t>
            </a:r>
            <a:r>
              <a:rPr kumimoji="1" lang="zh-CN" altLang="en-US" sz="2000" dirty="0">
                <a:latin typeface="Times New Roman" panose="02020603050405020304" pitchFamily="18" charset="0"/>
              </a:rPr>
              <a:t>的</a:t>
            </a:r>
            <a:r>
              <a:rPr kumimoji="1" lang="zh-CN" altLang="en-US" sz="2000" dirty="0">
                <a:solidFill>
                  <a:srgbClr val="FF0000"/>
                </a:solidFill>
                <a:latin typeface="Times New Roman" panose="02020603050405020304" pitchFamily="18" charset="0"/>
              </a:rPr>
              <a:t>分子间氢键</a:t>
            </a:r>
            <a:r>
              <a:rPr kumimoji="1" lang="en-US" altLang="zh-CN" sz="2000" dirty="0">
                <a:solidFill>
                  <a:srgbClr val="FF0000"/>
                </a:solidFill>
                <a:latin typeface="Times New Roman" panose="02020603050405020304" pitchFamily="18" charset="0"/>
              </a:rPr>
              <a:t>[O(2)-H…O(2’)]</a:t>
            </a:r>
            <a:r>
              <a:rPr kumimoji="1" lang="zh-CN" altLang="en-US" sz="2000" dirty="0">
                <a:latin typeface="Times New Roman" panose="02020603050405020304" pitchFamily="18" charset="0"/>
              </a:rPr>
              <a:t>，这一附加的氢键链片是纤维素</a:t>
            </a:r>
            <a:r>
              <a:rPr kumimoji="1" lang="en-US" altLang="zh-CN" sz="2000" dirty="0">
                <a:latin typeface="Times New Roman" panose="02020603050405020304" pitchFamily="18" charset="0"/>
              </a:rPr>
              <a:t>Ⅱ</a:t>
            </a:r>
            <a:r>
              <a:rPr kumimoji="1" lang="zh-CN" altLang="en-US" sz="2000" dirty="0">
                <a:latin typeface="Times New Roman" panose="02020603050405020304" pitchFamily="18" charset="0"/>
              </a:rPr>
              <a:t>与纤维素</a:t>
            </a:r>
            <a:r>
              <a:rPr kumimoji="1" lang="en-US" altLang="zh-CN" sz="2000" dirty="0">
                <a:latin typeface="Times New Roman" panose="02020603050405020304" pitchFamily="18" charset="0"/>
              </a:rPr>
              <a:t>Ⅰ</a:t>
            </a:r>
            <a:r>
              <a:rPr kumimoji="1" lang="zh-CN" altLang="en-US" sz="2000" dirty="0">
                <a:latin typeface="Times New Roman" panose="02020603050405020304" pitchFamily="18" charset="0"/>
              </a:rPr>
              <a:t>的主要区别。 </a:t>
            </a:r>
            <a:endParaRPr kumimoji="1" lang="zh-CN" altLang="en-US" sz="2000" dirty="0">
              <a:latin typeface="Times New Roman" panose="02020603050405020304" pitchFamily="18" charset="0"/>
            </a:endParaRPr>
          </a:p>
        </p:txBody>
      </p:sp>
      <p:pic>
        <p:nvPicPr>
          <p:cNvPr id="114691" name="Picture 7" descr="H_C}3HZZ3UQM%%JRCCP[S7J"/>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54615" y="958889"/>
            <a:ext cx="449897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Line 8"/>
          <p:cNvSpPr>
            <a:spLocks noChangeShapeType="1"/>
          </p:cNvSpPr>
          <p:nvPr/>
        </p:nvSpPr>
        <p:spPr bwMode="auto">
          <a:xfrm>
            <a:off x="3059832" y="2708920"/>
            <a:ext cx="2763118" cy="286693"/>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693" name="Line 9"/>
          <p:cNvSpPr>
            <a:spLocks noChangeShapeType="1"/>
          </p:cNvSpPr>
          <p:nvPr/>
        </p:nvSpPr>
        <p:spPr bwMode="auto">
          <a:xfrm>
            <a:off x="3059832" y="2852936"/>
            <a:ext cx="3888656" cy="1071364"/>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694" name="Rectangle 10"/>
          <p:cNvSpPr>
            <a:spLocks noChangeArrowheads="1"/>
          </p:cNvSpPr>
          <p:nvPr/>
        </p:nvSpPr>
        <p:spPr bwMode="auto">
          <a:xfrm>
            <a:off x="4570413" y="5737122"/>
            <a:ext cx="4051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dirty="0"/>
              <a:t>向上的（角）链和向下的（中心）链沿</a:t>
            </a:r>
            <a:r>
              <a:rPr kumimoji="1" lang="en-US" altLang="zh-CN" sz="2000" dirty="0"/>
              <a:t>110</a:t>
            </a:r>
            <a:r>
              <a:rPr kumimoji="1" lang="zh-CN" altLang="en-US" sz="2000" dirty="0"/>
              <a:t>面的分子内和分子间氢键</a:t>
            </a:r>
            <a:endParaRPr kumimoji="1" lang="en-US" altLang="zh-CN" sz="2000" dirty="0"/>
          </a:p>
        </p:txBody>
      </p:sp>
      <p:sp>
        <p:nvSpPr>
          <p:cNvPr id="2" name="矩形 1"/>
          <p:cNvSpPr/>
          <p:nvPr/>
        </p:nvSpPr>
        <p:spPr>
          <a:xfrm>
            <a:off x="720794" y="4617304"/>
            <a:ext cx="3528392" cy="1477328"/>
          </a:xfrm>
          <a:prstGeom prst="rect">
            <a:avLst/>
          </a:prstGeom>
        </p:spPr>
        <p:txBody>
          <a:bodyPr wrap="square">
            <a:spAutoFit/>
          </a:bodyPr>
          <a:lstStyle/>
          <a:p>
            <a:r>
              <a:rPr kumimoji="1" lang="zh-CN" altLang="en-US" dirty="0">
                <a:latin typeface="Times New Roman" panose="02020603050405020304" pitchFamily="18" charset="0"/>
              </a:rPr>
              <a:t>纤维素</a:t>
            </a:r>
            <a:r>
              <a:rPr kumimoji="1" lang="en-US" altLang="zh-CN" dirty="0">
                <a:latin typeface="Times New Roman" panose="02020603050405020304" pitchFamily="18" charset="0"/>
              </a:rPr>
              <a:t>Ⅱ</a:t>
            </a:r>
            <a:r>
              <a:rPr kumimoji="1" lang="zh-CN" altLang="en-US" dirty="0">
                <a:latin typeface="Times New Roman" panose="02020603050405020304" pitchFamily="18" charset="0"/>
              </a:rPr>
              <a:t>中氢键的平均键长（</a:t>
            </a:r>
            <a:r>
              <a:rPr kumimoji="1" lang="en-US" altLang="zh-CN" dirty="0">
                <a:latin typeface="Times New Roman" panose="02020603050405020304" pitchFamily="18" charset="0"/>
              </a:rPr>
              <a:t>2.72×10</a:t>
            </a:r>
            <a:r>
              <a:rPr kumimoji="1" lang="zh-CN" altLang="en-US" baseline="30000" dirty="0">
                <a:latin typeface="Times New Roman" panose="02020603050405020304" pitchFamily="18" charset="0"/>
              </a:rPr>
              <a:t>－</a:t>
            </a:r>
            <a:r>
              <a:rPr kumimoji="1" lang="en-US" altLang="zh-CN" baseline="30000" dirty="0">
                <a:latin typeface="Times New Roman" panose="02020603050405020304" pitchFamily="18" charset="0"/>
              </a:rPr>
              <a:t>10</a:t>
            </a:r>
            <a:r>
              <a:rPr kumimoji="1" lang="en-US" altLang="zh-CN" dirty="0">
                <a:latin typeface="Times New Roman" panose="02020603050405020304" pitchFamily="18" charset="0"/>
              </a:rPr>
              <a:t>m</a:t>
            </a:r>
            <a:r>
              <a:rPr kumimoji="1" lang="zh-CN" altLang="en-US" dirty="0">
                <a:latin typeface="Times New Roman" panose="02020603050405020304" pitchFamily="18" charset="0"/>
              </a:rPr>
              <a:t>）比纤维素</a:t>
            </a:r>
            <a:r>
              <a:rPr kumimoji="1" lang="en-US" altLang="zh-CN" dirty="0">
                <a:latin typeface="Times New Roman" panose="02020603050405020304" pitchFamily="18" charset="0"/>
              </a:rPr>
              <a:t>Ⅰ</a:t>
            </a:r>
            <a:r>
              <a:rPr kumimoji="1" lang="zh-CN" altLang="en-US" dirty="0">
                <a:latin typeface="Times New Roman" panose="02020603050405020304" pitchFamily="18" charset="0"/>
              </a:rPr>
              <a:t>（</a:t>
            </a:r>
            <a:r>
              <a:rPr kumimoji="1" lang="en-US" altLang="zh-CN" dirty="0">
                <a:latin typeface="Times New Roman" panose="02020603050405020304" pitchFamily="18" charset="0"/>
              </a:rPr>
              <a:t>2.80×10</a:t>
            </a:r>
            <a:r>
              <a:rPr kumimoji="1" lang="zh-CN" altLang="en-US" baseline="30000" dirty="0">
                <a:latin typeface="Times New Roman" panose="02020603050405020304" pitchFamily="18" charset="0"/>
              </a:rPr>
              <a:t>－</a:t>
            </a:r>
            <a:r>
              <a:rPr kumimoji="1" lang="en-US" altLang="zh-CN" baseline="30000" dirty="0">
                <a:latin typeface="Times New Roman" panose="02020603050405020304" pitchFamily="18" charset="0"/>
              </a:rPr>
              <a:t>10</a:t>
            </a:r>
            <a:r>
              <a:rPr kumimoji="1" lang="en-US" altLang="zh-CN" dirty="0">
                <a:latin typeface="Times New Roman" panose="02020603050405020304" pitchFamily="18" charset="0"/>
              </a:rPr>
              <a:t>m</a:t>
            </a:r>
            <a:r>
              <a:rPr kumimoji="1" lang="zh-CN" altLang="en-US" dirty="0">
                <a:latin typeface="Times New Roman" panose="02020603050405020304" pitchFamily="18" charset="0"/>
              </a:rPr>
              <a:t>）短，堆砌较为紧密，所以反平行链的纤维素</a:t>
            </a:r>
            <a:r>
              <a:rPr kumimoji="1" lang="en-US" altLang="zh-CN" dirty="0">
                <a:latin typeface="Times New Roman" panose="02020603050405020304" pitchFamily="18" charset="0"/>
              </a:rPr>
              <a:t>Ⅱ</a:t>
            </a:r>
            <a:r>
              <a:rPr kumimoji="1" lang="zh-CN" altLang="en-US" dirty="0">
                <a:latin typeface="Times New Roman" panose="02020603050405020304" pitchFamily="18" charset="0"/>
              </a:rPr>
              <a:t>晶胞在热力学上较纤维素</a:t>
            </a:r>
            <a:r>
              <a:rPr kumimoji="1" lang="en-US" altLang="zh-CN" dirty="0">
                <a:latin typeface="Times New Roman" panose="02020603050405020304" pitchFamily="18" charset="0"/>
              </a:rPr>
              <a:t>Ⅰ</a:t>
            </a:r>
            <a:r>
              <a:rPr kumimoji="1" lang="zh-CN" altLang="en-US" dirty="0">
                <a:latin typeface="Times New Roman" panose="02020603050405020304" pitchFamily="18" charset="0"/>
              </a:rPr>
              <a:t>稳定。 </a:t>
            </a:r>
            <a:endParaRPr kumimoji="1" lang="zh-CN" altLang="en-US" dirty="0">
              <a:latin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468313" y="1341438"/>
            <a:ext cx="8351837" cy="517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ts val="0"/>
              </a:spcBef>
              <a:spcAft>
                <a:spcPts val="1200"/>
              </a:spcAft>
              <a:buClrTx/>
              <a:buSzTx/>
              <a:buFont typeface="Wingdings" panose="05000000000000000000" pitchFamily="2" charset="2"/>
              <a:buNone/>
              <a:defRPr/>
            </a:pPr>
            <a:r>
              <a:rPr kumimoji="1" lang="zh-CN" altLang="en-US" dirty="0">
                <a:latin typeface="Times New Roman" panose="02020603050405020304" pitchFamily="18" charset="0"/>
              </a:rPr>
              <a:t>他在工业技术和研究领域中荣获很多荣誉。</a:t>
            </a:r>
            <a:endParaRPr kumimoji="1" lang="zh-CN" altLang="en-US" dirty="0">
              <a:latin typeface="Times New Roman" panose="02020603050405020304" pitchFamily="18" charset="0"/>
            </a:endParaRPr>
          </a:p>
          <a:p>
            <a:pPr marL="457200" indent="-457200" eaLnBrk="1" hangingPunct="1">
              <a:spcBef>
                <a:spcPts val="0"/>
              </a:spcBef>
              <a:spcAft>
                <a:spcPts val="1200"/>
              </a:spcAft>
              <a:buClrTx/>
              <a:buSzTx/>
              <a:defRPr/>
            </a:pPr>
            <a:r>
              <a:rPr kumimoji="1" lang="en-US" altLang="zh-CN" dirty="0">
                <a:latin typeface="Times New Roman" panose="02020603050405020304" pitchFamily="18" charset="0"/>
              </a:rPr>
              <a:t>1826</a:t>
            </a:r>
            <a:r>
              <a:rPr kumimoji="1" lang="zh-CN" altLang="en-US" dirty="0">
                <a:latin typeface="Times New Roman" panose="02020603050405020304" pitchFamily="18" charset="0"/>
              </a:rPr>
              <a:t>－</a:t>
            </a:r>
            <a:r>
              <a:rPr kumimoji="1" lang="en-US" altLang="zh-CN" dirty="0">
                <a:latin typeface="Times New Roman" panose="02020603050405020304" pitchFamily="18" charset="0"/>
              </a:rPr>
              <a:t>Gold Medal of French Agricultural Society</a:t>
            </a:r>
            <a:endParaRPr kumimoji="1" lang="en-US" altLang="zh-CN" dirty="0">
              <a:latin typeface="Times New Roman" panose="02020603050405020304" pitchFamily="18" charset="0"/>
            </a:endParaRPr>
          </a:p>
          <a:p>
            <a:pPr marL="457200" indent="-457200" eaLnBrk="1" hangingPunct="1">
              <a:spcBef>
                <a:spcPts val="0"/>
              </a:spcBef>
              <a:spcAft>
                <a:spcPts val="1200"/>
              </a:spcAft>
              <a:buClrTx/>
              <a:buSzTx/>
              <a:defRPr/>
            </a:pPr>
            <a:r>
              <a:rPr kumimoji="1" lang="en-US" altLang="zh-CN" dirty="0">
                <a:latin typeface="Times New Roman" panose="02020603050405020304" pitchFamily="18" charset="0"/>
              </a:rPr>
              <a:t>1826</a:t>
            </a:r>
            <a:r>
              <a:rPr kumimoji="1" lang="zh-CN" altLang="en-US" dirty="0">
                <a:latin typeface="Times New Roman" panose="02020603050405020304" pitchFamily="18" charset="0"/>
              </a:rPr>
              <a:t>－</a:t>
            </a:r>
            <a:r>
              <a:rPr kumimoji="1" lang="en-US" altLang="zh-CN" dirty="0">
                <a:latin typeface="Times New Roman" panose="02020603050405020304" pitchFamily="18" charset="0"/>
              </a:rPr>
              <a:t>Knight of Legion of Honor by Charles X of Sweden</a:t>
            </a:r>
            <a:endParaRPr kumimoji="1" lang="en-US" altLang="zh-CN" dirty="0">
              <a:latin typeface="Times New Roman" panose="02020603050405020304" pitchFamily="18" charset="0"/>
            </a:endParaRPr>
          </a:p>
          <a:p>
            <a:pPr marL="457200" indent="-457200" eaLnBrk="1" hangingPunct="1">
              <a:spcBef>
                <a:spcPts val="0"/>
              </a:spcBef>
              <a:spcAft>
                <a:spcPts val="1200"/>
              </a:spcAft>
              <a:buClrTx/>
              <a:buSzTx/>
              <a:defRPr/>
            </a:pPr>
            <a:r>
              <a:rPr kumimoji="1" lang="en-US" altLang="zh-CN" dirty="0">
                <a:latin typeface="Times New Roman" panose="02020603050405020304" pitchFamily="18" charset="0"/>
              </a:rPr>
              <a:t>1833</a:t>
            </a:r>
            <a:r>
              <a:rPr kumimoji="1" lang="zh-CN" altLang="en-US" dirty="0">
                <a:latin typeface="Times New Roman" panose="02020603050405020304" pitchFamily="18" charset="0"/>
              </a:rPr>
              <a:t>－</a:t>
            </a:r>
            <a:r>
              <a:rPr kumimoji="1" lang="en-US" altLang="zh-CN" dirty="0">
                <a:latin typeface="Times New Roman" panose="02020603050405020304" pitchFamily="18" charset="0"/>
              </a:rPr>
              <a:t>Member of the Agricultural Society of France and Secretary for 26 years.</a:t>
            </a:r>
            <a:endParaRPr kumimoji="1" lang="en-US" altLang="zh-CN" dirty="0">
              <a:latin typeface="Times New Roman" panose="02020603050405020304" pitchFamily="18" charset="0"/>
            </a:endParaRPr>
          </a:p>
          <a:p>
            <a:pPr marL="457200" indent="-457200" eaLnBrk="1" hangingPunct="1">
              <a:spcBef>
                <a:spcPts val="0"/>
              </a:spcBef>
              <a:spcAft>
                <a:spcPts val="1200"/>
              </a:spcAft>
              <a:buClrTx/>
              <a:buSzTx/>
              <a:defRPr/>
            </a:pPr>
            <a:r>
              <a:rPr kumimoji="1" lang="en-US" altLang="zh-CN" dirty="0">
                <a:latin typeface="Times New Roman" panose="02020603050405020304" pitchFamily="18" charset="0"/>
              </a:rPr>
              <a:t>1847</a:t>
            </a:r>
            <a:r>
              <a:rPr kumimoji="1" lang="zh-CN" altLang="en-US" dirty="0">
                <a:latin typeface="Times New Roman" panose="02020603050405020304" pitchFamily="18" charset="0"/>
              </a:rPr>
              <a:t>－</a:t>
            </a:r>
            <a:r>
              <a:rPr kumimoji="1" lang="en-US" altLang="zh-CN" dirty="0">
                <a:latin typeface="Times New Roman" panose="02020603050405020304" pitchFamily="18" charset="0"/>
              </a:rPr>
              <a:t>Officer of the Legion of Honor by Louis </a:t>
            </a:r>
            <a:r>
              <a:rPr kumimoji="1" lang="en-US" altLang="zh-CN" dirty="0" err="1">
                <a:latin typeface="Times New Roman" panose="02020603050405020304" pitchFamily="18" charset="0"/>
              </a:rPr>
              <a:t>Phillipe</a:t>
            </a:r>
            <a:r>
              <a:rPr kumimoji="1" lang="en-US" altLang="zh-CN" dirty="0">
                <a:latin typeface="Times New Roman" panose="02020603050405020304" pitchFamily="18" charset="0"/>
              </a:rPr>
              <a:t> of France</a:t>
            </a:r>
            <a:endParaRPr kumimoji="1" lang="en-US" altLang="zh-CN" dirty="0">
              <a:latin typeface="Times New Roman" panose="02020603050405020304" pitchFamily="18" charset="0"/>
            </a:endParaRPr>
          </a:p>
          <a:p>
            <a:pPr marL="457200" indent="-457200" eaLnBrk="1" hangingPunct="1">
              <a:spcBef>
                <a:spcPts val="0"/>
              </a:spcBef>
              <a:spcAft>
                <a:spcPts val="1200"/>
              </a:spcAft>
              <a:buClrTx/>
              <a:buSzTx/>
              <a:defRPr/>
            </a:pPr>
            <a:r>
              <a:rPr kumimoji="1" lang="en-US" altLang="zh-CN" dirty="0">
                <a:latin typeface="Times New Roman" panose="02020603050405020304" pitchFamily="18" charset="0"/>
              </a:rPr>
              <a:t>1863</a:t>
            </a:r>
            <a:r>
              <a:rPr kumimoji="1" lang="zh-CN" altLang="en-US" dirty="0">
                <a:latin typeface="Times New Roman" panose="02020603050405020304" pitchFamily="18" charset="0"/>
              </a:rPr>
              <a:t>－</a:t>
            </a:r>
            <a:r>
              <a:rPr kumimoji="1" lang="en-US" altLang="zh-CN" dirty="0">
                <a:latin typeface="Times New Roman" panose="02020603050405020304" pitchFamily="18" charset="0"/>
              </a:rPr>
              <a:t>Commander of Legion of Honor by Napoleon III </a:t>
            </a:r>
            <a:endParaRPr kumimoji="1" lang="en-US" altLang="zh-CN" dirty="0">
              <a:latin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841869"/>
            <a:ext cx="8014090" cy="2000548"/>
          </a:xfrm>
          <a:prstGeom prst="rect">
            <a:avLst/>
          </a:prstGeom>
          <a:noFill/>
        </p:spPr>
        <p:txBody>
          <a:bodyPr wrap="square" rtlCol="0">
            <a:spAutoFit/>
          </a:bodyPr>
          <a:lstStyle/>
          <a:p>
            <a:r>
              <a:rPr lang="zh-CN" altLang="en-US" sz="2800" dirty="0"/>
              <a:t>纤维素</a:t>
            </a:r>
            <a:r>
              <a:rPr kumimoji="1" lang="en-US" altLang="zh-CN" sz="2800" dirty="0"/>
              <a:t>I</a:t>
            </a:r>
            <a:r>
              <a:rPr lang="zh-CN" altLang="en-US" sz="2800" dirty="0"/>
              <a:t>、纤维素</a:t>
            </a:r>
            <a:r>
              <a:rPr kumimoji="1" lang="en-US" altLang="zh-CN" sz="2800" dirty="0"/>
              <a:t>Ⅱ</a:t>
            </a:r>
            <a:r>
              <a:rPr lang="zh-CN" altLang="en-US" sz="2800" dirty="0"/>
              <a:t>形成不同氢键的原因：</a:t>
            </a:r>
            <a:endParaRPr lang="en-US" altLang="zh-CN" sz="2800" dirty="0"/>
          </a:p>
          <a:p>
            <a:pPr marL="342900" indent="-342900">
              <a:buFont typeface="Wingdings" panose="05000000000000000000" pitchFamily="2" charset="2"/>
              <a:buChar char="p"/>
            </a:pPr>
            <a:r>
              <a:rPr lang="zh-CN" altLang="en-US" sz="2400" dirty="0"/>
              <a:t>晶胞参数不同；</a:t>
            </a:r>
            <a:endParaRPr lang="en-US" altLang="zh-CN" sz="2400" dirty="0"/>
          </a:p>
          <a:p>
            <a:pPr marL="342900" indent="-342900">
              <a:buFont typeface="Wingdings" panose="05000000000000000000" pitchFamily="2" charset="2"/>
              <a:buChar char="p"/>
            </a:pPr>
            <a:r>
              <a:rPr lang="zh-CN" altLang="en-US" sz="2400" dirty="0"/>
              <a:t>分子链方向不一致：纤维素</a:t>
            </a:r>
            <a:r>
              <a:rPr kumimoji="1" lang="en-US" altLang="zh-CN" sz="2400" dirty="0"/>
              <a:t>I</a:t>
            </a:r>
            <a:r>
              <a:rPr lang="zh-CN" altLang="en-US" sz="2400" dirty="0"/>
              <a:t>分子链方向一致，纤维素</a:t>
            </a:r>
            <a:r>
              <a:rPr kumimoji="1" lang="en-US" altLang="zh-CN" sz="2400" dirty="0"/>
              <a:t>Ⅱ</a:t>
            </a:r>
            <a:r>
              <a:rPr lang="zh-CN" altLang="en-US" sz="2400" dirty="0"/>
              <a:t>方向相反</a:t>
            </a:r>
            <a:endParaRPr lang="en-US" altLang="zh-CN" sz="2400" dirty="0"/>
          </a:p>
          <a:p>
            <a:pPr marL="342900" indent="-342900">
              <a:buFont typeface="Wingdings" panose="05000000000000000000" pitchFamily="2" charset="2"/>
              <a:buChar char="p"/>
            </a:pPr>
            <a:r>
              <a:rPr lang="en-US" altLang="zh-CN" sz="2400" dirty="0"/>
              <a:t>-CH</a:t>
            </a:r>
            <a:r>
              <a:rPr lang="en-US" altLang="zh-CN" sz="2400" baseline="-25000" dirty="0"/>
              <a:t>2</a:t>
            </a:r>
            <a:r>
              <a:rPr lang="en-US" altLang="zh-CN" sz="2400" dirty="0"/>
              <a:t>OH</a:t>
            </a:r>
            <a:r>
              <a:rPr lang="zh-CN" altLang="en-US" sz="2400" dirty="0"/>
              <a:t>侧链构象不同；</a:t>
            </a:r>
            <a:endParaRPr lang="en-US" altLang="zh-CN" sz="2400" dirty="0"/>
          </a:p>
        </p:txBody>
      </p:sp>
      <p:grpSp>
        <p:nvGrpSpPr>
          <p:cNvPr id="20" name="Group 9"/>
          <p:cNvGrpSpPr/>
          <p:nvPr/>
        </p:nvGrpSpPr>
        <p:grpSpPr bwMode="auto">
          <a:xfrm>
            <a:off x="4572000" y="3068960"/>
            <a:ext cx="4105275" cy="2565400"/>
            <a:chOff x="1056" y="1296"/>
            <a:chExt cx="3817" cy="2406"/>
          </a:xfrm>
        </p:grpSpPr>
        <p:sp>
          <p:nvSpPr>
            <p:cNvPr id="21" name="Line 10"/>
            <p:cNvSpPr>
              <a:spLocks noChangeShapeType="1"/>
            </p:cNvSpPr>
            <p:nvPr/>
          </p:nvSpPr>
          <p:spPr bwMode="auto">
            <a:xfrm>
              <a:off x="1824" y="1824"/>
              <a:ext cx="0" cy="16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1"/>
            <p:cNvSpPr>
              <a:spLocks noChangeShapeType="1"/>
            </p:cNvSpPr>
            <p:nvPr/>
          </p:nvSpPr>
          <p:spPr bwMode="auto">
            <a:xfrm>
              <a:off x="1824" y="3360"/>
              <a:ext cx="2112" cy="4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2"/>
            <p:cNvSpPr>
              <a:spLocks noChangeShapeType="1"/>
            </p:cNvSpPr>
            <p:nvPr/>
          </p:nvSpPr>
          <p:spPr bwMode="auto">
            <a:xfrm flipV="1">
              <a:off x="3936" y="1680"/>
              <a:ext cx="48" cy="14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3"/>
            <p:cNvSpPr>
              <a:spLocks noChangeShapeType="1"/>
            </p:cNvSpPr>
            <p:nvPr/>
          </p:nvSpPr>
          <p:spPr bwMode="auto">
            <a:xfrm>
              <a:off x="1920" y="1632"/>
              <a:ext cx="2112"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Text Box 14"/>
            <p:cNvSpPr txBox="1">
              <a:spLocks noChangeArrowheads="1"/>
            </p:cNvSpPr>
            <p:nvPr/>
          </p:nvSpPr>
          <p:spPr bwMode="auto">
            <a:xfrm>
              <a:off x="2687" y="3167"/>
              <a:ext cx="329"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400" b="1">
                  <a:latin typeface="Arial" panose="020B0604020202020204" pitchFamily="34" charset="0"/>
                </a:rPr>
                <a:t>a</a:t>
              </a:r>
              <a:endParaRPr lang="en-US" altLang="zh-CN" sz="2400" b="1">
                <a:latin typeface="Arial" panose="020B0604020202020204" pitchFamily="34" charset="0"/>
              </a:endParaRPr>
            </a:p>
          </p:txBody>
        </p:sp>
        <p:sp>
          <p:nvSpPr>
            <p:cNvPr id="26" name="Text Box 15"/>
            <p:cNvSpPr txBox="1">
              <a:spLocks noChangeArrowheads="1"/>
            </p:cNvSpPr>
            <p:nvPr/>
          </p:nvSpPr>
          <p:spPr bwMode="auto">
            <a:xfrm>
              <a:off x="1488" y="2256"/>
              <a:ext cx="344"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400" b="1">
                  <a:latin typeface="Arial" panose="020B0604020202020204" pitchFamily="34" charset="0"/>
                </a:rPr>
                <a:t>b</a:t>
              </a:r>
              <a:endParaRPr lang="en-US" altLang="zh-CN" sz="1400">
                <a:latin typeface="Arial" panose="020B0604020202020204" pitchFamily="34" charset="0"/>
              </a:endParaRPr>
            </a:p>
          </p:txBody>
        </p:sp>
        <p:graphicFrame>
          <p:nvGraphicFramePr>
            <p:cNvPr id="27" name="Object 16"/>
            <p:cNvGraphicFramePr>
              <a:graphicFrameLocks noChangeAspect="1"/>
            </p:cNvGraphicFramePr>
            <p:nvPr/>
          </p:nvGraphicFramePr>
          <p:xfrm>
            <a:off x="1056" y="1296"/>
            <a:ext cx="1129" cy="678"/>
          </p:xfrm>
          <a:graphic>
            <a:graphicData uri="http://schemas.openxmlformats.org/presentationml/2006/ole">
              <mc:AlternateContent xmlns:mc="http://schemas.openxmlformats.org/markup-compatibility/2006">
                <mc:Choice xmlns:v="urn:schemas-microsoft-com:vml" Requires="v">
                  <p:oleObj spid="_x0000_s188588" name="Chem3D" r:id="rId1" imgW="5972175" imgH="3581400" progId="Chem3D.Document">
                    <p:embed/>
                  </p:oleObj>
                </mc:Choice>
                <mc:Fallback>
                  <p:oleObj name="Chem3D" r:id="rId1" imgW="5972175" imgH="3581400" progId="Chem3D.Document">
                    <p:embed/>
                    <p:pic>
                      <p:nvPicPr>
                        <p:cNvPr id="0" name="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1296"/>
                          <a:ext cx="1129"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17"/>
            <p:cNvGraphicFramePr>
              <a:graphicFrameLocks noChangeAspect="1"/>
            </p:cNvGraphicFramePr>
            <p:nvPr/>
          </p:nvGraphicFramePr>
          <p:xfrm>
            <a:off x="3696" y="1296"/>
            <a:ext cx="1129" cy="678"/>
          </p:xfrm>
          <a:graphic>
            <a:graphicData uri="http://schemas.openxmlformats.org/presentationml/2006/ole">
              <mc:AlternateContent xmlns:mc="http://schemas.openxmlformats.org/markup-compatibility/2006">
                <mc:Choice xmlns:v="urn:schemas-microsoft-com:vml" Requires="v">
                  <p:oleObj spid="_x0000_s188589" name="Chem3D" r:id="rId3" imgW="5972175" imgH="3581400" progId="Chem3D.Document">
                    <p:embed/>
                  </p:oleObj>
                </mc:Choice>
                <mc:Fallback>
                  <p:oleObj name="Chem3D" r:id="rId3" imgW="5972175" imgH="3581400" progId="Chem3D.Document">
                    <p:embed/>
                    <p:pic>
                      <p:nvPicPr>
                        <p:cNvPr id="0" name="Object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 y="1296"/>
                          <a:ext cx="1129"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18"/>
            <p:cNvGraphicFramePr>
              <a:graphicFrameLocks noChangeAspect="1"/>
            </p:cNvGraphicFramePr>
            <p:nvPr/>
          </p:nvGraphicFramePr>
          <p:xfrm>
            <a:off x="2400" y="2160"/>
            <a:ext cx="1129" cy="678"/>
          </p:xfrm>
          <a:graphic>
            <a:graphicData uri="http://schemas.openxmlformats.org/presentationml/2006/ole">
              <mc:AlternateContent xmlns:mc="http://schemas.openxmlformats.org/markup-compatibility/2006">
                <mc:Choice xmlns:v="urn:schemas-microsoft-com:vml" Requires="v">
                  <p:oleObj spid="_x0000_s188590" name="Chem3D" r:id="rId4" imgW="5972175" imgH="3581400" progId="Chem3D.Document">
                    <p:embed/>
                  </p:oleObj>
                </mc:Choice>
                <mc:Fallback>
                  <p:oleObj name="Chem3D" r:id="rId4" imgW="5972175" imgH="3581400" progId="Chem3D.Document">
                    <p:embed/>
                    <p:pic>
                      <p:nvPicPr>
                        <p:cNvPr id="0" name="Object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 y="2160"/>
                          <a:ext cx="1129"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19"/>
            <p:cNvGraphicFramePr>
              <a:graphicFrameLocks noChangeAspect="1"/>
            </p:cNvGraphicFramePr>
            <p:nvPr/>
          </p:nvGraphicFramePr>
          <p:xfrm>
            <a:off x="3744" y="2928"/>
            <a:ext cx="1129" cy="678"/>
          </p:xfrm>
          <a:graphic>
            <a:graphicData uri="http://schemas.openxmlformats.org/presentationml/2006/ole">
              <mc:AlternateContent xmlns:mc="http://schemas.openxmlformats.org/markup-compatibility/2006">
                <mc:Choice xmlns:v="urn:schemas-microsoft-com:vml" Requires="v">
                  <p:oleObj spid="_x0000_s188591" name="Chem3D" r:id="rId5" imgW="5972175" imgH="3581400" progId="Chem3D.Document">
                    <p:embed/>
                  </p:oleObj>
                </mc:Choice>
                <mc:Fallback>
                  <p:oleObj name="Chem3D" r:id="rId5" imgW="5972175" imgH="3581400" progId="Chem3D.Document">
                    <p:embed/>
                    <p:pic>
                      <p:nvPicPr>
                        <p:cNvPr id="0" name="Object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 y="2928"/>
                          <a:ext cx="1129"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20"/>
            <p:cNvGraphicFramePr>
              <a:graphicFrameLocks noChangeAspect="1"/>
            </p:cNvGraphicFramePr>
            <p:nvPr/>
          </p:nvGraphicFramePr>
          <p:xfrm>
            <a:off x="1056" y="3024"/>
            <a:ext cx="1129" cy="678"/>
          </p:xfrm>
          <a:graphic>
            <a:graphicData uri="http://schemas.openxmlformats.org/presentationml/2006/ole">
              <mc:AlternateContent xmlns:mc="http://schemas.openxmlformats.org/markup-compatibility/2006">
                <mc:Choice xmlns:v="urn:schemas-microsoft-com:vml" Requires="v">
                  <p:oleObj spid="_x0000_s188592" name="Chem3D" r:id="rId6" imgW="5972175" imgH="3581400" progId="Chem3D.Document">
                    <p:embed/>
                  </p:oleObj>
                </mc:Choice>
                <mc:Fallback>
                  <p:oleObj name="Chem3D" r:id="rId6" imgW="5972175" imgH="3581400" progId="Chem3D.Document">
                    <p:embed/>
                    <p:pic>
                      <p:nvPicPr>
                        <p:cNvPr id="0" name="Object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3024"/>
                          <a:ext cx="1129"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Line 21"/>
            <p:cNvSpPr>
              <a:spLocks noChangeShapeType="1"/>
            </p:cNvSpPr>
            <p:nvPr/>
          </p:nvSpPr>
          <p:spPr bwMode="auto">
            <a:xfrm>
              <a:off x="2112" y="1968"/>
              <a:ext cx="240"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3" name="Line 22"/>
            <p:cNvSpPr>
              <a:spLocks noChangeShapeType="1"/>
            </p:cNvSpPr>
            <p:nvPr/>
          </p:nvSpPr>
          <p:spPr bwMode="auto">
            <a:xfrm>
              <a:off x="3504" y="2832"/>
              <a:ext cx="336" cy="192"/>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pic>
        <p:nvPicPr>
          <p:cNvPr id="34"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396" y="3223775"/>
            <a:ext cx="3821113"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矩形 34"/>
          <p:cNvSpPr/>
          <p:nvPr/>
        </p:nvSpPr>
        <p:spPr>
          <a:xfrm>
            <a:off x="5949105" y="5770116"/>
            <a:ext cx="1107996" cy="369332"/>
          </a:xfrm>
          <a:prstGeom prst="rect">
            <a:avLst/>
          </a:prstGeom>
        </p:spPr>
        <p:txBody>
          <a:bodyPr wrap="none">
            <a:spAutoFit/>
          </a:bodyPr>
          <a:lstStyle/>
          <a:p>
            <a:r>
              <a:rPr kumimoji="1" lang="zh-CN" altLang="en-US" dirty="0"/>
              <a:t>纤维素</a:t>
            </a:r>
            <a:r>
              <a:rPr kumimoji="1" lang="en-US" altLang="zh-CN" dirty="0"/>
              <a:t>Ⅱ</a:t>
            </a:r>
            <a:endParaRPr lang="zh-CN" altLang="en-US" dirty="0"/>
          </a:p>
        </p:txBody>
      </p:sp>
      <p:sp>
        <p:nvSpPr>
          <p:cNvPr id="36" name="矩形 35"/>
          <p:cNvSpPr/>
          <p:nvPr/>
        </p:nvSpPr>
        <p:spPr>
          <a:xfrm>
            <a:off x="1691680" y="5770116"/>
            <a:ext cx="974947" cy="369332"/>
          </a:xfrm>
          <a:prstGeom prst="rect">
            <a:avLst/>
          </a:prstGeom>
        </p:spPr>
        <p:txBody>
          <a:bodyPr wrap="none">
            <a:spAutoFit/>
          </a:bodyPr>
          <a:lstStyle/>
          <a:p>
            <a:r>
              <a:rPr kumimoji="1" lang="zh-CN" altLang="en-US" dirty="0"/>
              <a:t>纤维素</a:t>
            </a:r>
            <a:r>
              <a:rPr kumimoji="1" lang="en-US" altLang="zh-CN" dirty="0"/>
              <a:t>I</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0113" y="1052513"/>
            <a:ext cx="7416800" cy="4573587"/>
          </a:xfrm>
          <a:prstGeom prst="rect">
            <a:avLst/>
          </a:prstGeom>
        </p:spPr>
        <p:txBody>
          <a:bodyPr>
            <a:spAutoFit/>
          </a:bodyPr>
          <a:lstStyle/>
          <a:p>
            <a:pPr algn="just">
              <a:lnSpc>
                <a:spcPct val="130000"/>
              </a:lnSpc>
              <a:defRPr/>
            </a:pP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．纤维素</a:t>
            </a:r>
            <a:r>
              <a:rPr lang="en-US" altLang="zh-CN" sz="2400" dirty="0">
                <a:latin typeface="Times New Roman" panose="02020603050405020304" pitchFamily="18" charset="0"/>
                <a:cs typeface="Times New Roman" panose="02020603050405020304" pitchFamily="18" charset="0"/>
              </a:rPr>
              <a:t>Ⅲ</a:t>
            </a:r>
            <a:endParaRPr lang="en-US" altLang="zh-CN" sz="2400" dirty="0">
              <a:latin typeface="Times New Roman" panose="02020603050405020304" pitchFamily="18" charset="0"/>
              <a:cs typeface="Times New Roman" panose="02020603050405020304" pitchFamily="18" charset="0"/>
            </a:endParaRPr>
          </a:p>
          <a:p>
            <a:pPr algn="just">
              <a:lnSpc>
                <a:spcPct val="130000"/>
              </a:lnSpc>
              <a:defRPr/>
            </a:pPr>
            <a:r>
              <a:rPr lang="zh-CN" altLang="en-US" sz="2000" dirty="0">
                <a:latin typeface="Times New Roman" panose="02020603050405020304" pitchFamily="18" charset="0"/>
                <a:cs typeface="Times New Roman" panose="02020603050405020304" pitchFamily="18" charset="0"/>
              </a:rPr>
              <a:t>纤维素</a:t>
            </a:r>
            <a:r>
              <a:rPr lang="en-US" altLang="zh-CN" sz="2000" dirty="0">
                <a:latin typeface="Times New Roman" panose="02020603050405020304" pitchFamily="18" charset="0"/>
                <a:cs typeface="Times New Roman" panose="02020603050405020304" pitchFamily="18" charset="0"/>
              </a:rPr>
              <a:t>Ⅲ</a:t>
            </a:r>
            <a:r>
              <a:rPr lang="zh-CN" altLang="en-US" sz="2000" dirty="0">
                <a:latin typeface="Times New Roman" panose="02020603050405020304" pitchFamily="18" charset="0"/>
                <a:cs typeface="Times New Roman" panose="02020603050405020304" pitchFamily="18" charset="0"/>
              </a:rPr>
              <a:t>也称氨纤维素。</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30000"/>
              </a:lnSpc>
              <a:buFont typeface="Wingdings" panose="05000000000000000000" pitchFamily="2" charset="2"/>
              <a:buChar char="p"/>
              <a:defRPr/>
            </a:pPr>
            <a:r>
              <a:rPr lang="zh-CN" altLang="en-US" sz="2000" dirty="0">
                <a:latin typeface="Times New Roman" panose="02020603050405020304" pitchFamily="18" charset="0"/>
                <a:cs typeface="Times New Roman" panose="02020603050405020304" pitchFamily="18" charset="0"/>
              </a:rPr>
              <a:t>由纤维素</a:t>
            </a:r>
            <a:r>
              <a:rPr lang="en-US" altLang="zh-CN" sz="2000" dirty="0">
                <a:latin typeface="Times New Roman" panose="02020603050405020304" pitchFamily="18" charset="0"/>
                <a:cs typeface="Times New Roman" panose="02020603050405020304" pitchFamily="18" charset="0"/>
              </a:rPr>
              <a:t>Ⅰ</a:t>
            </a:r>
            <a:r>
              <a:rPr lang="zh-CN" altLang="en-US" sz="2000" dirty="0">
                <a:latin typeface="Times New Roman" panose="02020603050405020304" pitchFamily="18" charset="0"/>
                <a:cs typeface="Times New Roman" panose="02020603050405020304" pitchFamily="18" charset="0"/>
              </a:rPr>
              <a:t>得到的纤维素</a:t>
            </a:r>
            <a:r>
              <a:rPr lang="en-US" altLang="zh-CN" sz="2000" dirty="0">
                <a:latin typeface="Times New Roman" panose="02020603050405020304" pitchFamily="18" charset="0"/>
                <a:cs typeface="Times New Roman" panose="02020603050405020304" pitchFamily="18" charset="0"/>
              </a:rPr>
              <a:t>Ⅲ</a:t>
            </a:r>
            <a:r>
              <a:rPr lang="zh-CN" altLang="en-US" sz="2000" dirty="0">
                <a:latin typeface="Times New Roman" panose="02020603050405020304" pitchFamily="18" charset="0"/>
                <a:cs typeface="Times New Roman" panose="02020603050405020304" pitchFamily="18" charset="0"/>
              </a:rPr>
              <a:t>称为纤维素</a:t>
            </a:r>
            <a:r>
              <a:rPr lang="en-US" altLang="zh-CN" sz="2000" dirty="0" err="1">
                <a:latin typeface="Times New Roman" panose="02020603050405020304" pitchFamily="18" charset="0"/>
                <a:cs typeface="Times New Roman" panose="02020603050405020304" pitchFamily="18" charset="0"/>
              </a:rPr>
              <a:t>Ⅲ</a:t>
            </a:r>
            <a:r>
              <a:rPr lang="en-US" altLang="zh-CN" sz="2000" baseline="-30000" dirty="0" err="1">
                <a:latin typeface="Times New Roman" panose="02020603050405020304" pitchFamily="18" charset="0"/>
                <a:cs typeface="Times New Roman" panose="02020603050405020304" pitchFamily="18" charset="0"/>
              </a:rPr>
              <a:t>Ⅰ</a:t>
            </a:r>
            <a:r>
              <a:rPr lang="zh-CN" altLang="en-US" sz="2000" dirty="0">
                <a:latin typeface="Times New Roman" panose="02020603050405020304" pitchFamily="18" charset="0"/>
                <a:cs typeface="Times New Roman" panose="02020603050405020304" pitchFamily="18" charset="0"/>
              </a:rPr>
              <a:t>，由纤维素</a:t>
            </a:r>
            <a:r>
              <a:rPr lang="en-US" altLang="zh-CN" sz="2000" dirty="0">
                <a:latin typeface="Times New Roman" panose="02020603050405020304" pitchFamily="18" charset="0"/>
                <a:cs typeface="Times New Roman" panose="02020603050405020304" pitchFamily="18" charset="0"/>
              </a:rPr>
              <a:t>Ⅱ</a:t>
            </a:r>
            <a:r>
              <a:rPr lang="zh-CN" altLang="en-US" sz="2000" dirty="0">
                <a:latin typeface="Times New Roman" panose="02020603050405020304" pitchFamily="18" charset="0"/>
                <a:cs typeface="Times New Roman" panose="02020603050405020304" pitchFamily="18" charset="0"/>
              </a:rPr>
              <a:t>得到的纤维素</a:t>
            </a:r>
            <a:r>
              <a:rPr lang="en-US" altLang="zh-CN" sz="2000" dirty="0">
                <a:latin typeface="Times New Roman" panose="02020603050405020304" pitchFamily="18" charset="0"/>
                <a:cs typeface="Times New Roman" panose="02020603050405020304" pitchFamily="18" charset="0"/>
              </a:rPr>
              <a:t>Ⅲ</a:t>
            </a:r>
            <a:r>
              <a:rPr lang="zh-CN" altLang="en-US" sz="2000" dirty="0">
                <a:latin typeface="Times New Roman" panose="02020603050405020304" pitchFamily="18" charset="0"/>
                <a:cs typeface="Times New Roman" panose="02020603050405020304" pitchFamily="18" charset="0"/>
              </a:rPr>
              <a:t>称为纤维素</a:t>
            </a:r>
            <a:r>
              <a:rPr lang="en-US" altLang="zh-CN" sz="2000" dirty="0" err="1">
                <a:latin typeface="Times New Roman" panose="02020603050405020304" pitchFamily="18" charset="0"/>
                <a:cs typeface="Times New Roman" panose="02020603050405020304" pitchFamily="18" charset="0"/>
              </a:rPr>
              <a:t>Ⅲ</a:t>
            </a:r>
            <a:r>
              <a:rPr lang="en-US" altLang="zh-CN" sz="2000" baseline="-30000" dirty="0" err="1">
                <a:latin typeface="Times New Roman" panose="02020603050405020304" pitchFamily="18" charset="0"/>
                <a:cs typeface="Times New Roman" panose="02020603050405020304" pitchFamily="18" charset="0"/>
              </a:rPr>
              <a:t>Ⅱ</a:t>
            </a: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pPr marL="342900" indent="-342900" algn="just">
              <a:lnSpc>
                <a:spcPct val="130000"/>
              </a:lnSpc>
              <a:buFont typeface="Wingdings" panose="05000000000000000000" pitchFamily="2" charset="2"/>
              <a:buChar char="p"/>
              <a:defRPr/>
            </a:pPr>
            <a:r>
              <a:rPr lang="zh-CN" altLang="en-US" sz="2000" dirty="0">
                <a:latin typeface="Times New Roman" panose="02020603050405020304" pitchFamily="18" charset="0"/>
                <a:cs typeface="Times New Roman" panose="02020603050405020304" pitchFamily="18" charset="0"/>
              </a:rPr>
              <a:t>纤维素</a:t>
            </a:r>
            <a:r>
              <a:rPr lang="en-US" altLang="zh-CN" sz="2000" dirty="0" err="1">
                <a:latin typeface="Times New Roman" panose="02020603050405020304" pitchFamily="18" charset="0"/>
                <a:cs typeface="Times New Roman" panose="02020603050405020304" pitchFamily="18" charset="0"/>
              </a:rPr>
              <a:t>Ⅲ</a:t>
            </a:r>
            <a:r>
              <a:rPr lang="en-US" altLang="zh-CN" sz="2000" baseline="-30000" dirty="0" err="1">
                <a:latin typeface="Times New Roman" panose="02020603050405020304" pitchFamily="18" charset="0"/>
                <a:cs typeface="Times New Roman" panose="02020603050405020304" pitchFamily="18" charset="0"/>
              </a:rPr>
              <a:t>Ⅰ</a:t>
            </a:r>
            <a:r>
              <a:rPr lang="zh-CN" altLang="en-US" sz="2000" dirty="0">
                <a:latin typeface="Times New Roman" panose="02020603050405020304" pitchFamily="18" charset="0"/>
                <a:cs typeface="Times New Roman" panose="02020603050405020304" pitchFamily="18" charset="0"/>
              </a:rPr>
              <a:t>和</a:t>
            </a:r>
            <a:r>
              <a:rPr lang="en-US" altLang="zh-CN" sz="2000" dirty="0" err="1">
                <a:latin typeface="Times New Roman" panose="02020603050405020304" pitchFamily="18" charset="0"/>
                <a:cs typeface="Times New Roman" panose="02020603050405020304" pitchFamily="18" charset="0"/>
              </a:rPr>
              <a:t>Ⅲ</a:t>
            </a:r>
            <a:r>
              <a:rPr lang="en-US" altLang="zh-CN" sz="2000" baseline="-30000" dirty="0" err="1">
                <a:latin typeface="Times New Roman" panose="02020603050405020304" pitchFamily="18" charset="0"/>
                <a:cs typeface="Times New Roman" panose="02020603050405020304" pitchFamily="18" charset="0"/>
              </a:rPr>
              <a:t>Ⅱ</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射线衍射花样几乎一样，只是子午线衍射强度比（</a:t>
            </a:r>
            <a:r>
              <a:rPr lang="en-US" altLang="zh-CN" sz="2000" dirty="0">
                <a:latin typeface="Times New Roman" panose="02020603050405020304" pitchFamily="18" charset="0"/>
                <a:cs typeface="Times New Roman" panose="02020603050405020304" pitchFamily="18" charset="0"/>
              </a:rPr>
              <a:t>R=l</a:t>
            </a:r>
            <a:r>
              <a:rPr lang="en-US" altLang="zh-CN" sz="2000" baseline="-30000" dirty="0">
                <a:latin typeface="Times New Roman" panose="02020603050405020304" pitchFamily="18" charset="0"/>
                <a:cs typeface="Times New Roman" panose="02020603050405020304" pitchFamily="18" charset="0"/>
              </a:rPr>
              <a:t>020</a:t>
            </a:r>
            <a:r>
              <a:rPr lang="en-US" altLang="zh-CN" sz="2000" dirty="0">
                <a:latin typeface="Times New Roman" panose="02020603050405020304" pitchFamily="18" charset="0"/>
                <a:cs typeface="Times New Roman" panose="02020603050405020304" pitchFamily="18" charset="0"/>
              </a:rPr>
              <a:t>/I</a:t>
            </a:r>
            <a:r>
              <a:rPr lang="en-US" altLang="zh-CN" sz="2000" baseline="-30000" dirty="0">
                <a:latin typeface="Times New Roman" panose="02020603050405020304" pitchFamily="18" charset="0"/>
                <a:cs typeface="Times New Roman" panose="02020603050405020304" pitchFamily="18" charset="0"/>
              </a:rPr>
              <a:t>040</a:t>
            </a:r>
            <a:r>
              <a:rPr lang="zh-CN" altLang="en-US" sz="2000" dirty="0">
                <a:latin typeface="Times New Roman" panose="02020603050405020304" pitchFamily="18" charset="0"/>
                <a:cs typeface="Times New Roman" panose="02020603050405020304" pitchFamily="18" charset="0"/>
              </a:rPr>
              <a:t>）不同；两者的红外光谱也不相同，说明与原料结晶度和微晶取向无关，只与晶胞结构不同有关。</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30000"/>
              </a:lnSpc>
              <a:buFont typeface="Wingdings" panose="05000000000000000000" pitchFamily="2" charset="2"/>
              <a:buChar char="p"/>
              <a:defRPr/>
            </a:pPr>
            <a:r>
              <a:rPr lang="zh-CN" altLang="en-US" sz="2000" dirty="0">
                <a:latin typeface="Times New Roman" panose="02020603050405020304" pitchFamily="18" charset="0"/>
                <a:cs typeface="Times New Roman" panose="02020603050405020304" pitchFamily="18" charset="0"/>
              </a:rPr>
              <a:t>当用水加热或稀酸处理纤维素</a:t>
            </a:r>
            <a:r>
              <a:rPr lang="en-US" altLang="zh-CN" sz="2000" dirty="0" err="1">
                <a:latin typeface="Times New Roman" panose="02020603050405020304" pitchFamily="18" charset="0"/>
                <a:cs typeface="Times New Roman" panose="02020603050405020304" pitchFamily="18" charset="0"/>
              </a:rPr>
              <a:t>Ⅲ</a:t>
            </a:r>
            <a:r>
              <a:rPr lang="en-US" altLang="zh-CN" sz="2000" baseline="-30000" dirty="0" err="1">
                <a:latin typeface="Times New Roman" panose="02020603050405020304" pitchFamily="18" charset="0"/>
                <a:cs typeface="Times New Roman" panose="02020603050405020304" pitchFamily="18" charset="0"/>
              </a:rPr>
              <a:t>Ⅰ</a:t>
            </a:r>
            <a:r>
              <a:rPr lang="zh-CN" altLang="en-US" sz="2000" dirty="0">
                <a:latin typeface="Times New Roman" panose="02020603050405020304" pitchFamily="18" charset="0"/>
                <a:cs typeface="Times New Roman" panose="02020603050405020304" pitchFamily="18" charset="0"/>
              </a:rPr>
              <a:t>和</a:t>
            </a:r>
            <a:r>
              <a:rPr lang="en-US" altLang="zh-CN" sz="2000" dirty="0" err="1">
                <a:latin typeface="Times New Roman" panose="02020603050405020304" pitchFamily="18" charset="0"/>
                <a:cs typeface="Times New Roman" panose="02020603050405020304" pitchFamily="18" charset="0"/>
              </a:rPr>
              <a:t>Ⅲ</a:t>
            </a:r>
            <a:r>
              <a:rPr lang="en-US" altLang="zh-CN" sz="2000" baseline="-30000" dirty="0" err="1">
                <a:latin typeface="Times New Roman" panose="02020603050405020304" pitchFamily="18" charset="0"/>
                <a:cs typeface="Times New Roman" panose="02020603050405020304" pitchFamily="18" charset="0"/>
              </a:rPr>
              <a:t>Ⅱ</a:t>
            </a:r>
            <a:r>
              <a:rPr lang="zh-CN" altLang="en-US" sz="2000" dirty="0">
                <a:latin typeface="Times New Roman" panose="02020603050405020304" pitchFamily="18" charset="0"/>
                <a:cs typeface="Times New Roman" panose="02020603050405020304" pitchFamily="18" charset="0"/>
              </a:rPr>
              <a:t>时，分别恢复到原来的母体纤维素</a:t>
            </a:r>
            <a:r>
              <a:rPr lang="en-US" altLang="zh-CN" sz="2000" dirty="0">
                <a:latin typeface="Times New Roman" panose="02020603050405020304" pitchFamily="18" charset="0"/>
                <a:cs typeface="Times New Roman" panose="02020603050405020304" pitchFamily="18" charset="0"/>
              </a:rPr>
              <a:t>Ⅰ</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Ⅱ</a:t>
            </a:r>
            <a:r>
              <a:rPr lang="zh-CN" altLang="en-US" sz="2000" dirty="0">
                <a:latin typeface="Times New Roman" panose="02020603050405020304" pitchFamily="18" charset="0"/>
                <a:cs typeface="Times New Roman" panose="02020603050405020304" pitchFamily="18" charset="0"/>
              </a:rPr>
              <a:t>，所以认为，纤维素</a:t>
            </a:r>
            <a:r>
              <a:rPr lang="en-US" altLang="zh-CN" sz="2000" dirty="0" err="1">
                <a:latin typeface="Times New Roman" panose="02020603050405020304" pitchFamily="18" charset="0"/>
                <a:cs typeface="Times New Roman" panose="02020603050405020304" pitchFamily="18" charset="0"/>
              </a:rPr>
              <a:t>Ⅲ</a:t>
            </a:r>
            <a:r>
              <a:rPr lang="en-US" altLang="zh-CN" sz="2000" baseline="-30000" dirty="0" err="1">
                <a:latin typeface="Times New Roman" panose="02020603050405020304" pitchFamily="18" charset="0"/>
                <a:cs typeface="Times New Roman" panose="02020603050405020304" pitchFamily="18" charset="0"/>
              </a:rPr>
              <a:t>Ⅰ</a:t>
            </a:r>
            <a:r>
              <a:rPr lang="zh-CN" altLang="en-US" sz="2000" dirty="0">
                <a:latin typeface="Times New Roman" panose="02020603050405020304" pitchFamily="18" charset="0"/>
                <a:cs typeface="Times New Roman" panose="02020603050405020304" pitchFamily="18" charset="0"/>
              </a:rPr>
              <a:t>是相似于纤维素</a:t>
            </a:r>
            <a:r>
              <a:rPr lang="en-US" altLang="zh-CN" sz="2000" dirty="0">
                <a:latin typeface="Times New Roman" panose="02020603050405020304" pitchFamily="18" charset="0"/>
                <a:cs typeface="Times New Roman" panose="02020603050405020304" pitchFamily="18" charset="0"/>
              </a:rPr>
              <a:t>Ⅰ</a:t>
            </a:r>
            <a:r>
              <a:rPr lang="zh-CN" altLang="en-US" sz="2000" dirty="0">
                <a:latin typeface="Times New Roman" panose="02020603050405020304" pitchFamily="18" charset="0"/>
                <a:cs typeface="Times New Roman" panose="02020603050405020304" pitchFamily="18" charset="0"/>
              </a:rPr>
              <a:t>的平行链结构，纤维素</a:t>
            </a:r>
            <a:r>
              <a:rPr lang="en-US" altLang="zh-CN" sz="2000" dirty="0" err="1">
                <a:latin typeface="Times New Roman" panose="02020603050405020304" pitchFamily="18" charset="0"/>
                <a:cs typeface="Times New Roman" panose="02020603050405020304" pitchFamily="18" charset="0"/>
              </a:rPr>
              <a:t>Ⅲ</a:t>
            </a:r>
            <a:r>
              <a:rPr lang="en-US" altLang="zh-CN" sz="2000" baseline="-30000" dirty="0" err="1">
                <a:latin typeface="Times New Roman" panose="02020603050405020304" pitchFamily="18" charset="0"/>
                <a:cs typeface="Times New Roman" panose="02020603050405020304" pitchFamily="18" charset="0"/>
              </a:rPr>
              <a:t>Ⅱ</a:t>
            </a:r>
            <a:r>
              <a:rPr lang="zh-CN" altLang="en-US" sz="2000" dirty="0">
                <a:latin typeface="Times New Roman" panose="02020603050405020304" pitchFamily="18" charset="0"/>
                <a:cs typeface="Times New Roman" panose="02020603050405020304" pitchFamily="18" charset="0"/>
              </a:rPr>
              <a:t>是相似于纤维素</a:t>
            </a:r>
            <a:r>
              <a:rPr lang="en-US" altLang="zh-CN" sz="2000" dirty="0">
                <a:latin typeface="Times New Roman" panose="02020603050405020304" pitchFamily="18" charset="0"/>
                <a:cs typeface="Times New Roman" panose="02020603050405020304" pitchFamily="18" charset="0"/>
              </a:rPr>
              <a:t>Ⅱ</a:t>
            </a:r>
            <a:r>
              <a:rPr lang="zh-CN" altLang="en-US" sz="2000" dirty="0">
                <a:latin typeface="Times New Roman" panose="02020603050405020304" pitchFamily="18" charset="0"/>
                <a:cs typeface="Times New Roman" panose="02020603050405020304" pitchFamily="18" charset="0"/>
              </a:rPr>
              <a:t>的反平行链结构并有相似的氢键链片结构。</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矩形 1"/>
          <p:cNvSpPr>
            <a:spLocks noChangeArrowheads="1"/>
          </p:cNvSpPr>
          <p:nvPr/>
        </p:nvSpPr>
        <p:spPr bwMode="auto">
          <a:xfrm>
            <a:off x="539750" y="1557338"/>
            <a:ext cx="8353425"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lnSpc>
                <a:spcPct val="130000"/>
              </a:lnSpc>
              <a:spcBef>
                <a:spcPct val="0"/>
              </a:spcBef>
              <a:buClrTx/>
              <a:buSzTx/>
              <a:buFontTx/>
              <a:buNone/>
            </a:pPr>
            <a:r>
              <a:rPr lang="en-US" altLang="zh-CN" sz="2400">
                <a:latin typeface="Times New Roman" panose="02020603050405020304" pitchFamily="18" charset="0"/>
                <a:cs typeface="Times New Roman" panose="02020603050405020304" pitchFamily="18" charset="0"/>
              </a:rPr>
              <a:t>4</a:t>
            </a:r>
            <a:r>
              <a:rPr lang="zh-CN" altLang="en-US" sz="2400">
                <a:latin typeface="Times New Roman" panose="02020603050405020304" pitchFamily="18" charset="0"/>
                <a:cs typeface="Times New Roman" panose="02020603050405020304" pitchFamily="18" charset="0"/>
              </a:rPr>
              <a:t>．纤维素</a:t>
            </a:r>
            <a:r>
              <a:rPr lang="en-US" altLang="zh-CN" sz="2400">
                <a:latin typeface="Times New Roman" panose="02020603050405020304" pitchFamily="18" charset="0"/>
                <a:cs typeface="Times New Roman" panose="02020603050405020304" pitchFamily="18" charset="0"/>
              </a:rPr>
              <a:t>Ⅳ</a:t>
            </a:r>
            <a:endParaRPr lang="en-US" altLang="zh-CN" sz="2400">
              <a:latin typeface="Times New Roman" panose="02020603050405020304" pitchFamily="18" charset="0"/>
              <a:cs typeface="Times New Roman" panose="02020603050405020304" pitchFamily="18" charset="0"/>
            </a:endParaRPr>
          </a:p>
          <a:p>
            <a:pPr algn="just">
              <a:lnSpc>
                <a:spcPct val="130000"/>
              </a:lnSpc>
              <a:spcBef>
                <a:spcPct val="0"/>
              </a:spcBef>
              <a:buClrTx/>
              <a:buSzTx/>
              <a:buFontTx/>
              <a:buNone/>
            </a:pPr>
            <a:r>
              <a:rPr lang="zh-CN" altLang="en-US" sz="2000">
                <a:latin typeface="Times New Roman" panose="02020603050405020304" pitchFamily="18" charset="0"/>
                <a:cs typeface="Times New Roman" panose="02020603050405020304" pitchFamily="18" charset="0"/>
              </a:rPr>
              <a:t>纤维素</a:t>
            </a:r>
            <a:r>
              <a:rPr lang="en-US" altLang="zh-CN" sz="2000">
                <a:latin typeface="Times New Roman" panose="02020603050405020304" pitchFamily="18" charset="0"/>
                <a:cs typeface="Times New Roman" panose="02020603050405020304" pitchFamily="18" charset="0"/>
              </a:rPr>
              <a:t>Ⅳ</a:t>
            </a:r>
            <a:r>
              <a:rPr lang="zh-CN" altLang="en-US" sz="2000">
                <a:latin typeface="Times New Roman" panose="02020603050405020304" pitchFamily="18" charset="0"/>
                <a:cs typeface="Times New Roman" panose="02020603050405020304" pitchFamily="18" charset="0"/>
              </a:rPr>
              <a:t>也称为纤维素</a:t>
            </a:r>
            <a:r>
              <a:rPr lang="en-US" altLang="zh-CN" sz="2000">
                <a:latin typeface="Times New Roman" panose="02020603050405020304" pitchFamily="18" charset="0"/>
                <a:cs typeface="Times New Roman" panose="02020603050405020304" pitchFamily="18" charset="0"/>
              </a:rPr>
              <a:t>T</a:t>
            </a:r>
            <a:r>
              <a:rPr lang="zh-CN" altLang="en-US" sz="2000">
                <a:latin typeface="Times New Roman" panose="02020603050405020304" pitchFamily="18" charset="0"/>
                <a:cs typeface="Times New Roman" panose="02020603050405020304" pitchFamily="18" charset="0"/>
              </a:rPr>
              <a:t>或高温纤维素。</a:t>
            </a:r>
            <a:endParaRPr lang="en-US" altLang="zh-CN" sz="2000">
              <a:latin typeface="Times New Roman" panose="02020603050405020304" pitchFamily="18" charset="0"/>
              <a:cs typeface="Times New Roman" panose="02020603050405020304" pitchFamily="18" charset="0"/>
            </a:endParaRPr>
          </a:p>
          <a:p>
            <a:pPr algn="just">
              <a:lnSpc>
                <a:spcPct val="130000"/>
              </a:lnSpc>
              <a:spcBef>
                <a:spcPct val="0"/>
              </a:spcBef>
              <a:buClrTx/>
              <a:buSzTx/>
              <a:buFontTx/>
              <a:buNone/>
            </a:pPr>
            <a:r>
              <a:rPr lang="zh-CN" altLang="en-US" sz="2000">
                <a:latin typeface="Times New Roman" panose="02020603050405020304" pitchFamily="18" charset="0"/>
                <a:cs typeface="Times New Roman" panose="02020603050405020304" pitchFamily="18" charset="0"/>
              </a:rPr>
              <a:t>将纤维素</a:t>
            </a:r>
            <a:r>
              <a:rPr lang="en-US" altLang="zh-CN" sz="2000">
                <a:latin typeface="Times New Roman" panose="02020603050405020304" pitchFamily="18" charset="0"/>
                <a:cs typeface="Times New Roman" panose="02020603050405020304" pitchFamily="18" charset="0"/>
              </a:rPr>
              <a:t>Ⅰ</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Ⅱ</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Ⅲ</a:t>
            </a:r>
            <a:r>
              <a:rPr lang="zh-CN" altLang="en-US" sz="2000">
                <a:latin typeface="Times New Roman" panose="02020603050405020304" pitchFamily="18" charset="0"/>
                <a:cs typeface="Times New Roman" panose="02020603050405020304" pitchFamily="18" charset="0"/>
              </a:rPr>
              <a:t>经由不同的方法制得纤维素</a:t>
            </a:r>
            <a:r>
              <a:rPr lang="en-US" altLang="zh-CN" sz="2000">
                <a:latin typeface="Times New Roman" panose="02020603050405020304" pitchFamily="18" charset="0"/>
                <a:cs typeface="Times New Roman" panose="02020603050405020304" pitchFamily="18" charset="0"/>
              </a:rPr>
              <a:t>Ⅳ</a:t>
            </a:r>
            <a:endParaRPr lang="en-US" altLang="zh-CN" sz="2000">
              <a:latin typeface="Times New Roman" panose="02020603050405020304" pitchFamily="18" charset="0"/>
              <a:cs typeface="Times New Roman" panose="02020603050405020304" pitchFamily="18" charset="0"/>
            </a:endParaRPr>
          </a:p>
          <a:p>
            <a:pPr algn="just">
              <a:lnSpc>
                <a:spcPct val="130000"/>
              </a:lnSpc>
              <a:spcBef>
                <a:spcPct val="0"/>
              </a:spcBef>
              <a:buClrTx/>
              <a:buSzTx/>
              <a:buFontTx/>
              <a:buNone/>
            </a:pP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1</a:t>
            </a:r>
            <a:r>
              <a:rPr lang="zh-CN" altLang="en-US" sz="2000">
                <a:latin typeface="Times New Roman" panose="02020603050405020304" pitchFamily="18" charset="0"/>
                <a:cs typeface="Times New Roman" panose="02020603050405020304" pitchFamily="18" charset="0"/>
              </a:rPr>
              <a:t>）将粘胶纤维或丝光化棉在</a:t>
            </a:r>
            <a:r>
              <a:rPr lang="en-US" altLang="zh-CN" sz="2000">
                <a:latin typeface="Times New Roman" panose="02020603050405020304" pitchFamily="18" charset="0"/>
                <a:cs typeface="Times New Roman" panose="02020603050405020304" pitchFamily="18" charset="0"/>
              </a:rPr>
              <a:t>250</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290℃</a:t>
            </a:r>
            <a:r>
              <a:rPr lang="zh-CN" altLang="en-US" sz="2000">
                <a:latin typeface="Times New Roman" panose="02020603050405020304" pitchFamily="18" charset="0"/>
                <a:cs typeface="Times New Roman" panose="02020603050405020304" pitchFamily="18" charset="0"/>
              </a:rPr>
              <a:t>甘油中经不同时间加热处理；</a:t>
            </a:r>
            <a:endParaRPr lang="en-US" altLang="zh-CN" sz="2000">
              <a:latin typeface="Times New Roman" panose="02020603050405020304" pitchFamily="18" charset="0"/>
              <a:cs typeface="Times New Roman" panose="02020603050405020304" pitchFamily="18" charset="0"/>
            </a:endParaRPr>
          </a:p>
          <a:p>
            <a:pPr algn="just">
              <a:lnSpc>
                <a:spcPct val="130000"/>
              </a:lnSpc>
              <a:spcBef>
                <a:spcPct val="0"/>
              </a:spcBef>
              <a:buClrTx/>
              <a:buSzTx/>
              <a:buFontTx/>
              <a:buNone/>
            </a:pP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2</a:t>
            </a:r>
            <a:r>
              <a:rPr lang="zh-CN" altLang="en-US" sz="2000">
                <a:latin typeface="Times New Roman" panose="02020603050405020304" pitchFamily="18" charset="0"/>
                <a:cs typeface="Times New Roman" panose="02020603050405020304" pitchFamily="18" charset="0"/>
              </a:rPr>
              <a:t>）将纤维素乙二胺配合物在甘油或二甲基甲醛胺中加热；</a:t>
            </a:r>
            <a:endParaRPr lang="en-US" altLang="zh-CN" sz="2000">
              <a:latin typeface="Times New Roman" panose="02020603050405020304" pitchFamily="18" charset="0"/>
              <a:cs typeface="Times New Roman" panose="02020603050405020304" pitchFamily="18" charset="0"/>
            </a:endParaRPr>
          </a:p>
          <a:p>
            <a:pPr algn="just">
              <a:lnSpc>
                <a:spcPct val="130000"/>
              </a:lnSpc>
              <a:spcBef>
                <a:spcPct val="0"/>
              </a:spcBef>
              <a:buClrTx/>
              <a:buSzTx/>
              <a:buFontTx/>
              <a:buNone/>
            </a:pP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3</a:t>
            </a:r>
            <a:r>
              <a:rPr lang="zh-CN" altLang="en-US" sz="2000">
                <a:latin typeface="Times New Roman" panose="02020603050405020304" pitchFamily="18" charset="0"/>
                <a:cs typeface="Times New Roman" panose="02020603050405020304" pitchFamily="18" charset="0"/>
              </a:rPr>
              <a:t>）将纤维素</a:t>
            </a:r>
            <a:r>
              <a:rPr lang="en-US" altLang="zh-CN" sz="2000">
                <a:latin typeface="Times New Roman" panose="02020603050405020304" pitchFamily="18" charset="0"/>
                <a:cs typeface="Times New Roman" panose="02020603050405020304" pitchFamily="18" charset="0"/>
              </a:rPr>
              <a:t>Ⅲ</a:t>
            </a:r>
            <a:r>
              <a:rPr lang="en-US" altLang="zh-CN" sz="2000" baseline="-30000">
                <a:latin typeface="Times New Roman" panose="02020603050405020304" pitchFamily="18" charset="0"/>
                <a:cs typeface="Times New Roman" panose="02020603050405020304" pitchFamily="18" charset="0"/>
              </a:rPr>
              <a:t>Ⅰ</a:t>
            </a:r>
            <a:r>
              <a:rPr lang="zh-CN" altLang="en-US" sz="2000">
                <a:latin typeface="Times New Roman" panose="02020603050405020304" pitchFamily="18" charset="0"/>
                <a:cs typeface="Times New Roman" panose="02020603050405020304" pitchFamily="18" charset="0"/>
              </a:rPr>
              <a:t>或</a:t>
            </a:r>
            <a:r>
              <a:rPr lang="en-US" altLang="zh-CN" sz="2000">
                <a:latin typeface="Times New Roman" panose="02020603050405020304" pitchFamily="18" charset="0"/>
                <a:cs typeface="Times New Roman" panose="02020603050405020304" pitchFamily="18" charset="0"/>
              </a:rPr>
              <a:t>Ⅲ</a:t>
            </a:r>
            <a:r>
              <a:rPr lang="en-US" altLang="zh-CN" sz="2000" baseline="-30000">
                <a:latin typeface="Times New Roman" panose="02020603050405020304" pitchFamily="18" charset="0"/>
                <a:cs typeface="Times New Roman" panose="02020603050405020304" pitchFamily="18" charset="0"/>
              </a:rPr>
              <a:t>Ⅱ</a:t>
            </a:r>
            <a:r>
              <a:rPr lang="zh-CN" altLang="en-US" sz="2000">
                <a:latin typeface="Times New Roman" panose="02020603050405020304" pitchFamily="18" charset="0"/>
                <a:cs typeface="Times New Roman" panose="02020603050405020304" pitchFamily="18" charset="0"/>
              </a:rPr>
              <a:t>在</a:t>
            </a:r>
            <a:r>
              <a:rPr lang="en-US" altLang="zh-CN" sz="2000">
                <a:latin typeface="Times New Roman" panose="02020603050405020304" pitchFamily="18" charset="0"/>
                <a:cs typeface="Times New Roman" panose="02020603050405020304" pitchFamily="18" charset="0"/>
              </a:rPr>
              <a:t>260℃</a:t>
            </a:r>
            <a:r>
              <a:rPr lang="zh-CN" altLang="en-US" sz="2000">
                <a:latin typeface="Times New Roman" panose="02020603050405020304" pitchFamily="18" charset="0"/>
                <a:cs typeface="Times New Roman" panose="02020603050405020304" pitchFamily="18" charset="0"/>
              </a:rPr>
              <a:t>甘油中加热，分别得到纤维素</a:t>
            </a:r>
            <a:r>
              <a:rPr lang="en-US" altLang="zh-CN" sz="2000">
                <a:latin typeface="Times New Roman" panose="02020603050405020304" pitchFamily="18" charset="0"/>
                <a:cs typeface="Times New Roman" panose="02020603050405020304" pitchFamily="18" charset="0"/>
              </a:rPr>
              <a:t>Ⅳ</a:t>
            </a:r>
            <a:r>
              <a:rPr lang="en-US" altLang="zh-CN" sz="2000" baseline="-30000">
                <a:latin typeface="Times New Roman" panose="02020603050405020304" pitchFamily="18" charset="0"/>
                <a:cs typeface="Times New Roman" panose="02020603050405020304" pitchFamily="18" charset="0"/>
              </a:rPr>
              <a:t>Ⅰ</a:t>
            </a:r>
            <a:r>
              <a:rPr lang="zh-CN" altLang="en-US" sz="2000">
                <a:latin typeface="Times New Roman" panose="02020603050405020304" pitchFamily="18" charset="0"/>
                <a:cs typeface="Times New Roman" panose="02020603050405020304" pitchFamily="18" charset="0"/>
              </a:rPr>
              <a:t>和</a:t>
            </a:r>
            <a:r>
              <a:rPr lang="en-US" altLang="zh-CN" sz="2000">
                <a:latin typeface="Times New Roman" panose="02020603050405020304" pitchFamily="18" charset="0"/>
                <a:cs typeface="Times New Roman" panose="02020603050405020304" pitchFamily="18" charset="0"/>
              </a:rPr>
              <a:t>Ⅳ</a:t>
            </a:r>
            <a:r>
              <a:rPr lang="en-US" altLang="zh-CN" sz="2000" baseline="-30000">
                <a:latin typeface="Times New Roman" panose="02020603050405020304" pitchFamily="18" charset="0"/>
                <a:cs typeface="Times New Roman" panose="02020603050405020304" pitchFamily="18" charset="0"/>
              </a:rPr>
              <a:t>Ⅱ</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4</a:t>
            </a:r>
            <a:r>
              <a:rPr lang="zh-CN" altLang="en-US" sz="2000">
                <a:latin typeface="Times New Roman" panose="02020603050405020304" pitchFamily="18" charset="0"/>
                <a:cs typeface="Times New Roman" panose="02020603050405020304" pitchFamily="18" charset="0"/>
              </a:rPr>
              <a:t>）在</a:t>
            </a:r>
            <a:r>
              <a:rPr lang="en-US" altLang="zh-CN" sz="2000">
                <a:latin typeface="Times New Roman" panose="02020603050405020304" pitchFamily="18" charset="0"/>
                <a:cs typeface="Times New Roman" panose="02020603050405020304" pitchFamily="18" charset="0"/>
              </a:rPr>
              <a:t>100℃</a:t>
            </a:r>
            <a:r>
              <a:rPr lang="zh-CN" altLang="en-US" sz="2000">
                <a:latin typeface="Times New Roman" panose="02020603050405020304" pitchFamily="18" charset="0"/>
                <a:cs typeface="Times New Roman" panose="02020603050405020304" pitchFamily="18" charset="0"/>
              </a:rPr>
              <a:t>下将不能溶解的金属纤维素黄酸酯分解；</a:t>
            </a:r>
            <a:endParaRPr lang="en-US" altLang="zh-CN" sz="2000">
              <a:latin typeface="Times New Roman" panose="02020603050405020304" pitchFamily="18" charset="0"/>
              <a:cs typeface="Times New Roman" panose="02020603050405020304" pitchFamily="18" charset="0"/>
            </a:endParaRPr>
          </a:p>
          <a:p>
            <a:pPr algn="just">
              <a:lnSpc>
                <a:spcPct val="130000"/>
              </a:lnSpc>
              <a:spcBef>
                <a:spcPct val="0"/>
              </a:spcBef>
              <a:buClrTx/>
              <a:buSzTx/>
              <a:buFontTx/>
              <a:buNone/>
            </a:pP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5</a:t>
            </a:r>
            <a:r>
              <a:rPr lang="zh-CN" altLang="en-US" sz="2000">
                <a:latin typeface="Times New Roman" panose="02020603050405020304" pitchFamily="18" charset="0"/>
                <a:cs typeface="Times New Roman" panose="02020603050405020304" pitchFamily="18" charset="0"/>
              </a:rPr>
              <a:t>）将纤维素醋酸酯在</a:t>
            </a:r>
            <a:r>
              <a:rPr lang="en-US" altLang="zh-CN" sz="2000">
                <a:latin typeface="Times New Roman" panose="02020603050405020304" pitchFamily="18" charset="0"/>
                <a:cs typeface="Times New Roman" panose="02020603050405020304" pitchFamily="18" charset="0"/>
              </a:rPr>
              <a:t>100℃</a:t>
            </a:r>
            <a:r>
              <a:rPr lang="zh-CN" altLang="en-US" sz="2000">
                <a:latin typeface="Times New Roman" panose="02020603050405020304" pitchFamily="18" charset="0"/>
                <a:cs typeface="Times New Roman" panose="02020603050405020304" pitchFamily="18" charset="0"/>
              </a:rPr>
              <a:t>下用</a:t>
            </a:r>
            <a:r>
              <a:rPr lang="en-US" altLang="zh-CN" sz="2000">
                <a:latin typeface="Times New Roman" panose="02020603050405020304" pitchFamily="18" charset="0"/>
                <a:cs typeface="Times New Roman" panose="02020603050405020304" pitchFamily="18" charset="0"/>
              </a:rPr>
              <a:t>2mol/L NH</a:t>
            </a:r>
            <a:r>
              <a:rPr lang="en-US" altLang="zh-CN" sz="2000" baseline="-30000">
                <a:latin typeface="Times New Roman" panose="02020603050405020304" pitchFamily="18" charset="0"/>
                <a:cs typeface="Times New Roman" panose="02020603050405020304" pitchFamily="18" charset="0"/>
              </a:rPr>
              <a:t>4</a:t>
            </a:r>
            <a:r>
              <a:rPr lang="en-US" altLang="zh-CN" sz="2000">
                <a:latin typeface="Times New Roman" panose="02020603050405020304" pitchFamily="18" charset="0"/>
                <a:cs typeface="Times New Roman" panose="02020603050405020304" pitchFamily="18" charset="0"/>
              </a:rPr>
              <a:t>OH</a:t>
            </a:r>
            <a:r>
              <a:rPr lang="zh-CN" altLang="en-US" sz="2000">
                <a:latin typeface="Times New Roman" panose="02020603050405020304" pitchFamily="18" charset="0"/>
                <a:cs typeface="Times New Roman" panose="02020603050405020304" pitchFamily="18" charset="0"/>
              </a:rPr>
              <a:t>水解；</a:t>
            </a:r>
            <a:endParaRPr lang="en-US" altLang="zh-CN" sz="2000">
              <a:latin typeface="Times New Roman" panose="02020603050405020304" pitchFamily="18" charset="0"/>
              <a:cs typeface="Times New Roman" panose="02020603050405020304" pitchFamily="18" charset="0"/>
            </a:endParaRPr>
          </a:p>
          <a:p>
            <a:pPr algn="just">
              <a:lnSpc>
                <a:spcPct val="130000"/>
              </a:lnSpc>
              <a:spcBef>
                <a:spcPct val="0"/>
              </a:spcBef>
              <a:buClrTx/>
              <a:buSzTx/>
              <a:buFontTx/>
              <a:buNone/>
            </a:pP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6</a:t>
            </a:r>
            <a:r>
              <a:rPr lang="zh-CN" altLang="en-US" sz="2000">
                <a:latin typeface="Times New Roman" panose="02020603050405020304" pitchFamily="18" charset="0"/>
                <a:cs typeface="Times New Roman" panose="02020603050405020304" pitchFamily="18" charset="0"/>
              </a:rPr>
              <a:t>）由纤维素三醋酸酯或三硝酸酯水解。</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1"/>
          <p:cNvSpPr>
            <a:spLocks noChangeArrowheads="1"/>
          </p:cNvSpPr>
          <p:nvPr/>
        </p:nvSpPr>
        <p:spPr bwMode="auto">
          <a:xfrm>
            <a:off x="1116013" y="1844675"/>
            <a:ext cx="7056437"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lnSpc>
                <a:spcPct val="130000"/>
              </a:lnSpc>
              <a:spcBef>
                <a:spcPct val="0"/>
              </a:spcBef>
              <a:buClrTx/>
              <a:buSzTx/>
              <a:buFontTx/>
              <a:buNone/>
            </a:pPr>
            <a:r>
              <a:rPr lang="en-US" altLang="zh-CN" sz="2400">
                <a:latin typeface="Times New Roman" panose="02020603050405020304" pitchFamily="18" charset="0"/>
                <a:cs typeface="Times New Roman" panose="02020603050405020304" pitchFamily="18" charset="0"/>
              </a:rPr>
              <a:t>5</a:t>
            </a:r>
            <a:r>
              <a:rPr lang="zh-CN" altLang="en-US" sz="2400">
                <a:latin typeface="Times New Roman" panose="02020603050405020304" pitchFamily="18" charset="0"/>
                <a:cs typeface="Times New Roman" panose="02020603050405020304" pitchFamily="18" charset="0"/>
              </a:rPr>
              <a:t>．纤维素</a:t>
            </a:r>
            <a:r>
              <a:rPr lang="en-US" altLang="zh-CN" sz="2400">
                <a:latin typeface="Times New Roman" panose="02020603050405020304" pitchFamily="18" charset="0"/>
                <a:cs typeface="Times New Roman" panose="02020603050405020304" pitchFamily="18" charset="0"/>
              </a:rPr>
              <a:t>X</a:t>
            </a:r>
            <a:endParaRPr lang="en-US" altLang="zh-CN" sz="2400">
              <a:latin typeface="Times New Roman" panose="02020603050405020304" pitchFamily="18" charset="0"/>
              <a:cs typeface="Times New Roman" panose="02020603050405020304" pitchFamily="18" charset="0"/>
            </a:endParaRPr>
          </a:p>
          <a:p>
            <a:pPr algn="just">
              <a:lnSpc>
                <a:spcPct val="130000"/>
              </a:lnSpc>
              <a:spcBef>
                <a:spcPct val="0"/>
              </a:spcBef>
              <a:buClrTx/>
              <a:buSzTx/>
              <a:buFontTx/>
              <a:buNone/>
            </a:pPr>
            <a:r>
              <a:rPr lang="zh-CN" altLang="en-US" sz="2000">
                <a:latin typeface="Times New Roman" panose="02020603050405020304" pitchFamily="18" charset="0"/>
                <a:cs typeface="Times New Roman" panose="02020603050405020304" pitchFamily="18" charset="0"/>
              </a:rPr>
              <a:t>纤维素</a:t>
            </a:r>
            <a:r>
              <a:rPr lang="en-US" altLang="zh-CN" sz="2000">
                <a:latin typeface="Times New Roman" panose="02020603050405020304" pitchFamily="18" charset="0"/>
                <a:cs typeface="Times New Roman" panose="02020603050405020304" pitchFamily="18" charset="0"/>
              </a:rPr>
              <a:t>X</a:t>
            </a:r>
            <a:r>
              <a:rPr lang="zh-CN" altLang="en-US" sz="2000">
                <a:latin typeface="Times New Roman" panose="02020603050405020304" pitchFamily="18" charset="0"/>
                <a:cs typeface="Times New Roman" panose="02020603050405020304" pitchFamily="18" charset="0"/>
              </a:rPr>
              <a:t>是一种纤维素的再生形式。将纤维素</a:t>
            </a:r>
            <a:r>
              <a:rPr lang="en-US" altLang="zh-CN" sz="2000">
                <a:latin typeface="Times New Roman" panose="02020603050405020304" pitchFamily="18" charset="0"/>
                <a:cs typeface="Times New Roman" panose="02020603050405020304" pitchFamily="18" charset="0"/>
              </a:rPr>
              <a:t>Ⅰ</a:t>
            </a:r>
            <a:r>
              <a:rPr lang="zh-CN" altLang="en-US" sz="2000">
                <a:latin typeface="Times New Roman" panose="02020603050405020304" pitchFamily="18" charset="0"/>
                <a:cs typeface="Times New Roman" panose="02020603050405020304" pitchFamily="18" charset="0"/>
              </a:rPr>
              <a:t>或纤维素</a:t>
            </a:r>
            <a:r>
              <a:rPr lang="en-US" altLang="zh-CN" sz="2000">
                <a:latin typeface="Times New Roman" panose="02020603050405020304" pitchFamily="18" charset="0"/>
                <a:cs typeface="Times New Roman" panose="02020603050405020304" pitchFamily="18" charset="0"/>
              </a:rPr>
              <a:t>Ⅱ</a:t>
            </a:r>
            <a:r>
              <a:rPr lang="zh-CN" altLang="en-US" sz="2000">
                <a:latin typeface="Times New Roman" panose="02020603050405020304" pitchFamily="18" charset="0"/>
                <a:cs typeface="Times New Roman" panose="02020603050405020304" pitchFamily="18" charset="0"/>
              </a:rPr>
              <a:t>放入浓度为</a:t>
            </a:r>
            <a:r>
              <a:rPr lang="en-US" altLang="zh-CN" sz="2000">
                <a:latin typeface="Times New Roman" panose="02020603050405020304" pitchFamily="18" charset="0"/>
                <a:cs typeface="Times New Roman" panose="02020603050405020304" pitchFamily="18" charset="0"/>
              </a:rPr>
              <a:t>38.0</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40.3%</a:t>
            </a:r>
            <a:r>
              <a:rPr lang="zh-CN" altLang="en-US" sz="2000">
                <a:latin typeface="Times New Roman" panose="02020603050405020304" pitchFamily="18" charset="0"/>
                <a:cs typeface="Times New Roman" panose="02020603050405020304" pitchFamily="18" charset="0"/>
              </a:rPr>
              <a:t>（重量浓度）的盐酸中，于</a:t>
            </a:r>
            <a:r>
              <a:rPr lang="en-US" altLang="zh-CN" sz="2000">
                <a:latin typeface="Times New Roman" panose="02020603050405020304" pitchFamily="18" charset="0"/>
                <a:cs typeface="Times New Roman" panose="02020603050405020304" pitchFamily="18" charset="0"/>
              </a:rPr>
              <a:t>20℃</a:t>
            </a:r>
            <a:r>
              <a:rPr lang="zh-CN" altLang="en-US" sz="2000">
                <a:latin typeface="Times New Roman" panose="02020603050405020304" pitchFamily="18" charset="0"/>
                <a:cs typeface="Times New Roman" panose="02020603050405020304" pitchFamily="18" charset="0"/>
              </a:rPr>
              <a:t>处理</a:t>
            </a:r>
            <a:r>
              <a:rPr lang="en-US" altLang="zh-CN" sz="2000">
                <a:latin typeface="Times New Roman" panose="02020603050405020304" pitchFamily="18" charset="0"/>
                <a:cs typeface="Times New Roman" panose="02020603050405020304" pitchFamily="18" charset="0"/>
              </a:rPr>
              <a:t>2-4.5hr</a:t>
            </a:r>
            <a:r>
              <a:rPr lang="zh-CN" altLang="en-US" sz="2000">
                <a:latin typeface="Times New Roman" panose="02020603050405020304" pitchFamily="18" charset="0"/>
                <a:cs typeface="Times New Roman" panose="02020603050405020304" pitchFamily="18" charset="0"/>
              </a:rPr>
              <a:t>，用水将其再生所得到的纤维素粉末即为纤维素</a:t>
            </a:r>
            <a:r>
              <a:rPr lang="en-US" altLang="zh-CN" sz="2000">
                <a:latin typeface="Times New Roman" panose="02020603050405020304" pitchFamily="18" charset="0"/>
                <a:cs typeface="Times New Roman" panose="02020603050405020304" pitchFamily="18" charset="0"/>
              </a:rPr>
              <a:t>X</a:t>
            </a:r>
            <a:r>
              <a:rPr lang="zh-CN" altLang="en-US" sz="2000">
                <a:latin typeface="Times New Roman" panose="02020603050405020304" pitchFamily="18" charset="0"/>
                <a:cs typeface="Times New Roman" panose="02020603050405020304" pitchFamily="18" charset="0"/>
              </a:rPr>
              <a:t>。</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7"/>
          <p:cNvSpPr>
            <a:spLocks noChangeArrowheads="1"/>
          </p:cNvSpPr>
          <p:nvPr/>
        </p:nvSpPr>
        <p:spPr bwMode="auto">
          <a:xfrm>
            <a:off x="-24337" y="5764659"/>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dirty="0">
                <a:latin typeface="Times New Roman" panose="02020603050405020304" pitchFamily="18" charset="0"/>
              </a:rPr>
              <a:t>纤维素各结晶变体间可能的相互转化示意图</a:t>
            </a:r>
            <a:r>
              <a:rPr kumimoji="1" lang="zh-CN" altLang="en-US" sz="2000" dirty="0">
                <a:latin typeface="Times New Roman" panose="02020603050405020304" pitchFamily="18" charset="0"/>
              </a:rPr>
              <a:t>  </a:t>
            </a:r>
            <a:endParaRPr kumimoji="1" lang="zh-CN" altLang="en-US" sz="2000" dirty="0">
              <a:latin typeface="Times New Roman" panose="02020603050405020304" pitchFamily="18" charset="0"/>
            </a:endParaRPr>
          </a:p>
        </p:txBody>
      </p:sp>
      <p:sp>
        <p:nvSpPr>
          <p:cNvPr id="121859" name="Rectangle 24"/>
          <p:cNvSpPr>
            <a:spLocks noChangeArrowheads="1"/>
          </p:cNvSpPr>
          <p:nvPr/>
        </p:nvSpPr>
        <p:spPr bwMode="auto">
          <a:xfrm>
            <a:off x="755650" y="741363"/>
            <a:ext cx="5978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buFont typeface="Wingdings" panose="05000000000000000000" pitchFamily="2" charset="2"/>
              <a:buNone/>
            </a:pPr>
            <a:r>
              <a:rPr kumimoji="1" lang="zh-CN" altLang="en-US" sz="2400" dirty="0">
                <a:latin typeface="Times New Roman" panose="02020603050405020304" pitchFamily="18" charset="0"/>
              </a:rPr>
              <a:t>纤维素各结晶变体间的相互转化</a:t>
            </a:r>
            <a:endParaRPr kumimoji="1" lang="zh-CN" altLang="en-US" sz="2400" dirty="0">
              <a:latin typeface="Times New Roman" panose="02020603050405020304" pitchFamily="18" charset="0"/>
            </a:endParaRPr>
          </a:p>
        </p:txBody>
      </p:sp>
      <p:sp>
        <p:nvSpPr>
          <p:cNvPr id="2" name="矩形 1"/>
          <p:cNvSpPr/>
          <p:nvPr/>
        </p:nvSpPr>
        <p:spPr>
          <a:xfrm>
            <a:off x="2418976" y="1892748"/>
            <a:ext cx="1296144"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纤维素</a:t>
            </a:r>
            <a:r>
              <a:rPr kumimoji="1" lang="en-US" altLang="zh-CN" dirty="0">
                <a:solidFill>
                  <a:schemeClr val="tx1"/>
                </a:solidFill>
                <a:latin typeface="Times New Roman" panose="02020603050405020304" pitchFamily="18" charset="0"/>
              </a:rPr>
              <a:t>Ⅰ</a:t>
            </a:r>
            <a:endParaRPr lang="zh-CN" altLang="en-US" dirty="0">
              <a:solidFill>
                <a:schemeClr val="tx1"/>
              </a:solidFill>
            </a:endParaRPr>
          </a:p>
        </p:txBody>
      </p:sp>
      <p:sp>
        <p:nvSpPr>
          <p:cNvPr id="6" name="矩形 5"/>
          <p:cNvSpPr/>
          <p:nvPr/>
        </p:nvSpPr>
        <p:spPr>
          <a:xfrm>
            <a:off x="4475655" y="1893918"/>
            <a:ext cx="1763192"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NH</a:t>
            </a:r>
            <a:r>
              <a:rPr lang="en-US" altLang="zh-CN" baseline="-25000" dirty="0">
                <a:solidFill>
                  <a:schemeClr val="tx1"/>
                </a:solidFill>
              </a:rPr>
              <a:t>3</a:t>
            </a:r>
            <a:r>
              <a:rPr lang="en-US" altLang="zh-CN" dirty="0">
                <a:solidFill>
                  <a:schemeClr val="tx1"/>
                </a:solidFill>
              </a:rPr>
              <a:t>-</a:t>
            </a:r>
            <a:r>
              <a:rPr lang="zh-CN" altLang="en-US" dirty="0">
                <a:solidFill>
                  <a:schemeClr val="tx1"/>
                </a:solidFill>
              </a:rPr>
              <a:t>纤维素</a:t>
            </a:r>
            <a:r>
              <a:rPr kumimoji="1" lang="en-US" altLang="zh-CN" dirty="0">
                <a:solidFill>
                  <a:schemeClr val="tx1"/>
                </a:solidFill>
                <a:latin typeface="Times New Roman" panose="02020603050405020304" pitchFamily="18" charset="0"/>
              </a:rPr>
              <a:t>Ⅰ</a:t>
            </a:r>
            <a:endParaRPr lang="zh-CN" altLang="en-US" dirty="0">
              <a:solidFill>
                <a:schemeClr val="tx1"/>
              </a:solidFill>
            </a:endParaRPr>
          </a:p>
        </p:txBody>
      </p:sp>
      <p:sp>
        <p:nvSpPr>
          <p:cNvPr id="7" name="矩形 6"/>
          <p:cNvSpPr/>
          <p:nvPr/>
        </p:nvSpPr>
        <p:spPr>
          <a:xfrm>
            <a:off x="6948264" y="1893918"/>
            <a:ext cx="1296144"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纤维素</a:t>
            </a:r>
            <a:r>
              <a:rPr kumimoji="1" lang="en-US" altLang="zh-CN" dirty="0" err="1">
                <a:solidFill>
                  <a:schemeClr val="tx1"/>
                </a:solidFill>
                <a:latin typeface="Times New Roman" panose="02020603050405020304" pitchFamily="18" charset="0"/>
              </a:rPr>
              <a:t>Ⅲ</a:t>
            </a:r>
            <a:r>
              <a:rPr kumimoji="1" lang="en-US" altLang="zh-CN" baseline="-25000" dirty="0" err="1">
                <a:solidFill>
                  <a:schemeClr val="tx1"/>
                </a:solidFill>
                <a:latin typeface="Times New Roman" panose="02020603050405020304" pitchFamily="18" charset="0"/>
              </a:rPr>
              <a:t>Ⅰ</a:t>
            </a:r>
            <a:endParaRPr lang="zh-CN" altLang="en-US" baseline="-25000" dirty="0">
              <a:solidFill>
                <a:schemeClr val="tx1"/>
              </a:solidFill>
            </a:endParaRPr>
          </a:p>
        </p:txBody>
      </p:sp>
      <p:sp>
        <p:nvSpPr>
          <p:cNvPr id="8" name="矩形 7"/>
          <p:cNvSpPr/>
          <p:nvPr/>
        </p:nvSpPr>
        <p:spPr>
          <a:xfrm>
            <a:off x="352966" y="2852936"/>
            <a:ext cx="151216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Na-</a:t>
            </a:r>
            <a:r>
              <a:rPr lang="zh-CN" altLang="en-US" dirty="0">
                <a:solidFill>
                  <a:schemeClr val="tx1"/>
                </a:solidFill>
              </a:rPr>
              <a:t>纤维素</a:t>
            </a:r>
            <a:r>
              <a:rPr kumimoji="1" lang="en-US" altLang="zh-CN" dirty="0" err="1">
                <a:solidFill>
                  <a:schemeClr val="tx1"/>
                </a:solidFill>
                <a:latin typeface="Times New Roman" panose="02020603050405020304" pitchFamily="18" charset="0"/>
              </a:rPr>
              <a:t>Ⅰ</a:t>
            </a:r>
            <a:r>
              <a:rPr kumimoji="1" lang="en-US" altLang="zh-CN" baseline="-25000" dirty="0" err="1">
                <a:solidFill>
                  <a:schemeClr val="tx1"/>
                </a:solidFill>
                <a:latin typeface="Times New Roman" panose="02020603050405020304" pitchFamily="18" charset="0"/>
              </a:rPr>
              <a:t>Ⅰ</a:t>
            </a:r>
            <a:endParaRPr lang="zh-CN" altLang="en-US" baseline="-25000" dirty="0">
              <a:solidFill>
                <a:schemeClr val="tx1"/>
              </a:solidFill>
            </a:endParaRPr>
          </a:p>
        </p:txBody>
      </p:sp>
      <p:sp>
        <p:nvSpPr>
          <p:cNvPr id="9" name="矩形 8"/>
          <p:cNvSpPr/>
          <p:nvPr/>
        </p:nvSpPr>
        <p:spPr>
          <a:xfrm>
            <a:off x="2310964" y="2852936"/>
            <a:ext cx="151216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Na-</a:t>
            </a:r>
            <a:r>
              <a:rPr lang="zh-CN" altLang="en-US" dirty="0">
                <a:solidFill>
                  <a:schemeClr val="tx1"/>
                </a:solidFill>
              </a:rPr>
              <a:t>纤维素</a:t>
            </a:r>
            <a:r>
              <a:rPr kumimoji="1" lang="en-US" altLang="zh-CN" dirty="0" err="1">
                <a:solidFill>
                  <a:schemeClr val="tx1"/>
                </a:solidFill>
                <a:latin typeface="Times New Roman" panose="02020603050405020304" pitchFamily="18" charset="0"/>
              </a:rPr>
              <a:t>Ⅰ</a:t>
            </a:r>
            <a:r>
              <a:rPr kumimoji="1" lang="en-US" altLang="zh-CN" baseline="-25000" dirty="0" err="1">
                <a:solidFill>
                  <a:schemeClr val="tx1"/>
                </a:solidFill>
                <a:latin typeface="Times New Roman" panose="02020603050405020304" pitchFamily="18" charset="0"/>
              </a:rPr>
              <a:t>Ⅱ</a:t>
            </a:r>
            <a:endParaRPr lang="zh-CN" altLang="en-US" baseline="-25000" dirty="0">
              <a:solidFill>
                <a:schemeClr val="tx1"/>
              </a:solidFill>
            </a:endParaRPr>
          </a:p>
        </p:txBody>
      </p:sp>
      <p:sp>
        <p:nvSpPr>
          <p:cNvPr id="10" name="矩形 9"/>
          <p:cNvSpPr/>
          <p:nvPr/>
        </p:nvSpPr>
        <p:spPr>
          <a:xfrm>
            <a:off x="6769539" y="2852936"/>
            <a:ext cx="1642510"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Na-</a:t>
            </a:r>
            <a:r>
              <a:rPr lang="zh-CN" altLang="en-US" dirty="0">
                <a:solidFill>
                  <a:schemeClr val="tx1"/>
                </a:solidFill>
              </a:rPr>
              <a:t>纤维素</a:t>
            </a:r>
            <a:r>
              <a:rPr kumimoji="1" lang="en-US" altLang="zh-CN" dirty="0" err="1">
                <a:solidFill>
                  <a:schemeClr val="tx1"/>
                </a:solidFill>
                <a:latin typeface="Times New Roman" panose="02020603050405020304" pitchFamily="18" charset="0"/>
              </a:rPr>
              <a:t>Ⅳ</a:t>
            </a:r>
            <a:r>
              <a:rPr kumimoji="1" lang="en-US" altLang="zh-CN" baseline="-25000" dirty="0" err="1">
                <a:solidFill>
                  <a:schemeClr val="tx1"/>
                </a:solidFill>
                <a:latin typeface="Times New Roman" panose="02020603050405020304" pitchFamily="18" charset="0"/>
              </a:rPr>
              <a:t>Ⅰ</a:t>
            </a:r>
            <a:endParaRPr lang="zh-CN" altLang="en-US" baseline="-25000" dirty="0">
              <a:solidFill>
                <a:schemeClr val="tx1"/>
              </a:solidFill>
            </a:endParaRPr>
          </a:p>
        </p:txBody>
      </p:sp>
      <p:sp>
        <p:nvSpPr>
          <p:cNvPr id="11" name="矩形 10"/>
          <p:cNvSpPr/>
          <p:nvPr/>
        </p:nvSpPr>
        <p:spPr>
          <a:xfrm>
            <a:off x="2418976" y="4057143"/>
            <a:ext cx="1296144"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纤维素</a:t>
            </a:r>
            <a:r>
              <a:rPr kumimoji="1" lang="en-US" altLang="zh-CN" dirty="0">
                <a:solidFill>
                  <a:schemeClr val="tx1"/>
                </a:solidFill>
                <a:latin typeface="Times New Roman" panose="02020603050405020304" pitchFamily="18" charset="0"/>
              </a:rPr>
              <a:t>Ⅱ</a:t>
            </a:r>
            <a:endParaRPr lang="zh-CN" altLang="en-US" dirty="0">
              <a:solidFill>
                <a:schemeClr val="tx1"/>
              </a:solidFill>
            </a:endParaRPr>
          </a:p>
        </p:txBody>
      </p:sp>
      <p:sp>
        <p:nvSpPr>
          <p:cNvPr id="12" name="矩形 11"/>
          <p:cNvSpPr/>
          <p:nvPr/>
        </p:nvSpPr>
        <p:spPr>
          <a:xfrm>
            <a:off x="4547663" y="4058313"/>
            <a:ext cx="1763192"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NH</a:t>
            </a:r>
            <a:r>
              <a:rPr lang="en-US" altLang="zh-CN" baseline="-25000" dirty="0">
                <a:solidFill>
                  <a:schemeClr val="tx1"/>
                </a:solidFill>
              </a:rPr>
              <a:t>3</a:t>
            </a:r>
            <a:r>
              <a:rPr lang="en-US" altLang="zh-CN" dirty="0">
                <a:solidFill>
                  <a:schemeClr val="tx1"/>
                </a:solidFill>
              </a:rPr>
              <a:t>-</a:t>
            </a:r>
            <a:r>
              <a:rPr lang="zh-CN" altLang="en-US" dirty="0">
                <a:solidFill>
                  <a:schemeClr val="tx1"/>
                </a:solidFill>
              </a:rPr>
              <a:t>纤维素</a:t>
            </a:r>
            <a:r>
              <a:rPr kumimoji="1" lang="en-US" altLang="zh-CN" dirty="0">
                <a:solidFill>
                  <a:schemeClr val="tx1"/>
                </a:solidFill>
                <a:latin typeface="Times New Roman" panose="02020603050405020304" pitchFamily="18" charset="0"/>
              </a:rPr>
              <a:t>Ⅱ</a:t>
            </a:r>
            <a:endParaRPr lang="zh-CN" altLang="en-US" dirty="0">
              <a:solidFill>
                <a:schemeClr val="tx1"/>
              </a:solidFill>
            </a:endParaRPr>
          </a:p>
        </p:txBody>
      </p:sp>
      <p:sp>
        <p:nvSpPr>
          <p:cNvPr id="13" name="矩形 12"/>
          <p:cNvSpPr/>
          <p:nvPr/>
        </p:nvSpPr>
        <p:spPr>
          <a:xfrm>
            <a:off x="7020272" y="4058313"/>
            <a:ext cx="1296144"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纤维素</a:t>
            </a:r>
            <a:r>
              <a:rPr kumimoji="1" lang="en-US" altLang="zh-CN" dirty="0" err="1">
                <a:solidFill>
                  <a:schemeClr val="tx1"/>
                </a:solidFill>
                <a:latin typeface="Times New Roman" panose="02020603050405020304" pitchFamily="18" charset="0"/>
              </a:rPr>
              <a:t>Ⅲ</a:t>
            </a:r>
            <a:r>
              <a:rPr kumimoji="1" lang="en-US" altLang="zh-CN" baseline="-25000" dirty="0" err="1">
                <a:solidFill>
                  <a:schemeClr val="tx1"/>
                </a:solidFill>
                <a:latin typeface="Times New Roman" panose="02020603050405020304" pitchFamily="18" charset="0"/>
              </a:rPr>
              <a:t>Ⅱ</a:t>
            </a:r>
            <a:endParaRPr lang="zh-CN" altLang="en-US" baseline="-25000" dirty="0">
              <a:solidFill>
                <a:schemeClr val="tx1"/>
              </a:solidFill>
            </a:endParaRPr>
          </a:p>
        </p:txBody>
      </p:sp>
      <p:sp>
        <p:nvSpPr>
          <p:cNvPr id="14" name="矩形 13"/>
          <p:cNvSpPr/>
          <p:nvPr/>
        </p:nvSpPr>
        <p:spPr>
          <a:xfrm>
            <a:off x="6847089" y="4981759"/>
            <a:ext cx="1642510"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Na-</a:t>
            </a:r>
            <a:r>
              <a:rPr lang="zh-CN" altLang="en-US" dirty="0">
                <a:solidFill>
                  <a:schemeClr val="tx1"/>
                </a:solidFill>
              </a:rPr>
              <a:t>纤维素</a:t>
            </a:r>
            <a:r>
              <a:rPr kumimoji="1" lang="en-US" altLang="zh-CN" dirty="0" err="1">
                <a:solidFill>
                  <a:schemeClr val="tx1"/>
                </a:solidFill>
                <a:latin typeface="Times New Roman" panose="02020603050405020304" pitchFamily="18" charset="0"/>
              </a:rPr>
              <a:t>Ⅳ</a:t>
            </a:r>
            <a:r>
              <a:rPr kumimoji="1" lang="en-US" altLang="zh-CN" baseline="-25000" dirty="0" err="1">
                <a:solidFill>
                  <a:schemeClr val="tx1"/>
                </a:solidFill>
                <a:latin typeface="Times New Roman" panose="02020603050405020304" pitchFamily="18" charset="0"/>
              </a:rPr>
              <a:t>Ⅰ</a:t>
            </a:r>
            <a:endParaRPr lang="zh-CN" altLang="en-US" baseline="-25000" dirty="0">
              <a:solidFill>
                <a:schemeClr val="tx1"/>
              </a:solidFill>
            </a:endParaRPr>
          </a:p>
        </p:txBody>
      </p:sp>
      <p:cxnSp>
        <p:nvCxnSpPr>
          <p:cNvPr id="4" name="直接箭头连接符 3"/>
          <p:cNvCxnSpPr>
            <a:endCxn id="9" idx="0"/>
          </p:cNvCxnSpPr>
          <p:nvPr/>
        </p:nvCxnSpPr>
        <p:spPr>
          <a:xfrm>
            <a:off x="3067048" y="2324796"/>
            <a:ext cx="0" cy="52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067048" y="3284984"/>
            <a:ext cx="0" cy="77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2" idx="3"/>
            <a:endCxn id="6" idx="1"/>
          </p:cNvCxnSpPr>
          <p:nvPr/>
        </p:nvCxnSpPr>
        <p:spPr>
          <a:xfrm>
            <a:off x="3715120" y="2108772"/>
            <a:ext cx="760535" cy="1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3"/>
            <a:endCxn id="7" idx="1"/>
          </p:cNvCxnSpPr>
          <p:nvPr/>
        </p:nvCxnSpPr>
        <p:spPr>
          <a:xfrm>
            <a:off x="6238847" y="2109942"/>
            <a:ext cx="709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1" idx="3"/>
            <a:endCxn id="12" idx="1"/>
          </p:cNvCxnSpPr>
          <p:nvPr/>
        </p:nvCxnSpPr>
        <p:spPr>
          <a:xfrm>
            <a:off x="3715120" y="4273167"/>
            <a:ext cx="832543" cy="1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2" idx="3"/>
            <a:endCxn id="13" idx="1"/>
          </p:cNvCxnSpPr>
          <p:nvPr/>
        </p:nvCxnSpPr>
        <p:spPr>
          <a:xfrm>
            <a:off x="6310855" y="4274337"/>
            <a:ext cx="709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 idx="2"/>
            <a:endCxn id="10" idx="0"/>
          </p:cNvCxnSpPr>
          <p:nvPr/>
        </p:nvCxnSpPr>
        <p:spPr>
          <a:xfrm flipH="1">
            <a:off x="7590794" y="2325966"/>
            <a:ext cx="5542" cy="526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3" idx="2"/>
            <a:endCxn id="14" idx="0"/>
          </p:cNvCxnSpPr>
          <p:nvPr/>
        </p:nvCxnSpPr>
        <p:spPr>
          <a:xfrm>
            <a:off x="7668344" y="4490361"/>
            <a:ext cx="0" cy="491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10" idx="1"/>
          </p:cNvCxnSpPr>
          <p:nvPr/>
        </p:nvCxnSpPr>
        <p:spPr>
          <a:xfrm>
            <a:off x="3715120" y="2147770"/>
            <a:ext cx="3054419" cy="921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14" idx="1"/>
          </p:cNvCxnSpPr>
          <p:nvPr/>
        </p:nvCxnSpPr>
        <p:spPr>
          <a:xfrm>
            <a:off x="3715120" y="4489191"/>
            <a:ext cx="3131969" cy="708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rot="10800000">
            <a:off x="2843808" y="3284984"/>
            <a:ext cx="0" cy="77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151944" y="2263737"/>
            <a:ext cx="849913" cy="646331"/>
          </a:xfrm>
          <a:prstGeom prst="rect">
            <a:avLst/>
          </a:prstGeom>
          <a:noFill/>
        </p:spPr>
        <p:txBody>
          <a:bodyPr wrap="none" rtlCol="0">
            <a:spAutoFit/>
          </a:bodyPr>
          <a:lstStyle/>
          <a:p>
            <a:r>
              <a:rPr lang="en-US" altLang="zh-CN" dirty="0" err="1"/>
              <a:t>NaOH</a:t>
            </a:r>
            <a:endParaRPr lang="en-US" altLang="zh-CN" dirty="0"/>
          </a:p>
          <a:p>
            <a:r>
              <a:rPr lang="en-US" altLang="zh-CN" dirty="0"/>
              <a:t>20</a:t>
            </a:r>
            <a:r>
              <a:rPr lang="zh-CN" altLang="en-US" dirty="0"/>
              <a:t>℃</a:t>
            </a:r>
            <a:endParaRPr lang="zh-CN" altLang="en-US" dirty="0"/>
          </a:p>
        </p:txBody>
      </p:sp>
      <p:sp>
        <p:nvSpPr>
          <p:cNvPr id="43" name="文本框 42"/>
          <p:cNvSpPr txBox="1"/>
          <p:nvPr/>
        </p:nvSpPr>
        <p:spPr>
          <a:xfrm>
            <a:off x="3078407" y="3284984"/>
            <a:ext cx="636713" cy="369332"/>
          </a:xfrm>
          <a:prstGeom prst="rect">
            <a:avLst/>
          </a:prstGeom>
          <a:noFill/>
        </p:spPr>
        <p:txBody>
          <a:bodyPr wrap="none" rtlCol="0">
            <a:spAutoFit/>
          </a:bodyPr>
          <a:lstStyle/>
          <a:p>
            <a:r>
              <a:rPr lang="en-US" altLang="zh-CN" dirty="0"/>
              <a:t>H</a:t>
            </a:r>
            <a:r>
              <a:rPr lang="en-US" altLang="zh-CN" baseline="-25000" dirty="0"/>
              <a:t>2</a:t>
            </a:r>
            <a:r>
              <a:rPr lang="en-US" altLang="zh-CN" dirty="0"/>
              <a:t>O</a:t>
            </a:r>
            <a:endParaRPr lang="zh-CN" altLang="en-US" dirty="0"/>
          </a:p>
        </p:txBody>
      </p:sp>
      <p:sp>
        <p:nvSpPr>
          <p:cNvPr id="39" name="文本框 38"/>
          <p:cNvSpPr txBox="1"/>
          <p:nvPr/>
        </p:nvSpPr>
        <p:spPr>
          <a:xfrm>
            <a:off x="3766238" y="1689387"/>
            <a:ext cx="646331" cy="369332"/>
          </a:xfrm>
          <a:prstGeom prst="rect">
            <a:avLst/>
          </a:prstGeom>
          <a:noFill/>
        </p:spPr>
        <p:txBody>
          <a:bodyPr wrap="none" rtlCol="0">
            <a:spAutoFit/>
          </a:bodyPr>
          <a:lstStyle/>
          <a:p>
            <a:r>
              <a:rPr lang="zh-CN" altLang="en-US" dirty="0"/>
              <a:t>液氨</a:t>
            </a:r>
            <a:endParaRPr lang="zh-CN" altLang="en-US" dirty="0"/>
          </a:p>
        </p:txBody>
      </p:sp>
      <p:sp>
        <p:nvSpPr>
          <p:cNvPr id="45" name="文本框 44"/>
          <p:cNvSpPr txBox="1"/>
          <p:nvPr/>
        </p:nvSpPr>
        <p:spPr>
          <a:xfrm>
            <a:off x="3778206" y="3830309"/>
            <a:ext cx="646331" cy="369332"/>
          </a:xfrm>
          <a:prstGeom prst="rect">
            <a:avLst/>
          </a:prstGeom>
          <a:noFill/>
        </p:spPr>
        <p:txBody>
          <a:bodyPr wrap="none" rtlCol="0">
            <a:spAutoFit/>
          </a:bodyPr>
          <a:lstStyle/>
          <a:p>
            <a:r>
              <a:rPr lang="zh-CN" altLang="en-US" dirty="0"/>
              <a:t>液氨</a:t>
            </a:r>
            <a:endParaRPr lang="zh-CN" altLang="en-US" dirty="0"/>
          </a:p>
        </p:txBody>
      </p:sp>
      <p:sp>
        <p:nvSpPr>
          <p:cNvPr id="40" name="文本框 39"/>
          <p:cNvSpPr txBox="1"/>
          <p:nvPr/>
        </p:nvSpPr>
        <p:spPr>
          <a:xfrm>
            <a:off x="6293985" y="1692509"/>
            <a:ext cx="646331" cy="369332"/>
          </a:xfrm>
          <a:prstGeom prst="rect">
            <a:avLst/>
          </a:prstGeom>
          <a:noFill/>
        </p:spPr>
        <p:txBody>
          <a:bodyPr wrap="none" rtlCol="0">
            <a:spAutoFit/>
          </a:bodyPr>
          <a:lstStyle/>
          <a:p>
            <a:r>
              <a:rPr lang="zh-CN" altLang="en-US" dirty="0"/>
              <a:t>蒸发</a:t>
            </a:r>
            <a:endParaRPr lang="zh-CN" altLang="en-US" dirty="0"/>
          </a:p>
        </p:txBody>
      </p:sp>
      <p:sp>
        <p:nvSpPr>
          <p:cNvPr id="47" name="文本框 46"/>
          <p:cNvSpPr txBox="1"/>
          <p:nvPr/>
        </p:nvSpPr>
        <p:spPr>
          <a:xfrm>
            <a:off x="6342397" y="3835807"/>
            <a:ext cx="646331" cy="369332"/>
          </a:xfrm>
          <a:prstGeom prst="rect">
            <a:avLst/>
          </a:prstGeom>
          <a:noFill/>
        </p:spPr>
        <p:txBody>
          <a:bodyPr wrap="none" rtlCol="0">
            <a:spAutoFit/>
          </a:bodyPr>
          <a:lstStyle/>
          <a:p>
            <a:r>
              <a:rPr lang="zh-CN" altLang="en-US" dirty="0"/>
              <a:t>蒸发</a:t>
            </a:r>
            <a:endParaRPr lang="zh-CN" altLang="en-US" dirty="0"/>
          </a:p>
        </p:txBody>
      </p:sp>
      <p:sp>
        <p:nvSpPr>
          <p:cNvPr id="42" name="文本框 41"/>
          <p:cNvSpPr txBox="1"/>
          <p:nvPr/>
        </p:nvSpPr>
        <p:spPr>
          <a:xfrm>
            <a:off x="7631672" y="2487182"/>
            <a:ext cx="857927" cy="369332"/>
          </a:xfrm>
          <a:prstGeom prst="rect">
            <a:avLst/>
          </a:prstGeom>
          <a:noFill/>
        </p:spPr>
        <p:txBody>
          <a:bodyPr wrap="none" rtlCol="0">
            <a:spAutoFit/>
          </a:bodyPr>
          <a:lstStyle/>
          <a:p>
            <a:r>
              <a:rPr lang="en-US" altLang="zh-CN" dirty="0"/>
              <a:t>280</a:t>
            </a:r>
            <a:r>
              <a:rPr lang="zh-CN" altLang="en-US" dirty="0"/>
              <a:t>℃</a:t>
            </a:r>
            <a:endParaRPr lang="zh-CN" altLang="en-US" dirty="0"/>
          </a:p>
        </p:txBody>
      </p:sp>
      <p:sp>
        <p:nvSpPr>
          <p:cNvPr id="49" name="文本框 48"/>
          <p:cNvSpPr txBox="1"/>
          <p:nvPr/>
        </p:nvSpPr>
        <p:spPr>
          <a:xfrm>
            <a:off x="7714269" y="4532032"/>
            <a:ext cx="857927" cy="369332"/>
          </a:xfrm>
          <a:prstGeom prst="rect">
            <a:avLst/>
          </a:prstGeom>
          <a:noFill/>
        </p:spPr>
        <p:txBody>
          <a:bodyPr wrap="none" rtlCol="0">
            <a:spAutoFit/>
          </a:bodyPr>
          <a:lstStyle/>
          <a:p>
            <a:r>
              <a:rPr lang="en-US" altLang="zh-CN" dirty="0"/>
              <a:t>280</a:t>
            </a:r>
            <a:r>
              <a:rPr lang="zh-CN" altLang="en-US" dirty="0"/>
              <a:t>℃</a:t>
            </a:r>
            <a:endParaRPr lang="zh-CN" altLang="en-US" dirty="0"/>
          </a:p>
        </p:txBody>
      </p:sp>
      <p:sp>
        <p:nvSpPr>
          <p:cNvPr id="46" name="矩形 45"/>
          <p:cNvSpPr/>
          <p:nvPr/>
        </p:nvSpPr>
        <p:spPr>
          <a:xfrm>
            <a:off x="1994019" y="3486397"/>
            <a:ext cx="849913" cy="369332"/>
          </a:xfrm>
          <a:prstGeom prst="rect">
            <a:avLst/>
          </a:prstGeom>
        </p:spPr>
        <p:txBody>
          <a:bodyPr wrap="none">
            <a:spAutoFit/>
          </a:bodyPr>
          <a:lstStyle/>
          <a:p>
            <a:r>
              <a:rPr lang="en-US" altLang="zh-CN" dirty="0" err="1"/>
              <a:t>NaOH</a:t>
            </a:r>
            <a:endParaRPr lang="en-US" altLang="zh-CN" dirty="0"/>
          </a:p>
        </p:txBody>
      </p:sp>
      <p:sp>
        <p:nvSpPr>
          <p:cNvPr id="48" name="文本框 47"/>
          <p:cNvSpPr txBox="1"/>
          <p:nvPr/>
        </p:nvSpPr>
        <p:spPr>
          <a:xfrm rot="1024168">
            <a:off x="4788024" y="2671848"/>
            <a:ext cx="1047082" cy="369332"/>
          </a:xfrm>
          <a:prstGeom prst="rect">
            <a:avLst/>
          </a:prstGeom>
          <a:noFill/>
        </p:spPr>
        <p:txBody>
          <a:bodyPr wrap="none" rtlCol="0">
            <a:spAutoFit/>
          </a:bodyPr>
          <a:lstStyle/>
          <a:p>
            <a:r>
              <a:rPr lang="zh-CN" altLang="en-US" dirty="0"/>
              <a:t>≥</a:t>
            </a:r>
            <a:r>
              <a:rPr lang="en-US" altLang="zh-CN" dirty="0"/>
              <a:t>200</a:t>
            </a:r>
            <a:r>
              <a:rPr lang="zh-CN" altLang="en-US" dirty="0"/>
              <a:t>℃</a:t>
            </a:r>
            <a:endParaRPr lang="zh-CN" altLang="en-US" dirty="0"/>
          </a:p>
        </p:txBody>
      </p:sp>
      <p:sp>
        <p:nvSpPr>
          <p:cNvPr id="53" name="文本框 52"/>
          <p:cNvSpPr txBox="1"/>
          <p:nvPr/>
        </p:nvSpPr>
        <p:spPr>
          <a:xfrm rot="798018">
            <a:off x="4757565" y="4871021"/>
            <a:ext cx="1047082" cy="369332"/>
          </a:xfrm>
          <a:prstGeom prst="rect">
            <a:avLst/>
          </a:prstGeom>
          <a:noFill/>
        </p:spPr>
        <p:txBody>
          <a:bodyPr wrap="none" rtlCol="0">
            <a:spAutoFit/>
          </a:bodyPr>
          <a:lstStyle/>
          <a:p>
            <a:r>
              <a:rPr lang="zh-CN" altLang="en-US" dirty="0"/>
              <a:t>≥</a:t>
            </a:r>
            <a:r>
              <a:rPr lang="en-US" altLang="zh-CN" dirty="0"/>
              <a:t>200</a:t>
            </a:r>
            <a:r>
              <a:rPr lang="zh-CN" altLang="en-US" dirty="0"/>
              <a:t>℃</a:t>
            </a:r>
            <a:endParaRPr lang="zh-CN" altLang="en-US" dirty="0"/>
          </a:p>
        </p:txBody>
      </p:sp>
      <p:grpSp>
        <p:nvGrpSpPr>
          <p:cNvPr id="57" name="组合 56"/>
          <p:cNvGrpSpPr/>
          <p:nvPr/>
        </p:nvGrpSpPr>
        <p:grpSpPr>
          <a:xfrm>
            <a:off x="3383200" y="1552637"/>
            <a:ext cx="4213136" cy="341281"/>
            <a:chOff x="3383200" y="1552637"/>
            <a:chExt cx="4213136" cy="341281"/>
          </a:xfrm>
        </p:grpSpPr>
        <p:cxnSp>
          <p:nvCxnSpPr>
            <p:cNvPr id="51" name="直接连接符 50"/>
            <p:cNvCxnSpPr>
              <a:stCxn id="7" idx="0"/>
            </p:cNvCxnSpPr>
            <p:nvPr/>
          </p:nvCxnSpPr>
          <p:spPr>
            <a:xfrm flipH="1" flipV="1">
              <a:off x="7590794" y="1556792"/>
              <a:ext cx="5542" cy="337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83200" y="1552637"/>
              <a:ext cx="4207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3396763" y="1556792"/>
              <a:ext cx="0" cy="335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3455208" y="3698528"/>
            <a:ext cx="4213136" cy="341281"/>
            <a:chOff x="3383200" y="1552637"/>
            <a:chExt cx="4213136" cy="341281"/>
          </a:xfrm>
        </p:grpSpPr>
        <p:cxnSp>
          <p:nvCxnSpPr>
            <p:cNvPr id="62" name="直接连接符 61"/>
            <p:cNvCxnSpPr/>
            <p:nvPr/>
          </p:nvCxnSpPr>
          <p:spPr>
            <a:xfrm flipH="1" flipV="1">
              <a:off x="7590794" y="1556792"/>
              <a:ext cx="5542" cy="337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3383200" y="1552637"/>
              <a:ext cx="4207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3396763" y="1556792"/>
              <a:ext cx="0" cy="335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5" name="文本框 64"/>
          <p:cNvSpPr txBox="1"/>
          <p:nvPr/>
        </p:nvSpPr>
        <p:spPr>
          <a:xfrm>
            <a:off x="5046612" y="1186496"/>
            <a:ext cx="636713" cy="369332"/>
          </a:xfrm>
          <a:prstGeom prst="rect">
            <a:avLst/>
          </a:prstGeom>
          <a:noFill/>
        </p:spPr>
        <p:txBody>
          <a:bodyPr wrap="none" rtlCol="0">
            <a:spAutoFit/>
          </a:bodyPr>
          <a:lstStyle/>
          <a:p>
            <a:r>
              <a:rPr lang="en-US" altLang="zh-CN" dirty="0"/>
              <a:t>H</a:t>
            </a:r>
            <a:r>
              <a:rPr lang="en-US" altLang="zh-CN" baseline="-25000" dirty="0"/>
              <a:t>2</a:t>
            </a:r>
            <a:r>
              <a:rPr lang="en-US" altLang="zh-CN" dirty="0"/>
              <a:t>O</a:t>
            </a:r>
            <a:endParaRPr lang="zh-CN" altLang="en-US" dirty="0"/>
          </a:p>
        </p:txBody>
      </p:sp>
      <p:sp>
        <p:nvSpPr>
          <p:cNvPr id="66" name="文本框 65"/>
          <p:cNvSpPr txBox="1"/>
          <p:nvPr/>
        </p:nvSpPr>
        <p:spPr>
          <a:xfrm>
            <a:off x="5046612" y="3315172"/>
            <a:ext cx="636713" cy="369332"/>
          </a:xfrm>
          <a:prstGeom prst="rect">
            <a:avLst/>
          </a:prstGeom>
          <a:noFill/>
        </p:spPr>
        <p:txBody>
          <a:bodyPr wrap="none" rtlCol="0">
            <a:spAutoFit/>
          </a:bodyPr>
          <a:lstStyle/>
          <a:p>
            <a:r>
              <a:rPr lang="en-US" altLang="zh-CN" dirty="0"/>
              <a:t>H</a:t>
            </a:r>
            <a:r>
              <a:rPr lang="en-US" altLang="zh-CN" baseline="-25000" dirty="0"/>
              <a:t>2</a:t>
            </a:r>
            <a:r>
              <a:rPr lang="en-US" altLang="zh-CN" dirty="0"/>
              <a:t>O</a:t>
            </a:r>
            <a:endParaRPr lang="zh-CN" altLang="en-US" dirty="0"/>
          </a:p>
        </p:txBody>
      </p:sp>
      <p:cxnSp>
        <p:nvCxnSpPr>
          <p:cNvPr id="121857" name="直接箭头连接符 121856"/>
          <p:cNvCxnSpPr/>
          <p:nvPr/>
        </p:nvCxnSpPr>
        <p:spPr>
          <a:xfrm flipH="1">
            <a:off x="1092788" y="1892748"/>
            <a:ext cx="1326188" cy="972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862" name="直接箭头连接符 121861"/>
          <p:cNvCxnSpPr/>
          <p:nvPr/>
        </p:nvCxnSpPr>
        <p:spPr>
          <a:xfrm flipH="1">
            <a:off x="1294595" y="2063045"/>
            <a:ext cx="1123068" cy="78700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864" name="矩形 121863"/>
          <p:cNvSpPr/>
          <p:nvPr/>
        </p:nvSpPr>
        <p:spPr>
          <a:xfrm rot="19412048">
            <a:off x="1145664" y="1751479"/>
            <a:ext cx="961285" cy="646331"/>
          </a:xfrm>
          <a:prstGeom prst="rect">
            <a:avLst/>
          </a:prstGeom>
        </p:spPr>
        <p:txBody>
          <a:bodyPr wrap="square">
            <a:spAutoFit/>
          </a:bodyPr>
          <a:lstStyle/>
          <a:p>
            <a:r>
              <a:rPr lang="en-US" altLang="zh-CN" dirty="0"/>
              <a:t>NaOH100</a:t>
            </a:r>
            <a:r>
              <a:rPr lang="zh-CN" altLang="en-US" dirty="0"/>
              <a:t>℃</a:t>
            </a:r>
            <a:endParaRPr lang="zh-CN" altLang="en-US" dirty="0"/>
          </a:p>
        </p:txBody>
      </p:sp>
      <p:sp>
        <p:nvSpPr>
          <p:cNvPr id="77" name="矩形 76"/>
          <p:cNvSpPr/>
          <p:nvPr/>
        </p:nvSpPr>
        <p:spPr>
          <a:xfrm rot="19412048">
            <a:off x="1682065" y="2254007"/>
            <a:ext cx="961285" cy="646331"/>
          </a:xfrm>
          <a:prstGeom prst="rect">
            <a:avLst/>
          </a:prstGeom>
        </p:spPr>
        <p:txBody>
          <a:bodyPr wrap="square">
            <a:spAutoFit/>
          </a:bodyPr>
          <a:lstStyle/>
          <a:p>
            <a:r>
              <a:rPr lang="en-US" altLang="zh-CN" dirty="0"/>
              <a:t>H</a:t>
            </a:r>
            <a:r>
              <a:rPr lang="en-US" altLang="zh-CN" baseline="-25000" dirty="0"/>
              <a:t>2</a:t>
            </a:r>
            <a:r>
              <a:rPr lang="en-US" altLang="zh-CN" dirty="0"/>
              <a:t>O</a:t>
            </a:r>
            <a:endParaRPr lang="en-US" altLang="zh-CN" dirty="0"/>
          </a:p>
          <a:p>
            <a:r>
              <a:rPr lang="en-US" altLang="zh-CN" dirty="0"/>
              <a:t>100</a:t>
            </a:r>
            <a:r>
              <a:rPr lang="zh-CN" altLang="en-US" dirty="0"/>
              <a:t>℃</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539552" y="1556792"/>
            <a:ext cx="8208912" cy="3416320"/>
          </a:xfrm>
          <a:prstGeom prst="rect">
            <a:avLst/>
          </a:prstGeom>
        </p:spPr>
        <p:txBody>
          <a:bodyPr wrap="square">
            <a:spAutoFit/>
          </a:bodyPr>
          <a:lstStyle/>
          <a:p>
            <a:pPr indent="457200" algn="just">
              <a:defRPr/>
            </a:pPr>
            <a:r>
              <a:rPr kumimoji="1" lang="zh-CN" altLang="en-US" sz="2400" dirty="0">
                <a:latin typeface="Times New Roman" panose="02020603050405020304" pitchFamily="18" charset="0"/>
              </a:rPr>
              <a:t> 纤维素四种主要的结晶变体几乎有相同的分子链，因为它们都有相同的重复周期（</a:t>
            </a:r>
            <a:r>
              <a:rPr kumimoji="1" lang="en-US" altLang="zh-CN" sz="2400" dirty="0">
                <a:latin typeface="Times New Roman" panose="02020603050405020304" pitchFamily="18" charset="0"/>
              </a:rPr>
              <a:t>10.3×10</a:t>
            </a:r>
            <a:r>
              <a:rPr kumimoji="1" lang="en-US" altLang="zh-CN" sz="2400" baseline="30000" dirty="0">
                <a:latin typeface="Times New Roman" panose="02020603050405020304" pitchFamily="18" charset="0"/>
              </a:rPr>
              <a:t>-10</a:t>
            </a:r>
            <a:r>
              <a:rPr kumimoji="1" lang="en-US" altLang="zh-CN" sz="2400" dirty="0">
                <a:latin typeface="Times New Roman" panose="02020603050405020304" pitchFamily="18" charset="0"/>
              </a:rPr>
              <a:t>m</a:t>
            </a:r>
            <a:r>
              <a:rPr kumimoji="1" lang="zh-CN" altLang="en-US" sz="2400" dirty="0">
                <a:latin typeface="Times New Roman" panose="02020603050405020304" pitchFamily="18" charset="0"/>
              </a:rPr>
              <a:t>）左右，它们之间的区别在于链构象及其在晶胞内堆砌的不同。</a:t>
            </a:r>
            <a:endParaRPr kumimoji="1" lang="en-US" altLang="zh-CN" sz="2400" dirty="0">
              <a:latin typeface="Times New Roman" panose="02020603050405020304" pitchFamily="18" charset="0"/>
            </a:endParaRPr>
          </a:p>
          <a:p>
            <a:pPr indent="457200" algn="just">
              <a:defRPr/>
            </a:pPr>
            <a:r>
              <a:rPr kumimoji="1" lang="zh-CN" altLang="en-US" sz="2400" dirty="0">
                <a:latin typeface="Times New Roman" panose="02020603050405020304" pitchFamily="18" charset="0"/>
              </a:rPr>
              <a:t>从纤维素各结晶变体间转化的研究角度出发，可将纤维素结晶变体分为两个“家族”：</a:t>
            </a:r>
            <a:endParaRPr kumimoji="1" lang="zh-CN" altLang="en-US" sz="2400" dirty="0">
              <a:latin typeface="Times New Roman" panose="02020603050405020304" pitchFamily="18" charset="0"/>
            </a:endParaRPr>
          </a:p>
          <a:p>
            <a:pPr marL="285750" indent="457200" algn="just">
              <a:buFont typeface="Wingdings" panose="05000000000000000000" pitchFamily="2" charset="2"/>
              <a:buChar char="p"/>
              <a:defRPr/>
            </a:pPr>
            <a:r>
              <a:rPr kumimoji="1" lang="zh-CN" altLang="en-US" sz="2400" dirty="0">
                <a:latin typeface="Times New Roman" panose="02020603050405020304" pitchFamily="18" charset="0"/>
              </a:rPr>
              <a:t>纤维素</a:t>
            </a:r>
            <a:r>
              <a:rPr kumimoji="1" lang="en-US" altLang="zh-CN" sz="2400" dirty="0">
                <a:latin typeface="Times New Roman" panose="02020603050405020304" pitchFamily="18" charset="0"/>
              </a:rPr>
              <a:t>I</a:t>
            </a:r>
            <a:r>
              <a:rPr kumimoji="1" lang="zh-CN" altLang="en-US" sz="2400" dirty="0">
                <a:latin typeface="Times New Roman" panose="02020603050405020304" pitchFamily="18" charset="0"/>
              </a:rPr>
              <a:t>簇（</a:t>
            </a:r>
            <a:r>
              <a:rPr kumimoji="1" lang="en-US" altLang="zh-CN" sz="2400" dirty="0">
                <a:latin typeface="Times New Roman" panose="02020603050405020304" pitchFamily="18" charset="0"/>
              </a:rPr>
              <a:t>Ⅰ</a:t>
            </a:r>
            <a:r>
              <a:rPr kumimoji="1" lang="zh-CN" altLang="en-US" sz="2400" dirty="0">
                <a:latin typeface="Times New Roman" panose="02020603050405020304" pitchFamily="18" charset="0"/>
              </a:rPr>
              <a:t>，</a:t>
            </a:r>
            <a:r>
              <a:rPr kumimoji="1" lang="en-US" altLang="zh-CN" sz="2400" dirty="0" err="1">
                <a:latin typeface="Times New Roman" panose="02020603050405020304" pitchFamily="18" charset="0"/>
              </a:rPr>
              <a:t>Ⅲ</a:t>
            </a:r>
            <a:r>
              <a:rPr kumimoji="1" lang="en-US" altLang="zh-CN" sz="2400" baseline="-30000" dirty="0" err="1">
                <a:latin typeface="Times New Roman" panose="02020603050405020304" pitchFamily="18" charset="0"/>
              </a:rPr>
              <a:t>Ⅰ</a:t>
            </a:r>
            <a:r>
              <a:rPr kumimoji="1" lang="zh-CN" altLang="en-US" sz="2400" dirty="0">
                <a:latin typeface="Times New Roman" panose="02020603050405020304" pitchFamily="18" charset="0"/>
              </a:rPr>
              <a:t>，</a:t>
            </a:r>
            <a:r>
              <a:rPr kumimoji="1" lang="en-US" altLang="zh-CN" sz="2400" dirty="0" err="1">
                <a:latin typeface="Times New Roman" panose="02020603050405020304" pitchFamily="18" charset="0"/>
              </a:rPr>
              <a:t>Ⅳ</a:t>
            </a:r>
            <a:r>
              <a:rPr kumimoji="1" lang="en-US" altLang="zh-CN" sz="2400" baseline="-30000" dirty="0" err="1">
                <a:latin typeface="Times New Roman" panose="02020603050405020304" pitchFamily="18" charset="0"/>
              </a:rPr>
              <a:t>Ⅰ</a:t>
            </a:r>
            <a:r>
              <a:rPr kumimoji="1" lang="zh-CN" altLang="en-US" sz="2400" dirty="0">
                <a:latin typeface="Times New Roman" panose="02020603050405020304" pitchFamily="18" charset="0"/>
              </a:rPr>
              <a:t>），可由纤维素</a:t>
            </a:r>
            <a:r>
              <a:rPr kumimoji="1" lang="en-US" altLang="zh-CN" sz="2400" dirty="0">
                <a:latin typeface="Times New Roman" panose="02020603050405020304" pitchFamily="18" charset="0"/>
              </a:rPr>
              <a:t>I</a:t>
            </a:r>
            <a:r>
              <a:rPr kumimoji="1" lang="zh-CN" altLang="en-US" sz="2400" dirty="0">
                <a:latin typeface="Times New Roman" panose="02020603050405020304" pitchFamily="18" charset="0"/>
              </a:rPr>
              <a:t>转化得到；</a:t>
            </a:r>
            <a:endParaRPr kumimoji="1" lang="zh-CN" altLang="en-US" sz="2400" dirty="0">
              <a:latin typeface="Times New Roman" panose="02020603050405020304" pitchFamily="18" charset="0"/>
            </a:endParaRPr>
          </a:p>
          <a:p>
            <a:pPr marL="285750" indent="457200" algn="just">
              <a:buFont typeface="Wingdings" panose="05000000000000000000" pitchFamily="2" charset="2"/>
              <a:buChar char="p"/>
              <a:defRPr/>
            </a:pPr>
            <a:r>
              <a:rPr kumimoji="1" lang="zh-CN" altLang="en-US" sz="2400" dirty="0">
                <a:latin typeface="Times New Roman" panose="02020603050405020304" pitchFamily="18" charset="0"/>
              </a:rPr>
              <a:t>纤维素</a:t>
            </a:r>
            <a:r>
              <a:rPr kumimoji="1" lang="en-US" altLang="zh-CN" sz="2400" dirty="0">
                <a:latin typeface="Times New Roman" panose="02020603050405020304" pitchFamily="18" charset="0"/>
              </a:rPr>
              <a:t>Ⅱ</a:t>
            </a:r>
            <a:r>
              <a:rPr kumimoji="1" lang="zh-CN" altLang="en-US" sz="2400" dirty="0">
                <a:latin typeface="Times New Roman" panose="02020603050405020304" pitchFamily="18" charset="0"/>
              </a:rPr>
              <a:t>簇（</a:t>
            </a:r>
            <a:r>
              <a:rPr kumimoji="1" lang="en-US" altLang="zh-CN" sz="2400" dirty="0">
                <a:latin typeface="Times New Roman" panose="02020603050405020304" pitchFamily="18" charset="0"/>
              </a:rPr>
              <a:t>Ⅱ</a:t>
            </a:r>
            <a:r>
              <a:rPr kumimoji="1" lang="zh-CN" altLang="en-US" sz="2400" dirty="0">
                <a:latin typeface="Times New Roman" panose="02020603050405020304" pitchFamily="18" charset="0"/>
              </a:rPr>
              <a:t>，</a:t>
            </a:r>
            <a:r>
              <a:rPr kumimoji="1" lang="en-US" altLang="zh-CN" sz="2400" dirty="0" err="1">
                <a:latin typeface="Times New Roman" panose="02020603050405020304" pitchFamily="18" charset="0"/>
              </a:rPr>
              <a:t>Ⅲ</a:t>
            </a:r>
            <a:r>
              <a:rPr kumimoji="1" lang="en-US" altLang="zh-CN" sz="2400" baseline="-30000" dirty="0" err="1">
                <a:latin typeface="Times New Roman" panose="02020603050405020304" pitchFamily="18" charset="0"/>
              </a:rPr>
              <a:t>Ⅱ</a:t>
            </a:r>
            <a:r>
              <a:rPr kumimoji="1" lang="zh-CN" altLang="en-US" sz="2400" dirty="0">
                <a:latin typeface="Times New Roman" panose="02020603050405020304" pitchFamily="18" charset="0"/>
              </a:rPr>
              <a:t>，</a:t>
            </a:r>
            <a:r>
              <a:rPr kumimoji="1" lang="en-US" altLang="zh-CN" sz="2400" dirty="0" err="1">
                <a:latin typeface="Times New Roman" panose="02020603050405020304" pitchFamily="18" charset="0"/>
              </a:rPr>
              <a:t>Ⅳ</a:t>
            </a:r>
            <a:r>
              <a:rPr kumimoji="1" lang="en-US" altLang="zh-CN" sz="2400" baseline="-30000" dirty="0" err="1">
                <a:latin typeface="Times New Roman" panose="02020603050405020304" pitchFamily="18" charset="0"/>
              </a:rPr>
              <a:t>Ⅱ</a:t>
            </a:r>
            <a:r>
              <a:rPr kumimoji="1" lang="zh-CN" altLang="en-US" sz="2400" dirty="0">
                <a:latin typeface="Times New Roman" panose="02020603050405020304" pitchFamily="18" charset="0"/>
              </a:rPr>
              <a:t>），可由纤维素</a:t>
            </a:r>
            <a:r>
              <a:rPr kumimoji="1" lang="en-US" altLang="zh-CN" sz="2400" dirty="0">
                <a:latin typeface="Times New Roman" panose="02020603050405020304" pitchFamily="18" charset="0"/>
              </a:rPr>
              <a:t>Ⅱ</a:t>
            </a:r>
            <a:r>
              <a:rPr kumimoji="1" lang="zh-CN" altLang="en-US" sz="2400" dirty="0">
                <a:latin typeface="Times New Roman" panose="02020603050405020304" pitchFamily="18" charset="0"/>
              </a:rPr>
              <a:t>转化得到。</a:t>
            </a:r>
            <a:endParaRPr kumimoji="1" lang="zh-CN" altLang="en-US" sz="2400" dirty="0">
              <a:latin typeface="Times New Roman" panose="02020603050405020304" pitchFamily="18" charset="0"/>
            </a:endParaRPr>
          </a:p>
          <a:p>
            <a:pPr indent="457200">
              <a:defRPr/>
            </a:pPr>
            <a:r>
              <a:rPr kumimoji="1" lang="zh-CN" altLang="en-US" sz="2400" dirty="0"/>
              <a:t>它们之间可以进行转化，但</a:t>
            </a:r>
            <a:r>
              <a:rPr kumimoji="1" lang="zh-CN" altLang="en-US" sz="2400" dirty="0">
                <a:solidFill>
                  <a:srgbClr val="FF0000"/>
                </a:solidFill>
              </a:rPr>
              <a:t>任何纤维素</a:t>
            </a:r>
            <a:r>
              <a:rPr kumimoji="1" lang="en-US" altLang="zh-CN" sz="2400" dirty="0">
                <a:solidFill>
                  <a:srgbClr val="FF0000"/>
                </a:solidFill>
                <a:latin typeface="Times New Roman" panose="02020603050405020304" pitchFamily="18" charset="0"/>
              </a:rPr>
              <a:t>Ⅱ</a:t>
            </a:r>
            <a:r>
              <a:rPr kumimoji="1" lang="zh-CN" altLang="en-US" sz="2400" dirty="0">
                <a:solidFill>
                  <a:srgbClr val="FF0000"/>
                </a:solidFill>
                <a:latin typeface="Times New Roman" panose="02020603050405020304" pitchFamily="18" charset="0"/>
              </a:rPr>
              <a:t>簇中的结晶变体不能转回纤维素</a:t>
            </a:r>
            <a:r>
              <a:rPr kumimoji="1" lang="en-US" altLang="zh-CN" sz="2400" dirty="0">
                <a:solidFill>
                  <a:srgbClr val="FF0000"/>
                </a:solidFill>
                <a:latin typeface="Times New Roman" panose="02020603050405020304" pitchFamily="18" charset="0"/>
              </a:rPr>
              <a:t>Ⅰ</a:t>
            </a:r>
            <a:r>
              <a:rPr kumimoji="1" lang="zh-CN" altLang="en-US" sz="2400" dirty="0">
                <a:solidFill>
                  <a:srgbClr val="FF0000"/>
                </a:solidFill>
                <a:latin typeface="Times New Roman" panose="02020603050405020304" pitchFamily="18" charset="0"/>
              </a:rPr>
              <a:t>簇</a:t>
            </a:r>
            <a:r>
              <a:rPr kumimoji="1" lang="zh-CN" altLang="en-US" sz="2400" dirty="0">
                <a:latin typeface="Times New Roman" panose="02020603050405020304" pitchFamily="18" charset="0"/>
              </a:rPr>
              <a:t>。 </a:t>
            </a:r>
            <a:endParaRPr lang="zh-CN" altLang="en-US" sz="2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600" y="836712"/>
            <a:ext cx="6913563" cy="5292725"/>
          </a:xfrm>
          <a:prstGeom prst="rect">
            <a:avLst/>
          </a:prstGeom>
        </p:spPr>
        <p:txBody>
          <a:bodyPr>
            <a:spAutoFit/>
          </a:bodyPr>
          <a:lstStyle/>
          <a:p>
            <a:pPr>
              <a:lnSpc>
                <a:spcPct val="130000"/>
              </a:lnSpc>
              <a:defRPr/>
            </a:pPr>
            <a:r>
              <a:rPr kumimoji="1" lang="en-US" altLang="zh-CN" sz="2000" dirty="0" err="1">
                <a:latin typeface="Times New Roman" panose="02020603050405020304" pitchFamily="18" charset="0"/>
              </a:rPr>
              <a:t>Sarko</a:t>
            </a:r>
            <a:r>
              <a:rPr kumimoji="1" lang="zh-CN" altLang="en-US" sz="2000" dirty="0">
                <a:latin typeface="Times New Roman" panose="02020603050405020304" pitchFamily="18" charset="0"/>
              </a:rPr>
              <a:t>总结道：</a:t>
            </a:r>
            <a:endParaRPr kumimoji="1" lang="en-US" altLang="zh-CN" sz="2000" dirty="0">
              <a:latin typeface="Times New Roman" panose="02020603050405020304" pitchFamily="18" charset="0"/>
            </a:endParaRPr>
          </a:p>
          <a:p>
            <a:pPr marL="342900" indent="-342900">
              <a:lnSpc>
                <a:spcPct val="130000"/>
              </a:lnSpc>
              <a:buFont typeface="Wingdings" panose="05000000000000000000" pitchFamily="2" charset="2"/>
              <a:buChar char="p"/>
              <a:defRPr/>
            </a:pPr>
            <a:r>
              <a:rPr kumimoji="1" lang="zh-CN" altLang="en-US" sz="2000" dirty="0">
                <a:latin typeface="Times New Roman" panose="02020603050405020304" pitchFamily="18" charset="0"/>
              </a:rPr>
              <a:t>当纤维素</a:t>
            </a:r>
            <a:r>
              <a:rPr kumimoji="1" lang="en-US" altLang="zh-CN" sz="2000" dirty="0">
                <a:latin typeface="Times New Roman" panose="02020603050405020304" pitchFamily="18" charset="0"/>
              </a:rPr>
              <a:t>Ⅰ</a:t>
            </a:r>
            <a:r>
              <a:rPr kumimoji="1" lang="zh-CN" altLang="en-US" sz="2000" dirty="0">
                <a:latin typeface="Times New Roman" panose="02020603050405020304" pitchFamily="18" charset="0"/>
              </a:rPr>
              <a:t>向其它多晶型物转化时，可以保持原来平行链的结构（如纤维素</a:t>
            </a:r>
            <a:r>
              <a:rPr kumimoji="1" lang="en-US" altLang="zh-CN" sz="2000" dirty="0" err="1">
                <a:latin typeface="Times New Roman" panose="02020603050405020304" pitchFamily="18" charset="0"/>
              </a:rPr>
              <a:t>Ⅲ</a:t>
            </a:r>
            <a:r>
              <a:rPr kumimoji="1" lang="en-US" altLang="zh-CN" sz="2000" baseline="-30000" dirty="0" err="1">
                <a:latin typeface="Times New Roman" panose="02020603050405020304" pitchFamily="18" charset="0"/>
              </a:rPr>
              <a:t>I</a:t>
            </a:r>
            <a:r>
              <a:rPr kumimoji="1" lang="zh-CN" altLang="en-US" sz="2000" dirty="0">
                <a:latin typeface="Times New Roman" panose="02020603050405020304" pitchFamily="18" charset="0"/>
              </a:rPr>
              <a:t>），也可以得到反平行链的结构（如纤维素</a:t>
            </a:r>
            <a:r>
              <a:rPr kumimoji="1" lang="en-US" altLang="zh-CN" sz="2000" dirty="0">
                <a:latin typeface="Times New Roman" panose="02020603050405020304" pitchFamily="18" charset="0"/>
              </a:rPr>
              <a:t>Ⅱ</a:t>
            </a:r>
            <a:r>
              <a:rPr kumimoji="1" lang="zh-CN" altLang="en-US" sz="2000" dirty="0">
                <a:latin typeface="Times New Roman" panose="02020603050405020304" pitchFamily="18" charset="0"/>
              </a:rPr>
              <a:t>）；</a:t>
            </a:r>
            <a:endParaRPr kumimoji="1" lang="en-US" altLang="zh-CN" sz="2000" dirty="0">
              <a:latin typeface="Times New Roman" panose="02020603050405020304" pitchFamily="18" charset="0"/>
            </a:endParaRPr>
          </a:p>
          <a:p>
            <a:pPr marL="342900" indent="-342900">
              <a:lnSpc>
                <a:spcPct val="130000"/>
              </a:lnSpc>
              <a:buFont typeface="Wingdings" panose="05000000000000000000" pitchFamily="2" charset="2"/>
              <a:buChar char="p"/>
              <a:defRPr/>
            </a:pPr>
            <a:r>
              <a:rPr kumimoji="1" lang="zh-CN" altLang="en-US" sz="2000" b="1" dirty="0">
                <a:latin typeface="Times New Roman" panose="02020603050405020304" pitchFamily="18" charset="0"/>
              </a:rPr>
              <a:t>当转化发生于极性相同的多晶型物间时，晶胞的改变只是由于分子链片以一种势能最小值向另一种势能最小值间的变化，所以转化是可逆的；</a:t>
            </a:r>
            <a:endParaRPr kumimoji="1" lang="en-US" altLang="zh-CN" sz="2000" b="1" dirty="0">
              <a:latin typeface="Times New Roman" panose="02020603050405020304" pitchFamily="18" charset="0"/>
            </a:endParaRPr>
          </a:p>
          <a:p>
            <a:pPr marL="342900" indent="-342900">
              <a:lnSpc>
                <a:spcPct val="130000"/>
              </a:lnSpc>
              <a:buFont typeface="Wingdings" panose="05000000000000000000" pitchFamily="2" charset="2"/>
              <a:buChar char="p"/>
              <a:defRPr/>
            </a:pPr>
            <a:r>
              <a:rPr kumimoji="1" lang="zh-CN" altLang="en-US" sz="2000" b="1" dirty="0">
                <a:latin typeface="Times New Roman" panose="02020603050405020304" pitchFamily="18" charset="0"/>
              </a:rPr>
              <a:t>当转化发生于链极性改变的多晶型物之间时</a:t>
            </a:r>
            <a:r>
              <a:rPr kumimoji="1" lang="zh-CN" altLang="en-US" sz="2000" dirty="0">
                <a:latin typeface="Times New Roman" panose="02020603050405020304" pitchFamily="18" charset="0"/>
              </a:rPr>
              <a:t>，其机理尚不完全清楚。</a:t>
            </a:r>
            <a:endParaRPr kumimoji="1" lang="en-US" altLang="zh-CN" sz="2000" dirty="0">
              <a:latin typeface="Times New Roman" panose="02020603050405020304" pitchFamily="18" charset="0"/>
            </a:endParaRPr>
          </a:p>
          <a:p>
            <a:pPr marL="342900" indent="-342900">
              <a:lnSpc>
                <a:spcPct val="130000"/>
              </a:lnSpc>
              <a:buFont typeface="Wingdings" panose="05000000000000000000" pitchFamily="2" charset="2"/>
              <a:buChar char="p"/>
              <a:defRPr/>
            </a:pPr>
            <a:r>
              <a:rPr kumimoji="1" lang="zh-CN" altLang="en-US" sz="2000" dirty="0">
                <a:latin typeface="Times New Roman" panose="02020603050405020304" pitchFamily="18" charset="0"/>
              </a:rPr>
              <a:t>当纤维素</a:t>
            </a:r>
            <a:r>
              <a:rPr kumimoji="1" lang="en-US" altLang="zh-CN" sz="2000" dirty="0">
                <a:latin typeface="Times New Roman" panose="02020603050405020304" pitchFamily="18" charset="0"/>
              </a:rPr>
              <a:t>I</a:t>
            </a:r>
            <a:r>
              <a:rPr kumimoji="1" lang="zh-CN" altLang="en-US" sz="2000" dirty="0">
                <a:latin typeface="Times New Roman" panose="02020603050405020304" pitchFamily="18" charset="0"/>
              </a:rPr>
              <a:t>转化为纤维素</a:t>
            </a:r>
            <a:r>
              <a:rPr kumimoji="1" lang="en-US" altLang="zh-CN" sz="2000" dirty="0">
                <a:latin typeface="Times New Roman" panose="02020603050405020304" pitchFamily="18" charset="0"/>
              </a:rPr>
              <a:t>Ⅱ</a:t>
            </a:r>
            <a:r>
              <a:rPr kumimoji="1" lang="zh-CN" altLang="en-US" sz="2000" dirty="0">
                <a:latin typeface="Times New Roman" panose="02020603050405020304" pitchFamily="18" charset="0"/>
              </a:rPr>
              <a:t>后，只有采用强的溶胀（如胺纤维素）或高的能量处理步骤才能转化为纤维素</a:t>
            </a:r>
            <a:r>
              <a:rPr kumimoji="1" lang="en-US" altLang="zh-CN" sz="2000" dirty="0">
                <a:latin typeface="Times New Roman" panose="02020603050405020304" pitchFamily="18" charset="0"/>
              </a:rPr>
              <a:t>Ⅲ</a:t>
            </a:r>
            <a:r>
              <a:rPr kumimoji="1" lang="zh-CN" altLang="en-US" sz="2000" dirty="0">
                <a:latin typeface="Times New Roman" panose="02020603050405020304" pitchFamily="18" charset="0"/>
              </a:rPr>
              <a:t>或</a:t>
            </a:r>
            <a:r>
              <a:rPr kumimoji="1" lang="en-US" altLang="zh-CN" sz="2000" dirty="0">
                <a:latin typeface="Times New Roman" panose="02020603050405020304" pitchFamily="18" charset="0"/>
              </a:rPr>
              <a:t>Ⅳ</a:t>
            </a:r>
            <a:r>
              <a:rPr kumimoji="1" lang="zh-CN" altLang="en-US" sz="2000" dirty="0">
                <a:latin typeface="Times New Roman" panose="02020603050405020304" pitchFamily="18" charset="0"/>
              </a:rPr>
              <a:t>的形式，并且</a:t>
            </a:r>
            <a:r>
              <a:rPr kumimoji="1" lang="zh-CN" altLang="en-US" sz="2000" b="1" dirty="0">
                <a:latin typeface="Times New Roman" panose="02020603050405020304" pitchFamily="18" charset="0"/>
              </a:rPr>
              <a:t>不可能发生纤维素</a:t>
            </a:r>
            <a:r>
              <a:rPr kumimoji="1" lang="en-US" altLang="zh-CN" sz="2000" b="1" dirty="0">
                <a:latin typeface="Times New Roman" panose="02020603050405020304" pitchFamily="18" charset="0"/>
              </a:rPr>
              <a:t>Ⅱ</a:t>
            </a:r>
            <a:r>
              <a:rPr kumimoji="1" lang="zh-CN" altLang="en-US" sz="2000" b="1" dirty="0">
                <a:latin typeface="Times New Roman" panose="02020603050405020304" pitchFamily="18" charset="0"/>
              </a:rPr>
              <a:t>簇向纤维素</a:t>
            </a:r>
            <a:r>
              <a:rPr kumimoji="1" lang="en-US" altLang="zh-CN" sz="2000" b="1" dirty="0">
                <a:latin typeface="Times New Roman" panose="02020603050405020304" pitchFamily="18" charset="0"/>
              </a:rPr>
              <a:t>I</a:t>
            </a:r>
            <a:r>
              <a:rPr kumimoji="1" lang="zh-CN" altLang="en-US" sz="2000" b="1" dirty="0">
                <a:latin typeface="Times New Roman" panose="02020603050405020304" pitchFamily="18" charset="0"/>
              </a:rPr>
              <a:t>簇的逆转化</a:t>
            </a:r>
            <a:r>
              <a:rPr kumimoji="1" lang="zh-CN" altLang="en-US" sz="2000" dirty="0">
                <a:latin typeface="Times New Roman" panose="02020603050405020304" pitchFamily="18" charset="0"/>
              </a:rPr>
              <a:t>。</a:t>
            </a:r>
            <a:endParaRPr kumimoji="1" lang="en-US" altLang="zh-CN" sz="2000" dirty="0">
              <a:latin typeface="Times New Roman" panose="02020603050405020304" pitchFamily="18" charset="0"/>
            </a:endParaRPr>
          </a:p>
          <a:p>
            <a:pPr>
              <a:lnSpc>
                <a:spcPct val="130000"/>
              </a:lnSpc>
              <a:defRPr/>
            </a:pPr>
            <a:r>
              <a:rPr kumimoji="1" lang="zh-CN" altLang="en-US" sz="2000" dirty="0">
                <a:latin typeface="Times New Roman" panose="02020603050405020304" pitchFamily="18" charset="0"/>
              </a:rPr>
              <a:t>所以，</a:t>
            </a:r>
            <a:r>
              <a:rPr kumimoji="1" lang="zh-CN" altLang="en-US" sz="2000" b="1" dirty="0">
                <a:latin typeface="Times New Roman" panose="02020603050405020304" pitchFamily="18" charset="0"/>
              </a:rPr>
              <a:t>纤维素</a:t>
            </a:r>
            <a:r>
              <a:rPr kumimoji="1" lang="en-US" altLang="zh-CN" sz="2000" b="1" dirty="0">
                <a:latin typeface="Times New Roman" panose="02020603050405020304" pitchFamily="18" charset="0"/>
              </a:rPr>
              <a:t>Ⅱ</a:t>
            </a:r>
            <a:r>
              <a:rPr kumimoji="1" lang="zh-CN" altLang="en-US" sz="2000" dirty="0">
                <a:latin typeface="Times New Roman" panose="02020603050405020304" pitchFamily="18" charset="0"/>
              </a:rPr>
              <a:t>是纤维素各种结晶变体中</a:t>
            </a:r>
            <a:r>
              <a:rPr kumimoji="1" lang="zh-CN" altLang="en-US" sz="2000" b="1" dirty="0">
                <a:latin typeface="Times New Roman" panose="02020603050405020304" pitchFamily="18" charset="0"/>
              </a:rPr>
              <a:t>最稳定的结构</a:t>
            </a:r>
            <a:r>
              <a:rPr kumimoji="1" lang="zh-CN" altLang="en-US" sz="2000" dirty="0">
                <a:latin typeface="Times New Roman" panose="02020603050405020304" pitchFamily="18" charset="0"/>
              </a:rPr>
              <a:t>。 </a:t>
            </a:r>
            <a:endParaRPr kumimoji="1" lang="zh-CN" altLang="en-US" sz="2000" dirty="0">
              <a:latin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dirty="0">
                <a:latin typeface="Times New Roman" panose="02020603050405020304" pitchFamily="18" charset="0"/>
                <a:cs typeface="Times New Roman" panose="02020603050405020304" pitchFamily="18" charset="0"/>
              </a:rPr>
              <a:t>4.2 Amorphous Cellulose</a:t>
            </a:r>
            <a:endParaRPr lang="en-US" altLang="zh-CN" dirty="0">
              <a:latin typeface="Times New Roman" panose="02020603050405020304" pitchFamily="18" charset="0"/>
              <a:cs typeface="Times New Roman" panose="02020603050405020304" pitchFamily="18" charset="0"/>
            </a:endParaRPr>
          </a:p>
        </p:txBody>
      </p:sp>
      <p:sp>
        <p:nvSpPr>
          <p:cNvPr id="124931" name="Rectangle 3"/>
          <p:cNvSpPr>
            <a:spLocks noGrp="1" noChangeArrowheads="1"/>
          </p:cNvSpPr>
          <p:nvPr>
            <p:ph type="body" idx="1"/>
          </p:nvPr>
        </p:nvSpPr>
        <p:spPr>
          <a:xfrm>
            <a:off x="1619250" y="2276475"/>
            <a:ext cx="5705475" cy="2462213"/>
          </a:xfrm>
        </p:spPr>
        <p:txBody>
          <a:bodyPr/>
          <a:lstStyle/>
          <a:p>
            <a:pPr eaLnBrk="1" hangingPunct="1">
              <a:buFont typeface="Wingdings" panose="05000000000000000000" pitchFamily="2" charset="2"/>
              <a:buNone/>
            </a:pPr>
            <a:r>
              <a:rPr lang="en-US" altLang="zh-CN" sz="2400" dirty="0"/>
              <a:t>   </a:t>
            </a:r>
            <a:r>
              <a:rPr lang="zh-CN" altLang="en-US" sz="2400" dirty="0"/>
              <a:t>纤维素在细胞壁中还有一部分像柔软的面条一样存在。</a:t>
            </a:r>
            <a:endParaRPr lang="zh-CN" altLang="en-US" sz="2400" dirty="0"/>
          </a:p>
          <a:p>
            <a:pPr eaLnBrk="1" hangingPunct="1">
              <a:buFont typeface="Wingdings" panose="05000000000000000000" pitchFamily="2" charset="2"/>
              <a:buNone/>
            </a:pPr>
            <a:r>
              <a:rPr lang="zh-CN" altLang="en-US" sz="2400" dirty="0"/>
              <a:t>   每种不同的纤维素样品都有不同比例的结晶和非结晶部分。</a:t>
            </a:r>
            <a:endParaRPr lang="zh-CN" altLang="en-US" sz="2400" dirty="0"/>
          </a:p>
          <a:p>
            <a:pPr eaLnBrk="1" hangingPunct="1">
              <a:buFont typeface="Wingdings" panose="05000000000000000000" pitchFamily="2" charset="2"/>
              <a:buNone/>
            </a:pPr>
            <a:r>
              <a:rPr lang="zh-CN" altLang="en-US" sz="2400" dirty="0"/>
              <a:t>   这两种形式的纤维素聚集态有不同的性质和反应性能。</a:t>
            </a:r>
            <a:endParaRPr lang="en-US" altLang="zh-CN" sz="2400" dirty="0"/>
          </a:p>
          <a:p>
            <a:pPr eaLnBrk="1" hangingPunct="1">
              <a:buFont typeface="Wingdings" panose="05000000000000000000" pitchFamily="2" charset="2"/>
              <a:buNone/>
            </a:pPr>
            <a:endParaRPr lang="en-US" altLang="zh-CN" sz="2400" dirty="0"/>
          </a:p>
        </p:txBody>
      </p:sp>
      <p:pic>
        <p:nvPicPr>
          <p:cNvPr id="124932" name="Picture 4"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9250" y="2416175"/>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5"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31950" y="3198813"/>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6" descr="MCj043998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9250" y="3983038"/>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50892" y="1124744"/>
            <a:ext cx="3570208" cy="461665"/>
          </a:xfrm>
          <a:prstGeom prst="rect">
            <a:avLst/>
          </a:prstGeom>
          <a:noFill/>
        </p:spPr>
        <p:txBody>
          <a:bodyPr wrap="none" rtlCol="0">
            <a:spAutoFit/>
          </a:bodyPr>
          <a:lstStyle/>
          <a:p>
            <a:r>
              <a:rPr lang="zh-CN" altLang="en-US" sz="2400" dirty="0"/>
              <a:t>纤维素结晶区和非结晶区</a:t>
            </a:r>
            <a:endParaRPr lang="zh-CN" altLang="en-US" sz="2400" dirty="0"/>
          </a:p>
        </p:txBody>
      </p:sp>
      <p:graphicFrame>
        <p:nvGraphicFramePr>
          <p:cNvPr id="3" name="表格 2"/>
          <p:cNvGraphicFramePr>
            <a:graphicFrameLocks noGrp="1"/>
          </p:cNvGraphicFramePr>
          <p:nvPr/>
        </p:nvGraphicFramePr>
        <p:xfrm>
          <a:off x="1259632" y="2060848"/>
          <a:ext cx="6552728" cy="3200400"/>
        </p:xfrm>
        <a:graphic>
          <a:graphicData uri="http://schemas.openxmlformats.org/drawingml/2006/table">
            <a:tbl>
              <a:tblPr firstRow="1" bandRow="1">
                <a:tableStyleId>{5C22544A-7EE6-4342-B048-85BDC9FD1C3A}</a:tableStyleId>
              </a:tblPr>
              <a:tblGrid>
                <a:gridCol w="3947554"/>
                <a:gridCol w="2605174"/>
              </a:tblGrid>
              <a:tr h="370840">
                <a:tc>
                  <a:txBody>
                    <a:bodyPr/>
                    <a:lstStyle/>
                    <a:p>
                      <a:pPr algn="ctr"/>
                      <a:r>
                        <a:rPr lang="en-US" altLang="zh-CN" sz="2400" dirty="0">
                          <a:latin typeface="Times New Roman" panose="02020603050405020304" pitchFamily="18" charset="0"/>
                          <a:cs typeface="Times New Roman" panose="02020603050405020304" pitchFamily="18" charset="0"/>
                        </a:rPr>
                        <a:t>Cellulose</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Crystallinity(%)</a:t>
                      </a:r>
                      <a:endParaRPr lang="zh-CN" altLang="en-US" sz="24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altLang="zh-CN" sz="2400" dirty="0">
                          <a:latin typeface="Times New Roman" panose="02020603050405020304" pitchFamily="18" charset="0"/>
                          <a:cs typeface="Times New Roman" panose="02020603050405020304" pitchFamily="18" charset="0"/>
                        </a:rPr>
                        <a:t>Cotton Linters</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71.3</a:t>
                      </a:r>
                      <a:endParaRPr lang="zh-CN" altLang="en-US" sz="24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altLang="zh-CN" sz="2400" dirty="0">
                          <a:latin typeface="Times New Roman" panose="02020603050405020304" pitchFamily="18" charset="0"/>
                          <a:cs typeface="Times New Roman" panose="02020603050405020304" pitchFamily="18" charset="0"/>
                        </a:rPr>
                        <a:t>Bleached Kraft</a:t>
                      </a:r>
                      <a:r>
                        <a:rPr lang="en-US" altLang="zh-CN" sz="2400" baseline="0" dirty="0">
                          <a:latin typeface="Times New Roman" panose="02020603050405020304" pitchFamily="18" charset="0"/>
                          <a:cs typeface="Times New Roman" panose="02020603050405020304" pitchFamily="18" charset="0"/>
                        </a:rPr>
                        <a:t> (spruce)</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68</a:t>
                      </a:r>
                      <a:endParaRPr lang="zh-CN" altLang="en-US" sz="2400" dirty="0">
                        <a:latin typeface="Times New Roman" panose="02020603050405020304" pitchFamily="18" charset="0"/>
                        <a:cs typeface="Times New Roman" panose="02020603050405020304" pitchFamily="18" charset="0"/>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latin typeface="Times New Roman" panose="02020603050405020304" pitchFamily="18" charset="0"/>
                          <a:cs typeface="Times New Roman" panose="02020603050405020304" pitchFamily="18" charset="0"/>
                        </a:rPr>
                        <a:t>Bleached Sulfite</a:t>
                      </a:r>
                      <a:r>
                        <a:rPr lang="en-US" altLang="zh-CN" sz="2400" baseline="0" dirty="0">
                          <a:latin typeface="Times New Roman" panose="02020603050405020304" pitchFamily="18" charset="0"/>
                          <a:cs typeface="Times New Roman" panose="02020603050405020304" pitchFamily="18" charset="0"/>
                        </a:rPr>
                        <a:t> (spruce)</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67.8</a:t>
                      </a:r>
                      <a:endParaRPr lang="zh-CN" altLang="en-US" sz="24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altLang="zh-CN" sz="2400" dirty="0">
                          <a:latin typeface="Times New Roman" panose="02020603050405020304" pitchFamily="18" charset="0"/>
                          <a:cs typeface="Times New Roman" panose="02020603050405020304" pitchFamily="18" charset="0"/>
                        </a:rPr>
                        <a:t>Bleached Kraft (birch)</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65.1</a:t>
                      </a:r>
                      <a:endParaRPr lang="zh-CN" altLang="en-US" sz="2400" dirty="0">
                        <a:latin typeface="Times New Roman" panose="02020603050405020304" pitchFamily="18" charset="0"/>
                        <a:cs typeface="Times New Roman" panose="02020603050405020304" pitchFamily="18" charset="0"/>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latin typeface="Times New Roman" panose="02020603050405020304" pitchFamily="18" charset="0"/>
                          <a:cs typeface="Times New Roman" panose="02020603050405020304" pitchFamily="18" charset="0"/>
                        </a:rPr>
                        <a:t>Bleached Kraft</a:t>
                      </a:r>
                      <a:r>
                        <a:rPr lang="en-US" altLang="zh-CN" sz="2400" baseline="0" dirty="0">
                          <a:latin typeface="Times New Roman" panose="02020603050405020304" pitchFamily="18" charset="0"/>
                          <a:cs typeface="Times New Roman" panose="02020603050405020304" pitchFamily="18" charset="0"/>
                        </a:rPr>
                        <a:t> (bamboo)</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59.9</a:t>
                      </a:r>
                      <a:endParaRPr lang="zh-CN" altLang="en-US" sz="24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altLang="zh-CN" sz="2400" dirty="0">
                          <a:latin typeface="Times New Roman" panose="02020603050405020304" pitchFamily="18" charset="0"/>
                          <a:cs typeface="Times New Roman" panose="02020603050405020304" pitchFamily="18" charset="0"/>
                        </a:rPr>
                        <a:t>Rayon</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45</a:t>
                      </a:r>
                      <a:endParaRPr lang="zh-CN" altLang="en-US" sz="24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488950" y="596900"/>
            <a:ext cx="87487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spcBef>
                <a:spcPct val="0"/>
              </a:spcBef>
              <a:buClrTx/>
              <a:buSzTx/>
              <a:buFontTx/>
              <a:buNone/>
            </a:pPr>
            <a:r>
              <a:rPr kumimoji="1" lang="zh-CN" altLang="en-US" sz="2400" dirty="0">
                <a:latin typeface="Times New Roman" panose="02020603050405020304" pitchFamily="18" charset="0"/>
              </a:rPr>
              <a:t>纤维素的聚集态结构理论</a:t>
            </a:r>
            <a:endParaRPr kumimoji="1" lang="zh-CN" altLang="en-US" sz="2400" dirty="0">
              <a:latin typeface="Times New Roman" panose="02020603050405020304" pitchFamily="18" charset="0"/>
            </a:endParaRPr>
          </a:p>
          <a:p>
            <a:pPr algn="just">
              <a:lnSpc>
                <a:spcPct val="150000"/>
              </a:lnSpc>
              <a:spcBef>
                <a:spcPct val="0"/>
              </a:spcBef>
              <a:buClrTx/>
              <a:buSzTx/>
              <a:buFontTx/>
              <a:buNone/>
            </a:pPr>
            <a:r>
              <a:rPr kumimoji="1" lang="zh-CN" altLang="en-US" sz="2400" dirty="0">
                <a:latin typeface="Times New Roman" panose="02020603050405020304" pitchFamily="18" charset="0"/>
              </a:rPr>
              <a:t>    </a:t>
            </a:r>
            <a:r>
              <a:rPr kumimoji="1" lang="en-US" altLang="zh-CN" sz="2400" dirty="0">
                <a:latin typeface="Times New Roman" panose="02020603050405020304" pitchFamily="18" charset="0"/>
              </a:rPr>
              <a:t>1.</a:t>
            </a:r>
            <a:r>
              <a:rPr kumimoji="1" lang="zh-CN" altLang="en-US" sz="2400" dirty="0">
                <a:latin typeface="Times New Roman" panose="02020603050405020304" pitchFamily="18" charset="0"/>
              </a:rPr>
              <a:t>缨状微胞结构理论（</a:t>
            </a:r>
            <a:r>
              <a:rPr kumimoji="1" lang="en-US" altLang="zh-CN" sz="2400" dirty="0">
                <a:latin typeface="Times New Roman" panose="02020603050405020304" pitchFamily="18" charset="0"/>
              </a:rPr>
              <a:t>theory of fringed-micelle structure</a:t>
            </a:r>
            <a:r>
              <a:rPr kumimoji="1" lang="zh-CN" altLang="en-US" sz="2400" dirty="0">
                <a:latin typeface="Times New Roman" panose="02020603050405020304" pitchFamily="18" charset="0"/>
              </a:rPr>
              <a:t>）</a:t>
            </a:r>
            <a:endParaRPr kumimoji="1" lang="zh-CN" altLang="en-US" sz="2400" dirty="0">
              <a:latin typeface="Times New Roman" panose="02020603050405020304" pitchFamily="18" charset="0"/>
            </a:endParaRPr>
          </a:p>
        </p:txBody>
      </p:sp>
      <p:graphicFrame>
        <p:nvGraphicFramePr>
          <p:cNvPr id="135171" name="Object 3"/>
          <p:cNvGraphicFramePr>
            <a:graphicFrameLocks noChangeAspect="1"/>
          </p:cNvGraphicFramePr>
          <p:nvPr/>
        </p:nvGraphicFramePr>
        <p:xfrm>
          <a:off x="4278313" y="1916113"/>
          <a:ext cx="3678237" cy="4495800"/>
        </p:xfrm>
        <a:graphic>
          <a:graphicData uri="http://schemas.openxmlformats.org/presentationml/2006/ole">
            <mc:AlternateContent xmlns:mc="http://schemas.openxmlformats.org/markup-compatibility/2006">
              <mc:Choice xmlns:v="urn:schemas-microsoft-com:vml" Requires="v">
                <p:oleObj spid="_x0000_s135225" name="Photo Editor 照片" r:id="rId1" imgW="4800600" imgH="5867400" progId="MSPhotoEd.3">
                  <p:embed/>
                </p:oleObj>
              </mc:Choice>
              <mc:Fallback>
                <p:oleObj name="Photo Editor 照片" r:id="rId1" imgW="4800600" imgH="5867400" progId="MSPhotoEd.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313" y="1916113"/>
                        <a:ext cx="3678237"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2" name="Rectangle 4"/>
          <p:cNvSpPr>
            <a:spLocks noChangeArrowheads="1"/>
          </p:cNvSpPr>
          <p:nvPr/>
        </p:nvSpPr>
        <p:spPr bwMode="auto">
          <a:xfrm>
            <a:off x="4516438" y="6381750"/>
            <a:ext cx="3711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a:latin typeface="Times New Roman" panose="02020603050405020304" pitchFamily="18" charset="0"/>
              </a:rPr>
              <a:t>纤维素缨状微胞结构示意图</a:t>
            </a:r>
            <a:r>
              <a:rPr kumimoji="1" lang="zh-CN" altLang="en-US" sz="2000">
                <a:latin typeface="Times New Roman" panose="02020603050405020304" pitchFamily="18" charset="0"/>
              </a:rPr>
              <a:t> </a:t>
            </a:r>
            <a:endParaRPr kumimoji="1" lang="zh-CN" altLang="en-US" sz="2000">
              <a:latin typeface="Times New Roman" panose="02020603050405020304" pitchFamily="18" charset="0"/>
            </a:endParaRPr>
          </a:p>
        </p:txBody>
      </p:sp>
      <p:sp>
        <p:nvSpPr>
          <p:cNvPr id="135173" name="Rectangle 5"/>
          <p:cNvSpPr>
            <a:spLocks noChangeArrowheads="1"/>
          </p:cNvSpPr>
          <p:nvPr/>
        </p:nvSpPr>
        <p:spPr bwMode="auto">
          <a:xfrm>
            <a:off x="798513" y="1935163"/>
            <a:ext cx="3173412"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kumimoji="1" lang="zh-CN" altLang="en-US" sz="2000">
                <a:latin typeface="Times New Roman" panose="02020603050405020304" pitchFamily="18" charset="0"/>
              </a:rPr>
              <a:t>要点：</a:t>
            </a:r>
            <a:endParaRPr kumimoji="1" lang="zh-CN" altLang="en-US" sz="2000">
              <a:latin typeface="Times New Roman" panose="02020603050405020304" pitchFamily="18" charset="0"/>
            </a:endParaRPr>
          </a:p>
          <a:p>
            <a:pPr eaLnBrk="1" hangingPunct="1">
              <a:lnSpc>
                <a:spcPct val="150000"/>
              </a:lnSpc>
              <a:spcBef>
                <a:spcPct val="0"/>
              </a:spcBef>
              <a:buClrTx/>
              <a:buSzTx/>
              <a:buFontTx/>
              <a:buNone/>
            </a:pPr>
            <a:r>
              <a:rPr kumimoji="1" lang="zh-CN" altLang="en-US" sz="2000">
                <a:latin typeface="Times New Roman" panose="02020603050405020304" pitchFamily="18" charset="0"/>
              </a:rPr>
              <a:t>纤维素纤维是由晶区和非晶区构成的，</a:t>
            </a:r>
            <a:endParaRPr kumimoji="1" lang="zh-CN" altLang="en-US" sz="2000">
              <a:latin typeface="Times New Roman" panose="02020603050405020304" pitchFamily="18" charset="0"/>
            </a:endParaRPr>
          </a:p>
          <a:p>
            <a:pPr eaLnBrk="1" hangingPunct="1">
              <a:lnSpc>
                <a:spcPct val="150000"/>
              </a:lnSpc>
              <a:spcBef>
                <a:spcPct val="0"/>
              </a:spcBef>
              <a:buClrTx/>
              <a:buSzTx/>
              <a:buFontTx/>
              <a:buNone/>
            </a:pPr>
            <a:r>
              <a:rPr kumimoji="1" lang="zh-CN" altLang="en-US" sz="2000">
                <a:latin typeface="Times New Roman" panose="02020603050405020304" pitchFamily="18" charset="0"/>
              </a:rPr>
              <a:t>同一巨分子可以连续地通过一个以上的微胞（晶区）和非晶区，</a:t>
            </a:r>
            <a:endParaRPr kumimoji="1" lang="zh-CN" altLang="en-US" sz="2000">
              <a:latin typeface="Times New Roman" panose="02020603050405020304" pitchFamily="18" charset="0"/>
            </a:endParaRPr>
          </a:p>
          <a:p>
            <a:pPr eaLnBrk="1" hangingPunct="1">
              <a:lnSpc>
                <a:spcPct val="150000"/>
              </a:lnSpc>
              <a:spcBef>
                <a:spcPct val="0"/>
              </a:spcBef>
              <a:buClrTx/>
              <a:buSzTx/>
              <a:buFontTx/>
              <a:buNone/>
            </a:pPr>
            <a:r>
              <a:rPr kumimoji="1" lang="zh-CN" altLang="en-US" sz="2000">
                <a:latin typeface="Times New Roman" panose="02020603050405020304" pitchFamily="18" charset="0"/>
              </a:rPr>
              <a:t>晶区和非晶区间无明显的界面，</a:t>
            </a:r>
            <a:endParaRPr kumimoji="1" lang="zh-CN" altLang="en-US" sz="2000">
              <a:latin typeface="Times New Roman" panose="02020603050405020304" pitchFamily="18" charset="0"/>
            </a:endParaRPr>
          </a:p>
          <a:p>
            <a:pPr eaLnBrk="1" hangingPunct="1">
              <a:lnSpc>
                <a:spcPct val="150000"/>
              </a:lnSpc>
              <a:spcBef>
                <a:spcPct val="0"/>
              </a:spcBef>
              <a:buClrTx/>
              <a:buSzTx/>
              <a:buFontTx/>
              <a:buNone/>
            </a:pPr>
            <a:r>
              <a:rPr kumimoji="1" lang="zh-CN" altLang="en-US" sz="2000">
                <a:latin typeface="Times New Roman" panose="02020603050405020304" pitchFamily="18" charset="0"/>
              </a:rPr>
              <a:t>分子链以缨状形式由微胞边缘进入非晶区。 </a:t>
            </a:r>
            <a:endParaRPr kumimoji="1" lang="zh-CN" altLang="en-US" sz="2000">
              <a:latin typeface="Times New Roman" panose="02020603050405020304" pitchFamily="18" charset="0"/>
            </a:endParaRPr>
          </a:p>
        </p:txBody>
      </p:sp>
      <p:sp>
        <p:nvSpPr>
          <p:cNvPr id="135174" name="Oval 8"/>
          <p:cNvSpPr>
            <a:spLocks noChangeArrowheads="1"/>
          </p:cNvSpPr>
          <p:nvPr/>
        </p:nvSpPr>
        <p:spPr bwMode="auto">
          <a:xfrm>
            <a:off x="5986463" y="2532063"/>
            <a:ext cx="433387" cy="720725"/>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5175" name="Oval 9"/>
          <p:cNvSpPr>
            <a:spLocks noChangeArrowheads="1"/>
          </p:cNvSpPr>
          <p:nvPr/>
        </p:nvSpPr>
        <p:spPr bwMode="auto">
          <a:xfrm>
            <a:off x="5561013" y="3014663"/>
            <a:ext cx="504825" cy="792162"/>
          </a:xfrm>
          <a:prstGeom prst="ellipse">
            <a:avLst/>
          </a:prstGeom>
          <a:noFill/>
          <a:ln w="2857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5176" name="Text Box 10"/>
          <p:cNvSpPr txBox="1">
            <a:spLocks noChangeArrowheads="1"/>
          </p:cNvSpPr>
          <p:nvPr/>
        </p:nvSpPr>
        <p:spPr bwMode="auto">
          <a:xfrm>
            <a:off x="7754938" y="2905125"/>
            <a:ext cx="118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t>晶区</a:t>
            </a:r>
            <a:endParaRPr lang="zh-CN" altLang="en-US" sz="2400"/>
          </a:p>
        </p:txBody>
      </p:sp>
      <p:sp>
        <p:nvSpPr>
          <p:cNvPr id="135177" name="Text Box 11"/>
          <p:cNvSpPr txBox="1">
            <a:spLocks noChangeArrowheads="1"/>
          </p:cNvSpPr>
          <p:nvPr/>
        </p:nvSpPr>
        <p:spPr bwMode="auto">
          <a:xfrm>
            <a:off x="7729538" y="4090988"/>
            <a:ext cx="118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t>非晶区</a:t>
            </a:r>
            <a:endParaRPr lang="zh-CN" altLang="en-US" sz="2400"/>
          </a:p>
        </p:txBody>
      </p:sp>
      <p:sp>
        <p:nvSpPr>
          <p:cNvPr id="135178" name="Line 12"/>
          <p:cNvSpPr>
            <a:spLocks noChangeShapeType="1"/>
          </p:cNvSpPr>
          <p:nvPr/>
        </p:nvSpPr>
        <p:spPr bwMode="auto">
          <a:xfrm flipH="1" flipV="1">
            <a:off x="6043613" y="3503613"/>
            <a:ext cx="1711325" cy="785812"/>
          </a:xfrm>
          <a:prstGeom prst="line">
            <a:avLst/>
          </a:prstGeom>
          <a:noFill/>
          <a:ln w="9525">
            <a:solidFill>
              <a:srgbClr val="FF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179" name="Line 13"/>
          <p:cNvSpPr>
            <a:spLocks noChangeShapeType="1"/>
          </p:cNvSpPr>
          <p:nvPr/>
        </p:nvSpPr>
        <p:spPr bwMode="auto">
          <a:xfrm flipH="1" flipV="1">
            <a:off x="6372225" y="2997200"/>
            <a:ext cx="1382713" cy="144463"/>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35180" name="Picture 14" descr="MCj04399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175" y="2536825"/>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81" name="Picture 15" descr="MCj04399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175" y="5741988"/>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82" name="Picture 16" descr="MCj04399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175" y="4840288"/>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83" name="Picture 17" descr="MCj04399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175" y="3489325"/>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468313" y="981075"/>
            <a:ext cx="8351837" cy="557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spcAft>
                <a:spcPts val="1200"/>
              </a:spcAft>
              <a:buClrTx/>
              <a:buSzTx/>
            </a:pPr>
            <a:r>
              <a:rPr kumimoji="1" lang="en-US" altLang="zh-CN" dirty="0" err="1">
                <a:latin typeface="Times New Roman" panose="02020603050405020304" pitchFamily="18" charset="0"/>
              </a:rPr>
              <a:t>Payen</a:t>
            </a:r>
            <a:r>
              <a:rPr kumimoji="1" lang="zh-CN" altLang="en-US" dirty="0">
                <a:latin typeface="Times New Roman" panose="02020603050405020304" pitchFamily="18" charset="0"/>
              </a:rPr>
              <a:t>有关</a:t>
            </a:r>
            <a:r>
              <a:rPr kumimoji="1" lang="zh-CN" altLang="en-US" dirty="0">
                <a:solidFill>
                  <a:srgbClr val="FF0000"/>
                </a:solidFill>
                <a:latin typeface="Times New Roman" panose="02020603050405020304" pitchFamily="18" charset="0"/>
              </a:rPr>
              <a:t>纤维素方面</a:t>
            </a:r>
            <a:r>
              <a:rPr kumimoji="1" lang="zh-CN" altLang="en-US" dirty="0">
                <a:latin typeface="Times New Roman" panose="02020603050405020304" pitchFamily="18" charset="0"/>
              </a:rPr>
              <a:t>的经典之作的发表在</a:t>
            </a:r>
            <a:r>
              <a:rPr kumimoji="1" lang="en-US" altLang="zh-CN" dirty="0" err="1">
                <a:latin typeface="Times New Roman" panose="02020603050405020304" pitchFamily="18" charset="0"/>
              </a:rPr>
              <a:t>Comptes</a:t>
            </a:r>
            <a:r>
              <a:rPr kumimoji="1" lang="en-US" altLang="zh-CN" dirty="0">
                <a:latin typeface="Times New Roman" panose="02020603050405020304" pitchFamily="18" charset="0"/>
              </a:rPr>
              <a:t>  </a:t>
            </a:r>
            <a:r>
              <a:rPr kumimoji="1" lang="en-US" altLang="zh-CN" dirty="0" err="1">
                <a:latin typeface="Times New Roman" panose="02020603050405020304" pitchFamily="18" charset="0"/>
              </a:rPr>
              <a:t>Rendus</a:t>
            </a:r>
            <a:r>
              <a:rPr kumimoji="1" lang="en-US" altLang="zh-CN" dirty="0">
                <a:latin typeface="Times New Roman" panose="02020603050405020304" pitchFamily="18" charset="0"/>
              </a:rPr>
              <a:t> Vol7</a:t>
            </a:r>
            <a:r>
              <a:rPr kumimoji="1" lang="zh-CN" altLang="en-US" dirty="0">
                <a:latin typeface="Times New Roman" panose="02020603050405020304" pitchFamily="18" charset="0"/>
              </a:rPr>
              <a:t>，</a:t>
            </a:r>
            <a:r>
              <a:rPr kumimoji="1" lang="en-US" altLang="zh-CN" dirty="0">
                <a:latin typeface="Times New Roman" panose="02020603050405020304" pitchFamily="18" charset="0"/>
              </a:rPr>
              <a:t>P1052</a:t>
            </a:r>
            <a:r>
              <a:rPr kumimoji="1" lang="zh-CN" altLang="en-US" dirty="0">
                <a:latin typeface="Times New Roman" panose="02020603050405020304" pitchFamily="18" charset="0"/>
              </a:rPr>
              <a:t>（</a:t>
            </a:r>
            <a:r>
              <a:rPr kumimoji="1" lang="en-US" altLang="zh-CN" dirty="0">
                <a:latin typeface="Times New Roman" panose="02020603050405020304" pitchFamily="18" charset="0"/>
              </a:rPr>
              <a:t>1838</a:t>
            </a:r>
            <a:r>
              <a:rPr kumimoji="1" lang="zh-CN" altLang="en-US" dirty="0">
                <a:latin typeface="Times New Roman" panose="02020603050405020304" pitchFamily="18" charset="0"/>
              </a:rPr>
              <a:t>）题目“</a:t>
            </a:r>
            <a:r>
              <a:rPr kumimoji="1" lang="en-US" altLang="zh-CN" dirty="0">
                <a:latin typeface="Times New Roman" panose="02020603050405020304" pitchFamily="18" charset="0"/>
              </a:rPr>
              <a:t>Study of Composition of the Nature Tissue of Plants and of </a:t>
            </a:r>
            <a:r>
              <a:rPr kumimoji="1" lang="en-US" altLang="zh-CN" dirty="0" err="1">
                <a:latin typeface="Times New Roman" panose="02020603050405020304" pitchFamily="18" charset="0"/>
              </a:rPr>
              <a:t>Ligin</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a:t>
            </a:r>
            <a:endParaRPr kumimoji="1" lang="en-US" altLang="zh-CN" dirty="0">
              <a:latin typeface="Times New Roman" panose="02020603050405020304" pitchFamily="18" charset="0"/>
            </a:endParaRPr>
          </a:p>
          <a:p>
            <a:pPr eaLnBrk="1" hangingPunct="1">
              <a:spcBef>
                <a:spcPct val="0"/>
              </a:spcBef>
              <a:spcAft>
                <a:spcPts val="1200"/>
              </a:spcAft>
              <a:buClrTx/>
              <a:buSzTx/>
            </a:pPr>
            <a:r>
              <a:rPr kumimoji="1" lang="zh-CN" altLang="en-US" dirty="0">
                <a:latin typeface="Times New Roman" panose="02020603050405020304" pitchFamily="18" charset="0"/>
              </a:rPr>
              <a:t>他以</a:t>
            </a:r>
            <a:r>
              <a:rPr kumimoji="1" lang="en-US" altLang="zh-CN" dirty="0">
                <a:latin typeface="Times New Roman" panose="02020603050405020304" pitchFamily="18" charset="0"/>
              </a:rPr>
              <a:t>acid/ ammonia </a:t>
            </a:r>
            <a:r>
              <a:rPr kumimoji="1" lang="zh-CN" altLang="en-US" dirty="0">
                <a:latin typeface="Times New Roman" panose="02020603050405020304" pitchFamily="18" charset="0"/>
              </a:rPr>
              <a:t>处理植物“短棉绒、树木、花的根部、木髓、胚珠”然后用</a:t>
            </a:r>
            <a:r>
              <a:rPr kumimoji="1" lang="en-US" altLang="zh-CN" dirty="0">
                <a:latin typeface="Times New Roman" panose="02020603050405020304" pitchFamily="18" charset="0"/>
              </a:rPr>
              <a:t>H</a:t>
            </a:r>
            <a:r>
              <a:rPr kumimoji="1" lang="en-US" altLang="zh-CN" baseline="-25000" dirty="0">
                <a:latin typeface="Times New Roman" panose="02020603050405020304" pitchFamily="18" charset="0"/>
              </a:rPr>
              <a:t>2</a:t>
            </a:r>
            <a:r>
              <a:rPr kumimoji="1" lang="en-US" altLang="zh-CN" dirty="0">
                <a:latin typeface="Times New Roman" panose="02020603050405020304" pitchFamily="18" charset="0"/>
              </a:rPr>
              <a:t>O</a:t>
            </a:r>
            <a:r>
              <a:rPr kumimoji="1" lang="zh-CN" altLang="en-US" dirty="0">
                <a:latin typeface="Times New Roman" panose="02020603050405020304" pitchFamily="18" charset="0"/>
              </a:rPr>
              <a:t>、 </a:t>
            </a:r>
            <a:r>
              <a:rPr kumimoji="1" lang="en-US" altLang="zh-CN" dirty="0">
                <a:latin typeface="Times New Roman" panose="02020603050405020304" pitchFamily="18" charset="0"/>
              </a:rPr>
              <a:t>alcohol</a:t>
            </a:r>
            <a:r>
              <a:rPr kumimoji="1" lang="zh-CN" altLang="en-US" dirty="0">
                <a:latin typeface="Times New Roman" panose="02020603050405020304" pitchFamily="18" charset="0"/>
              </a:rPr>
              <a:t>和</a:t>
            </a:r>
            <a:r>
              <a:rPr kumimoji="1" lang="en-US" altLang="zh-CN" dirty="0">
                <a:latin typeface="Times New Roman" panose="02020603050405020304" pitchFamily="18" charset="0"/>
              </a:rPr>
              <a:t>ether</a:t>
            </a:r>
            <a:r>
              <a:rPr kumimoji="1" lang="zh-CN" altLang="en-US" dirty="0">
                <a:latin typeface="Times New Roman" panose="02020603050405020304" pitchFamily="18" charset="0"/>
              </a:rPr>
              <a:t>抽提，他分离出了一种具有</a:t>
            </a:r>
            <a:r>
              <a:rPr kumimoji="1" lang="zh-CN" altLang="en-US" dirty="0">
                <a:solidFill>
                  <a:srgbClr val="FF0000"/>
                </a:solidFill>
                <a:latin typeface="Times New Roman" panose="02020603050405020304" pitchFamily="18" charset="0"/>
              </a:rPr>
              <a:t>抗张强度的纤维状物质</a:t>
            </a:r>
            <a:r>
              <a:rPr kumimoji="1" lang="zh-CN" altLang="en-US" dirty="0">
                <a:latin typeface="Times New Roman" panose="02020603050405020304" pitchFamily="18" charset="0"/>
              </a:rPr>
              <a:t>，该物质</a:t>
            </a:r>
            <a:r>
              <a:rPr kumimoji="1" lang="en-US" altLang="zh-CN" dirty="0">
                <a:latin typeface="Times New Roman" panose="02020603050405020304" pitchFamily="18" charset="0"/>
              </a:rPr>
              <a:t>CHO</a:t>
            </a:r>
            <a:r>
              <a:rPr kumimoji="1" lang="zh-CN" altLang="en-US" dirty="0">
                <a:latin typeface="Times New Roman" panose="02020603050405020304" pitchFamily="18" charset="0"/>
              </a:rPr>
              <a:t>分析结果显示与淀粉相同，而不同于所谓的</a:t>
            </a:r>
            <a:r>
              <a:rPr kumimoji="1" lang="en-US" altLang="zh-CN" dirty="0">
                <a:latin typeface="Times New Roman" panose="02020603050405020304" pitchFamily="18" charset="0"/>
              </a:rPr>
              <a:t>Ligneous matter</a:t>
            </a:r>
            <a:r>
              <a:rPr kumimoji="1" lang="zh-CN" altLang="en-US" dirty="0">
                <a:latin typeface="Times New Roman" panose="02020603050405020304" pitchFamily="18" charset="0"/>
              </a:rPr>
              <a:t>。</a:t>
            </a:r>
            <a:endParaRPr kumimoji="1" lang="en-US" altLang="zh-CN" dirty="0">
              <a:latin typeface="Times New Roman" panose="02020603050405020304" pitchFamily="18" charset="0"/>
            </a:endParaRPr>
          </a:p>
          <a:p>
            <a:pPr eaLnBrk="1" hangingPunct="1">
              <a:spcBef>
                <a:spcPct val="0"/>
              </a:spcBef>
              <a:spcAft>
                <a:spcPts val="1200"/>
              </a:spcAft>
              <a:buClrTx/>
              <a:buSzTx/>
            </a:pPr>
            <a:r>
              <a:rPr kumimoji="1" lang="zh-CN" altLang="en-US" dirty="0">
                <a:latin typeface="Times New Roman" panose="02020603050405020304" pitchFamily="18" charset="0"/>
              </a:rPr>
              <a:t>现代分析手段为</a:t>
            </a:r>
            <a:r>
              <a:rPr kumimoji="1" lang="en-US" altLang="zh-CN" dirty="0" err="1">
                <a:latin typeface="Times New Roman" panose="02020603050405020304" pitchFamily="18" charset="0"/>
              </a:rPr>
              <a:t>Payen</a:t>
            </a:r>
            <a:r>
              <a:rPr kumimoji="1" lang="zh-CN" altLang="en-US" dirty="0">
                <a:latin typeface="Times New Roman" panose="02020603050405020304" pitchFamily="18" charset="0"/>
              </a:rPr>
              <a:t>的数据提供了不可质疑的证明，大化学家</a:t>
            </a:r>
            <a:r>
              <a:rPr kumimoji="1" lang="en-US" altLang="zh-CN" dirty="0">
                <a:latin typeface="Times New Roman" panose="02020603050405020304" pitchFamily="18" charset="0"/>
              </a:rPr>
              <a:t>Liebig</a:t>
            </a:r>
            <a:r>
              <a:rPr kumimoji="1" lang="zh-CN" altLang="en-US" dirty="0">
                <a:latin typeface="Times New Roman" panose="02020603050405020304" pitchFamily="18" charset="0"/>
              </a:rPr>
              <a:t>在十九世纪九十年代发表了其元素分析结果，两者相差无几。 </a:t>
            </a:r>
            <a:endParaRPr kumimoji="1" lang="zh-CN" altLang="en-US" dirty="0">
              <a:latin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ChangeArrowheads="1"/>
          </p:cNvSpPr>
          <p:nvPr/>
        </p:nvSpPr>
        <p:spPr bwMode="auto">
          <a:xfrm>
            <a:off x="379413" y="900113"/>
            <a:ext cx="8820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2400">
                <a:latin typeface="Times New Roman" panose="02020603050405020304" pitchFamily="18" charset="0"/>
              </a:rPr>
              <a:t> 2.</a:t>
            </a:r>
            <a:r>
              <a:rPr kumimoji="1" lang="zh-CN" altLang="en-US" sz="2400">
                <a:latin typeface="Times New Roman" panose="02020603050405020304" pitchFamily="18" charset="0"/>
              </a:rPr>
              <a:t>缨状原纤维结构理论（</a:t>
            </a:r>
            <a:r>
              <a:rPr kumimoji="1" lang="en-US" altLang="zh-CN" sz="2400">
                <a:latin typeface="Times New Roman" panose="02020603050405020304" pitchFamily="18" charset="0"/>
              </a:rPr>
              <a:t>theory of fringed fibil structure</a:t>
            </a:r>
            <a:r>
              <a:rPr kumimoji="1" lang="zh-CN" altLang="en-US" sz="2400">
                <a:latin typeface="Times New Roman" panose="02020603050405020304" pitchFamily="18" charset="0"/>
              </a:rPr>
              <a:t>）</a:t>
            </a:r>
            <a:endParaRPr kumimoji="1" lang="zh-CN" altLang="en-US" sz="2400">
              <a:latin typeface="Times New Roman" panose="02020603050405020304" pitchFamily="18" charset="0"/>
            </a:endParaRPr>
          </a:p>
        </p:txBody>
      </p:sp>
      <p:graphicFrame>
        <p:nvGraphicFramePr>
          <p:cNvPr id="136195" name="Object 2"/>
          <p:cNvGraphicFramePr>
            <a:graphicFrameLocks noChangeAspect="1"/>
          </p:cNvGraphicFramePr>
          <p:nvPr/>
        </p:nvGraphicFramePr>
        <p:xfrm>
          <a:off x="4468813" y="1362075"/>
          <a:ext cx="4237037" cy="5113338"/>
        </p:xfrm>
        <a:graphic>
          <a:graphicData uri="http://schemas.openxmlformats.org/presentationml/2006/ole">
            <mc:AlternateContent xmlns:mc="http://schemas.openxmlformats.org/markup-compatibility/2006">
              <mc:Choice xmlns:v="urn:schemas-microsoft-com:vml" Requires="v">
                <p:oleObj spid="_x0000_s136244" name="" r:id="rId1" imgW="6286500" imgH="7762875" progId="MSPhotoEd.3">
                  <p:embed/>
                </p:oleObj>
              </mc:Choice>
              <mc:Fallback>
                <p:oleObj name="" r:id="rId1" imgW="6286500" imgH="7762875" progId="MSPhotoEd.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813" y="1362075"/>
                        <a:ext cx="4237037"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196" name="Rectangle 5"/>
          <p:cNvSpPr>
            <a:spLocks noChangeArrowheads="1"/>
          </p:cNvSpPr>
          <p:nvPr/>
        </p:nvSpPr>
        <p:spPr bwMode="auto">
          <a:xfrm>
            <a:off x="5319713" y="6359525"/>
            <a:ext cx="3419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a:latin typeface="Times New Roman" panose="02020603050405020304" pitchFamily="18" charset="0"/>
              </a:rPr>
              <a:t>纤维素缨状原纤结构示意</a:t>
            </a:r>
            <a:r>
              <a:rPr kumimoji="1" lang="zh-CN" altLang="en-US" sz="2000">
                <a:latin typeface="Times New Roman" panose="02020603050405020304" pitchFamily="18" charset="0"/>
              </a:rPr>
              <a:t> </a:t>
            </a:r>
            <a:endParaRPr kumimoji="1" lang="zh-CN" altLang="en-US" sz="2000">
              <a:latin typeface="Times New Roman" panose="02020603050405020304" pitchFamily="18" charset="0"/>
            </a:endParaRPr>
          </a:p>
        </p:txBody>
      </p:sp>
      <p:sp>
        <p:nvSpPr>
          <p:cNvPr id="128005" name="Rectangle 6"/>
          <p:cNvSpPr>
            <a:spLocks noChangeArrowheads="1"/>
          </p:cNvSpPr>
          <p:nvPr/>
        </p:nvSpPr>
        <p:spPr bwMode="auto">
          <a:xfrm>
            <a:off x="365125" y="1716088"/>
            <a:ext cx="4581525"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marL="0" indent="0" algn="just" eaLnBrk="1" hangingPunct="1">
              <a:spcBef>
                <a:spcPts val="0"/>
              </a:spcBef>
              <a:spcAft>
                <a:spcPts val="600"/>
              </a:spcAft>
              <a:buFont typeface="Webdings" panose="05030102010509060703" pitchFamily="18" charset="2"/>
              <a:buNone/>
              <a:defRPr/>
            </a:pPr>
            <a:r>
              <a:rPr lang="zh-CN" altLang="en-GB" sz="2000" dirty="0">
                <a:latin typeface="宋体" panose="02010600030101010101" pitchFamily="2" charset="-122"/>
              </a:rPr>
              <a:t>该理论认为：</a:t>
            </a:r>
            <a:endParaRPr lang="en-US" altLang="zh-CN" sz="2000" dirty="0">
              <a:latin typeface="宋体" panose="02010600030101010101" pitchFamily="2" charset="-122"/>
            </a:endParaRPr>
          </a:p>
          <a:p>
            <a:pPr marL="0" indent="0" algn="just" eaLnBrk="1" hangingPunct="1">
              <a:spcBef>
                <a:spcPts val="0"/>
              </a:spcBef>
              <a:spcAft>
                <a:spcPts val="600"/>
              </a:spcAft>
              <a:buFont typeface="Webdings" panose="05030102010509060703" pitchFamily="18" charset="2"/>
              <a:buNone/>
              <a:defRPr/>
            </a:pPr>
            <a:r>
              <a:rPr lang="en-GB" altLang="zh-CN" sz="2000" dirty="0">
                <a:latin typeface="宋体" panose="02010600030101010101" pitchFamily="2" charset="-122"/>
              </a:rPr>
              <a:t>X</a:t>
            </a:r>
            <a:r>
              <a:rPr lang="zh-CN" altLang="en-GB" sz="2000" dirty="0">
                <a:latin typeface="宋体" panose="02010600030101010101" pitchFamily="2" charset="-122"/>
              </a:rPr>
              <a:t>射线确定的</a:t>
            </a:r>
            <a:r>
              <a:rPr lang="zh-CN" altLang="en-GB" sz="2000" dirty="0">
                <a:solidFill>
                  <a:srgbClr val="FF0000"/>
                </a:solidFill>
                <a:latin typeface="宋体" panose="02010600030101010101" pitchFamily="2" charset="-122"/>
              </a:rPr>
              <a:t>结晶区</a:t>
            </a:r>
            <a:r>
              <a:rPr lang="zh-CN" altLang="en-GB" sz="2000" dirty="0">
                <a:latin typeface="宋体" panose="02010600030101010101" pitchFamily="2" charset="-122"/>
              </a:rPr>
              <a:t>就是电子显微镜中观察到的</a:t>
            </a:r>
            <a:r>
              <a:rPr lang="zh-CN" altLang="en-GB" sz="2000" dirty="0">
                <a:solidFill>
                  <a:srgbClr val="FF0000"/>
                </a:solidFill>
                <a:latin typeface="宋体" panose="02010600030101010101" pitchFamily="2" charset="-122"/>
              </a:rPr>
              <a:t>微原纤</a:t>
            </a:r>
            <a:r>
              <a:rPr lang="zh-CN" altLang="en-GB" sz="2000" dirty="0">
                <a:latin typeface="宋体" panose="02010600030101010101" pitchFamily="2" charset="-122"/>
              </a:rPr>
              <a:t>，微原纤整齐排列形成</a:t>
            </a:r>
            <a:r>
              <a:rPr lang="zh-CN" altLang="en-GB" sz="2000" dirty="0">
                <a:solidFill>
                  <a:srgbClr val="FF0000"/>
                </a:solidFill>
                <a:latin typeface="宋体" panose="02010600030101010101" pitchFamily="2" charset="-122"/>
              </a:rPr>
              <a:t>原纤</a:t>
            </a:r>
            <a:r>
              <a:rPr lang="zh-CN" altLang="en-GB" sz="2000" dirty="0">
                <a:latin typeface="宋体" panose="02010600030101010101" pitchFamily="2" charset="-122"/>
              </a:rPr>
              <a:t>。</a:t>
            </a:r>
            <a:endParaRPr lang="en-US" altLang="zh-CN" sz="2000" dirty="0">
              <a:latin typeface="宋体" panose="02010600030101010101" pitchFamily="2" charset="-122"/>
            </a:endParaRPr>
          </a:p>
          <a:p>
            <a:pPr marL="0" indent="0" algn="just" eaLnBrk="1" hangingPunct="1">
              <a:spcBef>
                <a:spcPts val="0"/>
              </a:spcBef>
              <a:spcAft>
                <a:spcPts val="600"/>
              </a:spcAft>
              <a:buFont typeface="Webdings" panose="05030102010509060703" pitchFamily="18" charset="2"/>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这种结构模型放弃了缨状微胞理论中微胞有限长度的设想。由于巨分子聚集过程中的缠结和局部无序，晶区中的分子不在同一位置上逸出，也不可能无限地结合在同一结晶原纤中，而可在晶区不同的部位上离开，造成原纤中晶区的弯曲、扭变和分叉，所以原纤在横向和长向上都可不断地分裂和重建，构成网络组织的晶区和非晶区。</a:t>
            </a:r>
            <a:endParaRPr kumimoji="1" lang="en-US" altLang="zh-CN" sz="1800" dirty="0">
              <a:latin typeface="Times New Roman" panose="02020603050405020304" pitchFamily="18" charset="0"/>
            </a:endParaRPr>
          </a:p>
          <a:p>
            <a:pPr marL="0" indent="0" algn="just" eaLnBrk="1" hangingPunct="1">
              <a:spcBef>
                <a:spcPts val="0"/>
              </a:spcBef>
              <a:spcAft>
                <a:spcPts val="600"/>
              </a:spcAft>
              <a:buFont typeface="Webdings" panose="05030102010509060703" pitchFamily="18" charset="2"/>
              <a:buNone/>
              <a:defRPr/>
            </a:pPr>
            <a:r>
              <a:rPr kumimoji="1" lang="zh-CN" altLang="en-US" sz="1800" dirty="0">
                <a:latin typeface="Times New Roman" panose="02020603050405020304" pitchFamily="18" charset="0"/>
              </a:rPr>
              <a:t>这种理论认为缨状微胞是长的缨状原纤的极限情况，即当结晶期间成核频繁，原纤中的晶区变得很短的情况。 </a:t>
            </a:r>
            <a:endParaRPr lang="zh-CN" altLang="en-GB" sz="1800" dirty="0">
              <a:latin typeface="宋体" panose="02010600030101010101" pitchFamily="2" charset="-122"/>
            </a:endParaRPr>
          </a:p>
          <a:p>
            <a:pPr algn="just" eaLnBrk="1" hangingPunct="1">
              <a:buFont typeface="Webdings" panose="05030102010509060703" pitchFamily="18" charset="2"/>
              <a:buNone/>
              <a:defRPr/>
            </a:pPr>
            <a:endParaRPr lang="en-US" altLang="zh-CN" b="1" dirty="0">
              <a:latin typeface="宋体" panose="02010600030101010101" pitchFamily="2" charset="-122"/>
            </a:endParaRPr>
          </a:p>
        </p:txBody>
      </p:sp>
      <p:sp>
        <p:nvSpPr>
          <p:cNvPr id="136198" name="Oval 7"/>
          <p:cNvSpPr>
            <a:spLocks noChangeArrowheads="1"/>
          </p:cNvSpPr>
          <p:nvPr/>
        </p:nvSpPr>
        <p:spPr bwMode="auto">
          <a:xfrm>
            <a:off x="7086600" y="3810000"/>
            <a:ext cx="504825" cy="792163"/>
          </a:xfrm>
          <a:prstGeom prst="ellipse">
            <a:avLst/>
          </a:prstGeom>
          <a:noFill/>
          <a:ln w="2857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6199" name="Oval 8"/>
          <p:cNvSpPr>
            <a:spLocks noChangeArrowheads="1"/>
          </p:cNvSpPr>
          <p:nvPr/>
        </p:nvSpPr>
        <p:spPr bwMode="auto">
          <a:xfrm>
            <a:off x="6654800" y="1865313"/>
            <a:ext cx="433388" cy="1150937"/>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6200" name="Text Box 9"/>
          <p:cNvSpPr txBox="1">
            <a:spLocks noChangeArrowheads="1"/>
          </p:cNvSpPr>
          <p:nvPr/>
        </p:nvSpPr>
        <p:spPr bwMode="auto">
          <a:xfrm>
            <a:off x="8302625" y="2555875"/>
            <a:ext cx="701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000"/>
              <a:t>晶区</a:t>
            </a:r>
            <a:endParaRPr lang="zh-CN" altLang="en-US" sz="2000"/>
          </a:p>
        </p:txBody>
      </p:sp>
      <p:sp>
        <p:nvSpPr>
          <p:cNvPr id="136201" name="Line 10"/>
          <p:cNvSpPr>
            <a:spLocks noChangeShapeType="1"/>
          </p:cNvSpPr>
          <p:nvPr/>
        </p:nvSpPr>
        <p:spPr bwMode="auto">
          <a:xfrm flipH="1" flipV="1">
            <a:off x="6797675" y="2297113"/>
            <a:ext cx="1546225" cy="404812"/>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202" name="Text Box 11"/>
          <p:cNvSpPr txBox="1">
            <a:spLocks noChangeArrowheads="1"/>
          </p:cNvSpPr>
          <p:nvPr/>
        </p:nvSpPr>
        <p:spPr bwMode="auto">
          <a:xfrm>
            <a:off x="8215313" y="3609975"/>
            <a:ext cx="1004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000"/>
              <a:t>非晶区</a:t>
            </a:r>
            <a:endParaRPr lang="zh-CN" altLang="en-US" sz="2000"/>
          </a:p>
        </p:txBody>
      </p:sp>
      <p:sp>
        <p:nvSpPr>
          <p:cNvPr id="136203" name="Line 12"/>
          <p:cNvSpPr>
            <a:spLocks noChangeShapeType="1"/>
          </p:cNvSpPr>
          <p:nvPr/>
        </p:nvSpPr>
        <p:spPr bwMode="auto">
          <a:xfrm flipH="1">
            <a:off x="7373938" y="3810000"/>
            <a:ext cx="911225" cy="431800"/>
          </a:xfrm>
          <a:prstGeom prst="line">
            <a:avLst/>
          </a:prstGeom>
          <a:noFill/>
          <a:ln w="9525">
            <a:solidFill>
              <a:srgbClr val="FF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矩形 1"/>
          <p:cNvSpPr>
            <a:spLocks noChangeArrowheads="1"/>
          </p:cNvSpPr>
          <p:nvPr/>
        </p:nvSpPr>
        <p:spPr bwMode="auto">
          <a:xfrm>
            <a:off x="755650" y="1484313"/>
            <a:ext cx="784860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lnSpc>
                <a:spcPct val="130000"/>
              </a:lnSpc>
              <a:spcBef>
                <a:spcPct val="0"/>
              </a:spcBef>
              <a:buClrTx/>
              <a:buSzTx/>
              <a:buFontTx/>
              <a:buNone/>
            </a:pPr>
            <a:r>
              <a:rPr kumimoji="1" lang="en-US" altLang="zh-CN" sz="2400">
                <a:latin typeface="Times New Roman" panose="02020603050405020304" pitchFamily="18" charset="0"/>
              </a:rPr>
              <a:t>3.</a:t>
            </a:r>
            <a:r>
              <a:rPr kumimoji="1" lang="zh-CN" altLang="en-US" sz="2400">
                <a:latin typeface="Times New Roman" panose="02020603050405020304" pitchFamily="18" charset="0"/>
              </a:rPr>
              <a:t>折叠链结构理论（</a:t>
            </a:r>
            <a:r>
              <a:rPr kumimoji="1" lang="en-US" altLang="zh-CN" sz="2400">
                <a:latin typeface="Times New Roman" panose="02020603050405020304" pitchFamily="18" charset="0"/>
              </a:rPr>
              <a:t>theory of folded chains structure</a:t>
            </a:r>
            <a:r>
              <a:rPr kumimoji="1" lang="zh-CN" altLang="en-US" sz="2400">
                <a:latin typeface="Times New Roman" panose="02020603050405020304" pitchFamily="18" charset="0"/>
              </a:rPr>
              <a:t>）</a:t>
            </a:r>
            <a:endParaRPr kumimoji="1" lang="zh-CN" altLang="en-US" sz="2400">
              <a:latin typeface="Times New Roman" panose="02020603050405020304" pitchFamily="18" charset="0"/>
            </a:endParaRPr>
          </a:p>
          <a:p>
            <a:pPr algn="just">
              <a:lnSpc>
                <a:spcPct val="130000"/>
              </a:lnSpc>
              <a:spcBef>
                <a:spcPct val="0"/>
              </a:spcBef>
              <a:buClrTx/>
              <a:buSzTx/>
              <a:buFontTx/>
              <a:buNone/>
            </a:pPr>
            <a:r>
              <a:rPr kumimoji="1" lang="zh-CN" altLang="en-US" sz="2000">
                <a:latin typeface="Times New Roman" panose="02020603050405020304" pitchFamily="18" charset="0"/>
              </a:rPr>
              <a:t>    纤维素的折叠链结构理论可以解释纤维素及其衍生物的单晶结构，纤维素</a:t>
            </a:r>
            <a:r>
              <a:rPr kumimoji="1" lang="en-US" altLang="zh-CN" sz="2000">
                <a:latin typeface="Times New Roman" panose="02020603050405020304" pitchFamily="18" charset="0"/>
              </a:rPr>
              <a:t>Ⅱ</a:t>
            </a:r>
            <a:r>
              <a:rPr kumimoji="1" lang="zh-CN" altLang="en-US" sz="2000">
                <a:latin typeface="Times New Roman" panose="02020603050405020304" pitchFamily="18" charset="0"/>
              </a:rPr>
              <a:t>的反平行链结构，丝光化纤维素所观察到的串晶结构以及纤维素长方向上存在的小周期结构。</a:t>
            </a:r>
            <a:endParaRPr kumimoji="1" lang="zh-CN" altLang="en-US" sz="2000">
              <a:latin typeface="Times New Roman" panose="02020603050405020304" pitchFamily="18" charset="0"/>
            </a:endParaRPr>
          </a:p>
        </p:txBody>
      </p:sp>
      <p:sp>
        <p:nvSpPr>
          <p:cNvPr id="137219" name="矩形 2"/>
          <p:cNvSpPr>
            <a:spLocks noChangeArrowheads="1"/>
          </p:cNvSpPr>
          <p:nvPr/>
        </p:nvSpPr>
        <p:spPr bwMode="auto">
          <a:xfrm>
            <a:off x="900113" y="4149725"/>
            <a:ext cx="71231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kumimoji="1" lang="zh-CN" altLang="en-US" sz="2400">
                <a:latin typeface="Times New Roman" panose="02020603050405020304" pitchFamily="18" charset="0"/>
              </a:rPr>
              <a:t>目前，纤维素及其纤维的结构理论主要采用改进的缨状微胞模型和缨状原纤模型加以解释。</a:t>
            </a:r>
            <a:endParaRPr kumimoji="1" lang="zh-CN" altLang="en-US" sz="2400">
              <a:latin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a:xfrm>
            <a:off x="323528" y="44624"/>
            <a:ext cx="6121400" cy="703262"/>
          </a:xfrm>
        </p:spPr>
        <p:txBody>
          <a:bodyPr/>
          <a:lstStyle/>
          <a:p>
            <a:r>
              <a:rPr kumimoji="1" lang="zh-CN" altLang="en-US" sz="3200" b="1" dirty="0">
                <a:latin typeface="Times New Roman" panose="02020603050405020304" pitchFamily="18" charset="0"/>
              </a:rPr>
              <a:t>第五节  纤维素的分子量及其分布</a:t>
            </a:r>
            <a:endParaRPr lang="zh-CN" altLang="en-US" sz="3200" dirty="0"/>
          </a:p>
        </p:txBody>
      </p:sp>
      <p:sp>
        <p:nvSpPr>
          <p:cNvPr id="60419" name="内容占位符 2"/>
          <p:cNvSpPr>
            <a:spLocks noGrp="1"/>
          </p:cNvSpPr>
          <p:nvPr>
            <p:ph idx="1"/>
          </p:nvPr>
        </p:nvSpPr>
        <p:spPr>
          <a:xfrm>
            <a:off x="755576" y="2231859"/>
            <a:ext cx="7354887" cy="4060825"/>
          </a:xfrm>
        </p:spPr>
        <p:txBody>
          <a:bodyPr/>
          <a:lstStyle/>
          <a:p>
            <a:pPr marL="0" indent="0" algn="just">
              <a:spcBef>
                <a:spcPct val="0"/>
              </a:spcBef>
              <a:spcAft>
                <a:spcPts val="1200"/>
              </a:spcAft>
              <a:buClrTx/>
              <a:buSzTx/>
              <a:buFontTx/>
              <a:buNone/>
            </a:pPr>
            <a:r>
              <a:rPr kumimoji="1" lang="zh-CN" altLang="en-US" sz="2400" dirty="0">
                <a:latin typeface="Times New Roman" panose="02020603050405020304" pitchFamily="18" charset="0"/>
              </a:rPr>
              <a:t>“</a:t>
            </a:r>
            <a:r>
              <a:rPr kumimoji="1" lang="zh-CN" altLang="en-US" sz="2400" b="1" dirty="0">
                <a:latin typeface="Times New Roman" panose="02020603050405020304" pitchFamily="18" charset="0"/>
              </a:rPr>
              <a:t>多分散性</a:t>
            </a:r>
            <a:r>
              <a:rPr kumimoji="1" lang="zh-CN" altLang="en-US" sz="2400" dirty="0">
                <a:latin typeface="Times New Roman" panose="02020603050405020304" pitchFamily="18" charset="0"/>
              </a:rPr>
              <a:t>”是大分子最重要的特征之一。</a:t>
            </a:r>
            <a:endParaRPr kumimoji="1" lang="zh-CN" altLang="en-US" sz="2400" dirty="0">
              <a:latin typeface="Times New Roman" panose="02020603050405020304" pitchFamily="18" charset="0"/>
            </a:endParaRPr>
          </a:p>
          <a:p>
            <a:pPr marL="0" indent="0" algn="just">
              <a:spcBef>
                <a:spcPct val="0"/>
              </a:spcBef>
              <a:spcAft>
                <a:spcPts val="1200"/>
              </a:spcAft>
              <a:buClrTx/>
              <a:buSzTx/>
              <a:buFontTx/>
              <a:buNone/>
            </a:pPr>
            <a:r>
              <a:rPr kumimoji="1" lang="zh-CN" altLang="en-US" sz="2400" dirty="0">
                <a:latin typeface="Times New Roman" panose="02020603050405020304" pitchFamily="18" charset="0"/>
              </a:rPr>
              <a:t>高分子化合物的分子量只有</a:t>
            </a:r>
            <a:r>
              <a:rPr kumimoji="1" lang="zh-CN" altLang="en-US" sz="2400" b="1" dirty="0">
                <a:latin typeface="Times New Roman" panose="02020603050405020304" pitchFamily="18" charset="0"/>
              </a:rPr>
              <a:t>统计的意义</a:t>
            </a:r>
            <a:r>
              <a:rPr kumimoji="1" lang="zh-CN" altLang="en-US" sz="2400" dirty="0">
                <a:latin typeface="Times New Roman" panose="02020603050405020304" pitchFamily="18" charset="0"/>
              </a:rPr>
              <a:t>。通常用</a:t>
            </a:r>
            <a:r>
              <a:rPr kumimoji="1" lang="zh-CN" altLang="en-US" sz="2400" b="1" dirty="0">
                <a:solidFill>
                  <a:srgbClr val="FF0000"/>
                </a:solidFill>
                <a:latin typeface="Times New Roman" panose="02020603050405020304" pitchFamily="18" charset="0"/>
              </a:rPr>
              <a:t>平均聚合度</a:t>
            </a:r>
            <a:r>
              <a:rPr kumimoji="1" lang="zh-CN" altLang="en-US" sz="2400" dirty="0">
                <a:latin typeface="Times New Roman" panose="02020603050405020304" pitchFamily="18" charset="0"/>
              </a:rPr>
              <a:t>来表征高分子的大小。</a:t>
            </a:r>
            <a:endParaRPr kumimoji="1" lang="zh-CN" altLang="en-US" sz="2400" dirty="0">
              <a:latin typeface="Times New Roman" panose="02020603050405020304" pitchFamily="18" charset="0"/>
            </a:endParaRPr>
          </a:p>
          <a:p>
            <a:pPr marL="0" indent="0" algn="just">
              <a:spcBef>
                <a:spcPct val="0"/>
              </a:spcBef>
              <a:spcAft>
                <a:spcPts val="1200"/>
              </a:spcAft>
              <a:buClrTx/>
              <a:buSzTx/>
              <a:buFontTx/>
              <a:buNone/>
            </a:pPr>
            <a:r>
              <a:rPr kumimoji="1" lang="zh-CN" altLang="en-US" sz="2400" b="1" dirty="0">
                <a:solidFill>
                  <a:srgbClr val="FF0000"/>
                </a:solidFill>
                <a:latin typeface="Times New Roman" panose="02020603050405020304" pitchFamily="18" charset="0"/>
              </a:rPr>
              <a:t>分子量分布</a:t>
            </a:r>
            <a:r>
              <a:rPr kumimoji="1" lang="zh-CN" altLang="en-US" sz="2400" dirty="0">
                <a:latin typeface="Times New Roman" panose="02020603050405020304" pitchFamily="18" charset="0"/>
              </a:rPr>
              <a:t>是表示高聚物同系物中各个分子量相近级分的相对含量与分子量的关系。分子量分布常用分子量分布曲线及多分散指数来表示。</a:t>
            </a:r>
            <a:endParaRPr kumimoji="1" lang="zh-CN" altLang="en-US" sz="2400" dirty="0">
              <a:latin typeface="Times New Roman" panose="02020603050405020304" pitchFamily="18" charset="0"/>
            </a:endParaRPr>
          </a:p>
          <a:p>
            <a:pPr marL="0" indent="0" algn="just">
              <a:spcBef>
                <a:spcPct val="0"/>
              </a:spcBef>
              <a:spcAft>
                <a:spcPts val="1200"/>
              </a:spcAft>
              <a:buClrTx/>
              <a:buSzTx/>
              <a:buFontTx/>
              <a:buNone/>
            </a:pPr>
            <a:r>
              <a:rPr kumimoji="1" lang="zh-CN" altLang="en-US" sz="2400" dirty="0">
                <a:latin typeface="Times New Roman" panose="02020603050405020304" pitchFamily="18" charset="0"/>
              </a:rPr>
              <a:t>蛋白质和核酸则与小分子一样；是由分子量一定的分子组成的，称为单分散聚合物。</a:t>
            </a:r>
            <a:endParaRPr kumimoji="1" lang="zh-CN" altLang="en-US" sz="2400" dirty="0">
              <a:latin typeface="Times New Roman" panose="02020603050405020304" pitchFamily="18" charset="0"/>
            </a:endParaRPr>
          </a:p>
        </p:txBody>
      </p:sp>
      <p:sp>
        <p:nvSpPr>
          <p:cNvPr id="2" name="矩形 1"/>
          <p:cNvSpPr/>
          <p:nvPr/>
        </p:nvSpPr>
        <p:spPr>
          <a:xfrm>
            <a:off x="755576" y="1218075"/>
            <a:ext cx="3969356" cy="523220"/>
          </a:xfrm>
          <a:prstGeom prst="rect">
            <a:avLst/>
          </a:prstGeom>
        </p:spPr>
        <p:txBody>
          <a:bodyPr wrap="none">
            <a:spAutoFit/>
          </a:bodyPr>
          <a:lstStyle/>
          <a:p>
            <a:pPr marL="0" indent="0">
              <a:spcAft>
                <a:spcPts val="1200"/>
              </a:spcAft>
              <a:buFont typeface="Wingdings" panose="05000000000000000000" pitchFamily="2" charset="2"/>
              <a:buNone/>
            </a:pPr>
            <a:r>
              <a:rPr kumimoji="1" lang="en-US" altLang="zh-CN" sz="2800" b="1" dirty="0">
                <a:latin typeface="Times New Roman" panose="02020603050405020304" pitchFamily="18" charset="0"/>
              </a:rPr>
              <a:t>5.1 </a:t>
            </a:r>
            <a:r>
              <a:rPr kumimoji="1" lang="zh-CN" altLang="en-US" sz="2800" b="1" dirty="0">
                <a:latin typeface="Times New Roman" panose="02020603050405020304" pitchFamily="18" charset="0"/>
              </a:rPr>
              <a:t>大分子分子量的特点</a:t>
            </a:r>
            <a:endParaRPr kumimoji="1" lang="zh-CN" altLang="en-US" sz="2800" dirty="0">
              <a:latin typeface="Times New Roman" panose="02020603050405020304" pitchFamily="18" charset="0"/>
              <a:ea typeface="黑体" panose="02010609060101010101"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9"/>
          <p:cNvSpPr>
            <a:spLocks noChangeArrowheads="1"/>
          </p:cNvSpPr>
          <p:nvPr/>
        </p:nvSpPr>
        <p:spPr bwMode="auto">
          <a:xfrm>
            <a:off x="1042988" y="1144588"/>
            <a:ext cx="7272337"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spcBef>
                <a:spcPct val="0"/>
              </a:spcBef>
              <a:buClrTx/>
              <a:buSzTx/>
              <a:buFontTx/>
              <a:buNone/>
            </a:pPr>
            <a:r>
              <a:rPr kumimoji="1" lang="zh-CN" altLang="en-US" sz="2000" dirty="0">
                <a:latin typeface="Times New Roman" panose="02020603050405020304" pitchFamily="18" charset="0"/>
              </a:rPr>
              <a:t>假设一块高聚物试样总共有</a:t>
            </a:r>
            <a:r>
              <a:rPr kumimoji="1" lang="en-US" altLang="zh-CN" sz="2000" dirty="0">
                <a:latin typeface="Times New Roman" panose="02020603050405020304" pitchFamily="18" charset="0"/>
              </a:rPr>
              <a:t>n</a:t>
            </a:r>
            <a:r>
              <a:rPr kumimoji="1" lang="zh-CN" altLang="en-US" sz="2000" dirty="0">
                <a:latin typeface="Times New Roman" panose="02020603050405020304" pitchFamily="18" charset="0"/>
              </a:rPr>
              <a:t>摩尔的分子，总质量为</a:t>
            </a:r>
            <a:r>
              <a:rPr kumimoji="1" lang="en-US" altLang="zh-CN" sz="2000" dirty="0">
                <a:latin typeface="Times New Roman" panose="02020603050405020304" pitchFamily="18" charset="0"/>
              </a:rPr>
              <a:t>m</a:t>
            </a:r>
            <a:r>
              <a:rPr kumimoji="1" lang="zh-CN" altLang="en-US" sz="2000" dirty="0">
                <a:latin typeface="Times New Roman" panose="02020603050405020304" pitchFamily="18" charset="0"/>
              </a:rPr>
              <a:t>，其中分子量为</a:t>
            </a:r>
            <a:r>
              <a:rPr kumimoji="1" lang="en-US" altLang="zh-CN" sz="2000" dirty="0">
                <a:latin typeface="Times New Roman" panose="02020603050405020304" pitchFamily="18" charset="0"/>
              </a:rPr>
              <a:t>M</a:t>
            </a:r>
            <a:r>
              <a:rPr kumimoji="1" lang="en-US" altLang="zh-CN" sz="2000" baseline="-30000" dirty="0">
                <a:latin typeface="Times New Roman" panose="02020603050405020304" pitchFamily="18" charset="0"/>
              </a:rPr>
              <a:t>1</a:t>
            </a:r>
            <a:r>
              <a:rPr kumimoji="1" lang="zh-CN" altLang="en-US" sz="2000" dirty="0">
                <a:latin typeface="Times New Roman" panose="02020603050405020304" pitchFamily="18" charset="0"/>
              </a:rPr>
              <a:t>的有</a:t>
            </a:r>
            <a:r>
              <a:rPr kumimoji="1" lang="en-US" altLang="zh-CN" sz="2000" dirty="0">
                <a:latin typeface="Times New Roman" panose="02020603050405020304" pitchFamily="18" charset="0"/>
              </a:rPr>
              <a:t>n</a:t>
            </a:r>
            <a:r>
              <a:rPr kumimoji="1" lang="en-US" altLang="zh-CN" sz="2000" baseline="-25000" dirty="0">
                <a:latin typeface="Times New Roman" panose="02020603050405020304" pitchFamily="18" charset="0"/>
              </a:rPr>
              <a:t>1</a:t>
            </a:r>
            <a:r>
              <a:rPr kumimoji="1" lang="zh-CN" altLang="en-US" sz="2000" dirty="0">
                <a:latin typeface="Times New Roman" panose="02020603050405020304" pitchFamily="18" charset="0"/>
              </a:rPr>
              <a:t>摩尔，其质量为</a:t>
            </a:r>
            <a:r>
              <a:rPr kumimoji="1" lang="en-US" altLang="zh-CN" sz="2000" dirty="0">
                <a:latin typeface="Times New Roman" panose="02020603050405020304" pitchFamily="18" charset="0"/>
              </a:rPr>
              <a:t>m</a:t>
            </a:r>
            <a:r>
              <a:rPr kumimoji="1" lang="en-US" altLang="zh-CN" sz="2000" baseline="-25000" dirty="0">
                <a:latin typeface="Times New Roman" panose="02020603050405020304" pitchFamily="18" charset="0"/>
              </a:rPr>
              <a:t>1</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n</a:t>
            </a:r>
            <a:r>
              <a:rPr kumimoji="1" lang="en-US" altLang="zh-CN" sz="2000" baseline="-30000" dirty="0">
                <a:latin typeface="Times New Roman" panose="02020603050405020304" pitchFamily="18" charset="0"/>
              </a:rPr>
              <a:t>1</a:t>
            </a:r>
            <a:r>
              <a:rPr kumimoji="1" lang="en-US" altLang="zh-CN" sz="2000" dirty="0">
                <a:latin typeface="Times New Roman" panose="02020603050405020304" pitchFamily="18" charset="0"/>
              </a:rPr>
              <a:t>M</a:t>
            </a:r>
            <a:r>
              <a:rPr kumimoji="1" lang="en-US" altLang="zh-CN" sz="2000" baseline="-30000" dirty="0">
                <a:latin typeface="Times New Roman" panose="02020603050405020304" pitchFamily="18" charset="0"/>
              </a:rPr>
              <a:t>1</a:t>
            </a:r>
            <a:r>
              <a:rPr kumimoji="1" lang="zh-CN" altLang="en-US" sz="2000" dirty="0">
                <a:latin typeface="Times New Roman" panose="02020603050405020304" pitchFamily="18" charset="0"/>
              </a:rPr>
              <a:t>，所占质量分数为</a:t>
            </a:r>
            <a:r>
              <a:rPr kumimoji="1" lang="en-US" altLang="zh-CN" sz="2000" dirty="0">
                <a:latin typeface="Times New Roman" panose="02020603050405020304" pitchFamily="18" charset="0"/>
              </a:rPr>
              <a:t>W</a:t>
            </a:r>
            <a:r>
              <a:rPr kumimoji="1" lang="en-US" altLang="zh-CN" sz="2000" baseline="-30000" dirty="0">
                <a:latin typeface="Times New Roman" panose="02020603050405020304" pitchFamily="18" charset="0"/>
              </a:rPr>
              <a:t>1</a:t>
            </a:r>
            <a:r>
              <a:rPr kumimoji="1" lang="zh-CN" altLang="en-US" sz="2000" dirty="0">
                <a:latin typeface="Times New Roman" panose="02020603050405020304" pitchFamily="18" charset="0"/>
              </a:rPr>
              <a:t>，占总分子数的分数为</a:t>
            </a:r>
            <a:r>
              <a:rPr kumimoji="1" lang="en-US" altLang="zh-CN" sz="2000" dirty="0">
                <a:latin typeface="Times New Roman" panose="02020603050405020304" pitchFamily="18" charset="0"/>
              </a:rPr>
              <a:t>N</a:t>
            </a:r>
            <a:r>
              <a:rPr kumimoji="1" lang="en-US" altLang="zh-CN" sz="2000" baseline="-30000" dirty="0">
                <a:latin typeface="Times New Roman" panose="02020603050405020304" pitchFamily="18" charset="0"/>
              </a:rPr>
              <a:t>1</a:t>
            </a:r>
            <a:r>
              <a:rPr kumimoji="1" lang="zh-CN" altLang="en-US" sz="2000" dirty="0">
                <a:latin typeface="Times New Roman" panose="02020603050405020304" pitchFamily="18" charset="0"/>
              </a:rPr>
              <a:t>；分子量为</a:t>
            </a:r>
            <a:r>
              <a:rPr kumimoji="1" lang="en-US" altLang="zh-CN" sz="2000" dirty="0">
                <a:latin typeface="Times New Roman" panose="02020603050405020304" pitchFamily="18" charset="0"/>
              </a:rPr>
              <a:t>M</a:t>
            </a:r>
            <a:r>
              <a:rPr kumimoji="1" lang="en-US" altLang="zh-CN" sz="2000" baseline="-30000" dirty="0">
                <a:latin typeface="Times New Roman" panose="02020603050405020304" pitchFamily="18" charset="0"/>
              </a:rPr>
              <a:t>2</a:t>
            </a:r>
            <a:r>
              <a:rPr kumimoji="1" lang="zh-CN" altLang="en-US" sz="2000" dirty="0">
                <a:latin typeface="Times New Roman" panose="02020603050405020304" pitchFamily="18" charset="0"/>
              </a:rPr>
              <a:t>的有</a:t>
            </a:r>
            <a:r>
              <a:rPr kumimoji="1" lang="en-US" altLang="zh-CN" sz="2000" dirty="0">
                <a:latin typeface="Times New Roman" panose="02020603050405020304" pitchFamily="18" charset="0"/>
              </a:rPr>
              <a:t>n</a:t>
            </a:r>
            <a:r>
              <a:rPr kumimoji="1" lang="en-US" altLang="zh-CN" sz="2000" baseline="-30000" dirty="0">
                <a:latin typeface="Times New Roman" panose="02020603050405020304" pitchFamily="18" charset="0"/>
              </a:rPr>
              <a:t>2</a:t>
            </a:r>
            <a:r>
              <a:rPr kumimoji="1" lang="zh-CN" altLang="en-US" sz="2000" dirty="0">
                <a:latin typeface="Times New Roman" panose="02020603050405020304" pitchFamily="18" charset="0"/>
              </a:rPr>
              <a:t>摩尔，其质量为</a:t>
            </a:r>
            <a:r>
              <a:rPr kumimoji="1" lang="en-US" altLang="zh-CN" sz="2000" dirty="0">
                <a:latin typeface="Times New Roman" panose="02020603050405020304" pitchFamily="18" charset="0"/>
              </a:rPr>
              <a:t>m</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=n</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M</a:t>
            </a:r>
            <a:r>
              <a:rPr kumimoji="1" lang="en-US" altLang="zh-CN" sz="2000" baseline="-30000" dirty="0">
                <a:latin typeface="Times New Roman" panose="02020603050405020304" pitchFamily="18" charset="0"/>
              </a:rPr>
              <a:t>2</a:t>
            </a:r>
            <a:r>
              <a:rPr kumimoji="1" lang="zh-CN" altLang="en-US" sz="2000" dirty="0">
                <a:latin typeface="Times New Roman" panose="02020603050405020304" pitchFamily="18" charset="0"/>
              </a:rPr>
              <a:t>，所占质量分数为</a:t>
            </a:r>
            <a:r>
              <a:rPr kumimoji="1" lang="en-US" altLang="zh-CN" sz="2000" dirty="0">
                <a:latin typeface="Times New Roman" panose="02020603050405020304" pitchFamily="18" charset="0"/>
              </a:rPr>
              <a:t>W</a:t>
            </a:r>
            <a:r>
              <a:rPr kumimoji="1" lang="en-US" altLang="zh-CN" sz="2000" baseline="-30000" dirty="0">
                <a:latin typeface="Times New Roman" panose="02020603050405020304" pitchFamily="18" charset="0"/>
              </a:rPr>
              <a:t>2</a:t>
            </a:r>
            <a:r>
              <a:rPr kumimoji="1" lang="zh-CN" altLang="en-US" sz="2000" dirty="0">
                <a:latin typeface="Times New Roman" panose="02020603050405020304" pitchFamily="18" charset="0"/>
              </a:rPr>
              <a:t>，占总分子数的分数为</a:t>
            </a:r>
            <a:r>
              <a:rPr kumimoji="1" lang="en-US" altLang="zh-CN" sz="2000" dirty="0">
                <a:latin typeface="Times New Roman" panose="02020603050405020304" pitchFamily="18" charset="0"/>
              </a:rPr>
              <a:t>N</a:t>
            </a:r>
            <a:r>
              <a:rPr kumimoji="1" lang="en-US" altLang="zh-CN" sz="2000" baseline="-30000" dirty="0">
                <a:latin typeface="Times New Roman" panose="02020603050405020304" pitchFamily="18" charset="0"/>
              </a:rPr>
              <a:t>2</a:t>
            </a:r>
            <a:r>
              <a:rPr kumimoji="1" lang="zh-CN" altLang="en-US" sz="2000" dirty="0">
                <a:latin typeface="Times New Roman" panose="02020603050405020304" pitchFamily="18" charset="0"/>
              </a:rPr>
              <a:t>；依次类推，分子量为</a:t>
            </a:r>
            <a:r>
              <a:rPr kumimoji="1" lang="en-US" altLang="zh-CN" sz="2000" dirty="0" err="1">
                <a:latin typeface="Times New Roman" panose="02020603050405020304" pitchFamily="18" charset="0"/>
              </a:rPr>
              <a:t>Mi</a:t>
            </a:r>
            <a:r>
              <a:rPr kumimoji="1" lang="zh-CN" altLang="en-US" sz="2000" dirty="0">
                <a:latin typeface="Times New Roman" panose="02020603050405020304" pitchFamily="18" charset="0"/>
              </a:rPr>
              <a:t>的有</a:t>
            </a:r>
            <a:r>
              <a:rPr kumimoji="1" lang="en-US" altLang="zh-CN" sz="2000" dirty="0" err="1">
                <a:latin typeface="Times New Roman" panose="02020603050405020304" pitchFamily="18" charset="0"/>
              </a:rPr>
              <a:t>n</a:t>
            </a:r>
            <a:r>
              <a:rPr kumimoji="1" lang="en-US" altLang="zh-CN" sz="2000" baseline="-30000" dirty="0" err="1">
                <a:latin typeface="Times New Roman" panose="02020603050405020304" pitchFamily="18" charset="0"/>
              </a:rPr>
              <a:t>i</a:t>
            </a:r>
            <a:r>
              <a:rPr kumimoji="1" lang="zh-CN" altLang="en-US" sz="2000" dirty="0">
                <a:latin typeface="Times New Roman" panose="02020603050405020304" pitchFamily="18" charset="0"/>
              </a:rPr>
              <a:t>摩尔，其质量为</a:t>
            </a:r>
            <a:r>
              <a:rPr kumimoji="1" lang="en-US" altLang="zh-CN" sz="2000" dirty="0">
                <a:latin typeface="Times New Roman" panose="02020603050405020304" pitchFamily="18" charset="0"/>
              </a:rPr>
              <a:t>m</a:t>
            </a:r>
            <a:r>
              <a:rPr kumimoji="1" lang="en-US" altLang="zh-CN" sz="2000" baseline="-30000" dirty="0">
                <a:latin typeface="Times New Roman" panose="02020603050405020304" pitchFamily="18" charset="0"/>
              </a:rPr>
              <a:t>i</a:t>
            </a:r>
            <a:r>
              <a:rPr kumimoji="1" lang="en-US" altLang="zh-CN" sz="2000" dirty="0">
                <a:latin typeface="Times New Roman" panose="02020603050405020304" pitchFamily="18" charset="0"/>
              </a:rPr>
              <a:t>=</a:t>
            </a:r>
            <a:r>
              <a:rPr kumimoji="1" lang="en-US" altLang="zh-CN" sz="2000" dirty="0" err="1">
                <a:latin typeface="Times New Roman" panose="02020603050405020304" pitchFamily="18" charset="0"/>
              </a:rPr>
              <a:t>n</a:t>
            </a:r>
            <a:r>
              <a:rPr kumimoji="1" lang="en-US" altLang="zh-CN" sz="2000" baseline="-30000" dirty="0" err="1">
                <a:latin typeface="Times New Roman" panose="02020603050405020304" pitchFamily="18" charset="0"/>
              </a:rPr>
              <a:t>i</a:t>
            </a:r>
            <a:r>
              <a:rPr kumimoji="1" lang="en-US" altLang="zh-CN" sz="2000" dirty="0" err="1">
                <a:latin typeface="Times New Roman" panose="02020603050405020304" pitchFamily="18" charset="0"/>
              </a:rPr>
              <a:t>M</a:t>
            </a:r>
            <a:r>
              <a:rPr kumimoji="1" lang="en-US" altLang="zh-CN" sz="2000" baseline="-30000" dirty="0" err="1">
                <a:latin typeface="Times New Roman" panose="02020603050405020304" pitchFamily="18" charset="0"/>
              </a:rPr>
              <a:t>i</a:t>
            </a:r>
            <a:r>
              <a:rPr kumimoji="1" lang="zh-CN" altLang="en-US" sz="2000" dirty="0">
                <a:latin typeface="Times New Roman" panose="02020603050405020304" pitchFamily="18" charset="0"/>
              </a:rPr>
              <a:t>，所占质量分数为</a:t>
            </a:r>
            <a:r>
              <a:rPr kumimoji="1" lang="en-US" altLang="zh-CN" sz="2000" dirty="0">
                <a:latin typeface="Times New Roman" panose="02020603050405020304" pitchFamily="18" charset="0"/>
              </a:rPr>
              <a:t>W</a:t>
            </a:r>
            <a:r>
              <a:rPr kumimoji="1" lang="en-US" altLang="zh-CN" sz="2000" baseline="-30000" dirty="0">
                <a:latin typeface="Times New Roman" panose="02020603050405020304" pitchFamily="18" charset="0"/>
              </a:rPr>
              <a:t>i</a:t>
            </a:r>
            <a:r>
              <a:rPr kumimoji="1" lang="zh-CN" altLang="en-US" sz="2000" dirty="0">
                <a:latin typeface="Times New Roman" panose="02020603050405020304" pitchFamily="18" charset="0"/>
              </a:rPr>
              <a:t>，占总分子数的分数为</a:t>
            </a:r>
            <a:r>
              <a:rPr kumimoji="1" lang="en-US" altLang="zh-CN" sz="2000" dirty="0">
                <a:latin typeface="Times New Roman" panose="02020603050405020304" pitchFamily="18" charset="0"/>
              </a:rPr>
              <a:t>N</a:t>
            </a:r>
            <a:r>
              <a:rPr kumimoji="1" lang="en-US" altLang="zh-CN" sz="2000" baseline="-30000" dirty="0">
                <a:latin typeface="Times New Roman" panose="02020603050405020304" pitchFamily="18" charset="0"/>
              </a:rPr>
              <a:t>i</a:t>
            </a:r>
            <a:r>
              <a:rPr kumimoji="1" lang="zh-CN" altLang="en-US" sz="2000" dirty="0">
                <a:latin typeface="Times New Roman" panose="02020603050405020304" pitchFamily="18" charset="0"/>
              </a:rPr>
              <a:t>，则 </a:t>
            </a:r>
            <a:endParaRPr kumimoji="1" lang="zh-CN" altLang="en-US" sz="2000" dirty="0">
              <a:latin typeface="Times New Roman" panose="02020603050405020304" pitchFamily="18" charset="0"/>
            </a:endParaRPr>
          </a:p>
        </p:txBody>
      </p:sp>
      <p:graphicFrame>
        <p:nvGraphicFramePr>
          <p:cNvPr id="61443" name="Object 10"/>
          <p:cNvGraphicFramePr>
            <a:graphicFrameLocks noChangeAspect="1"/>
          </p:cNvGraphicFramePr>
          <p:nvPr/>
        </p:nvGraphicFramePr>
        <p:xfrm>
          <a:off x="2484438" y="4149725"/>
          <a:ext cx="4618037" cy="2563813"/>
        </p:xfrm>
        <a:graphic>
          <a:graphicData uri="http://schemas.openxmlformats.org/presentationml/2006/ole">
            <mc:AlternateContent xmlns:mc="http://schemas.openxmlformats.org/markup-compatibility/2006">
              <mc:Choice xmlns:v="urn:schemas-microsoft-com:vml" Requires="v">
                <p:oleObj spid="_x0000_s178215" name="" r:id="rId1" imgW="1993900" imgH="1104900" progId="Equation.3">
                  <p:embed/>
                </p:oleObj>
              </mc:Choice>
              <mc:Fallback>
                <p:oleObj name="" r:id="rId1" imgW="1993900" imgH="1104900" progId="Equation.3">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4149725"/>
                        <a:ext cx="4618037"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4" name="Rectangle 13"/>
          <p:cNvSpPr>
            <a:spLocks noChangeArrowheads="1"/>
          </p:cNvSpPr>
          <p:nvPr/>
        </p:nvSpPr>
        <p:spPr bwMode="auto">
          <a:xfrm>
            <a:off x="513385" y="116632"/>
            <a:ext cx="39421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en-US" altLang="zh-CN" sz="3200" b="1" dirty="0"/>
              <a:t>5.2 </a:t>
            </a:r>
            <a:r>
              <a:rPr kumimoji="1" lang="zh-CN" altLang="en-US" sz="3200" b="1" dirty="0"/>
              <a:t>统计平均分子量</a:t>
            </a:r>
            <a:endParaRPr kumimoji="1" lang="zh-CN" altLang="en-US" sz="3200" b="1"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ChangeArrowheads="1"/>
          </p:cNvSpPr>
          <p:nvPr/>
        </p:nvSpPr>
        <p:spPr bwMode="auto">
          <a:xfrm>
            <a:off x="468313" y="5448300"/>
            <a:ext cx="8280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en-US" altLang="zh-CN" sz="2400">
                <a:latin typeface="Times New Roman" panose="02020603050405020304" pitchFamily="18" charset="0"/>
              </a:rPr>
              <a:t>      </a:t>
            </a:r>
            <a:r>
              <a:rPr kumimoji="1" lang="zh-CN" altLang="en-US" sz="2400">
                <a:latin typeface="Times New Roman" panose="02020603050405020304" pitchFamily="18" charset="0"/>
              </a:rPr>
              <a:t>凡能得到一定质量样品中的分子、官能团或质点数目的任何测定都可以用来计算       </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由各个分子的分子量的总和除以分子总数求得。 </a:t>
            </a:r>
            <a:endParaRPr kumimoji="1" lang="zh-CN" altLang="en-US" sz="2400">
              <a:latin typeface="Times New Roman" panose="02020603050405020304" pitchFamily="18" charset="0"/>
            </a:endParaRPr>
          </a:p>
        </p:txBody>
      </p:sp>
      <p:sp>
        <p:nvSpPr>
          <p:cNvPr id="62467" name="Rectangle 4"/>
          <p:cNvSpPr>
            <a:spLocks noChangeArrowheads="1"/>
          </p:cNvSpPr>
          <p:nvPr/>
        </p:nvSpPr>
        <p:spPr bwMode="auto">
          <a:xfrm>
            <a:off x="107950" y="1193800"/>
            <a:ext cx="75961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a:t>
            </a:r>
            <a:r>
              <a:rPr kumimoji="1" lang="zh-CN" altLang="en-US" sz="2400">
                <a:solidFill>
                  <a:srgbClr val="FF0000"/>
                </a:solidFill>
                <a:latin typeface="Times New Roman" panose="02020603050405020304" pitchFamily="18" charset="0"/>
              </a:rPr>
              <a:t>数均分子量</a:t>
            </a:r>
            <a:r>
              <a:rPr kumimoji="1" lang="zh-CN" altLang="en-US" sz="2400">
                <a:latin typeface="Times New Roman" panose="02020603050405020304" pitchFamily="18" charset="0"/>
              </a:rPr>
              <a:t>  </a:t>
            </a:r>
            <a:r>
              <a:rPr kumimoji="1" lang="zh-CN" altLang="en-US" sz="2400" b="1">
                <a:latin typeface="Times New Roman" panose="02020603050405020304" pitchFamily="18" charset="0"/>
              </a:rPr>
              <a:t>按分子数统计平均的分子量</a:t>
            </a:r>
            <a:r>
              <a:rPr kumimoji="1" lang="zh-CN" altLang="en-US" sz="2400">
                <a:latin typeface="Times New Roman" panose="02020603050405020304" pitchFamily="18" charset="0"/>
              </a:rPr>
              <a:t>，定义为</a:t>
            </a:r>
            <a:endParaRPr kumimoji="1" lang="zh-CN" altLang="en-US" sz="2400">
              <a:latin typeface="Times New Roman" panose="02020603050405020304" pitchFamily="18" charset="0"/>
            </a:endParaRPr>
          </a:p>
        </p:txBody>
      </p:sp>
      <p:sp>
        <p:nvSpPr>
          <p:cNvPr id="62468" name="Rectangle 6"/>
          <p:cNvSpPr>
            <a:spLocks noChangeArrowheads="1"/>
          </p:cNvSpPr>
          <p:nvPr/>
        </p:nvSpPr>
        <p:spPr bwMode="auto">
          <a:xfrm>
            <a:off x="3509963"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62469" name="Object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76450" y="1795463"/>
            <a:ext cx="472440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Rectangle 7"/>
          <p:cNvSpPr>
            <a:spLocks noChangeArrowheads="1"/>
          </p:cNvSpPr>
          <p:nvPr/>
        </p:nvSpPr>
        <p:spPr bwMode="auto">
          <a:xfrm>
            <a:off x="6972300" y="2219325"/>
            <a:ext cx="1211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4-1</a:t>
            </a:r>
            <a:r>
              <a:rPr kumimoji="1" lang="zh-CN" altLang="en-US" sz="2400">
                <a:latin typeface="Times New Roman" panose="02020603050405020304" pitchFamily="18" charset="0"/>
              </a:rPr>
              <a:t>）</a:t>
            </a:r>
            <a:endParaRPr kumimoji="1" lang="zh-CN" altLang="en-US" sz="2400">
              <a:latin typeface="Times New Roman" panose="02020603050405020304" pitchFamily="18" charset="0"/>
            </a:endParaRPr>
          </a:p>
        </p:txBody>
      </p:sp>
      <p:sp>
        <p:nvSpPr>
          <p:cNvPr id="62471" name="Rectangle 8"/>
          <p:cNvSpPr>
            <a:spLocks noChangeArrowheads="1"/>
          </p:cNvSpPr>
          <p:nvPr/>
        </p:nvSpPr>
        <p:spPr bwMode="auto">
          <a:xfrm>
            <a:off x="900113" y="3473450"/>
            <a:ext cx="3262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用连续函数表示，则为</a:t>
            </a:r>
            <a:endParaRPr kumimoji="1" lang="zh-CN" altLang="en-US" sz="2400">
              <a:latin typeface="Times New Roman" panose="02020603050405020304" pitchFamily="18" charset="0"/>
            </a:endParaRPr>
          </a:p>
        </p:txBody>
      </p:sp>
      <p:graphicFrame>
        <p:nvGraphicFramePr>
          <p:cNvPr id="62472" name="Object 9"/>
          <p:cNvGraphicFramePr>
            <a:graphicFrameLocks noChangeAspect="1"/>
          </p:cNvGraphicFramePr>
          <p:nvPr/>
        </p:nvGraphicFramePr>
        <p:xfrm>
          <a:off x="1828800" y="4089400"/>
          <a:ext cx="4876800" cy="1350963"/>
        </p:xfrm>
        <a:graphic>
          <a:graphicData uri="http://schemas.openxmlformats.org/presentationml/2006/ole">
            <mc:AlternateContent xmlns:mc="http://schemas.openxmlformats.org/markup-compatibility/2006">
              <mc:Choice xmlns:v="urn:schemas-microsoft-com:vml" Requires="v">
                <p:oleObj spid="_x0000_s179276" name="" r:id="rId2" imgW="2197100" imgH="609600" progId="Equation.3">
                  <p:embed/>
                </p:oleObj>
              </mc:Choice>
              <mc:Fallback>
                <p:oleObj name="" r:id="rId2" imgW="2197100" imgH="6096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089400"/>
                        <a:ext cx="487680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3" name="Rectangle 11"/>
          <p:cNvSpPr>
            <a:spLocks noChangeArrowheads="1"/>
          </p:cNvSpPr>
          <p:nvPr/>
        </p:nvSpPr>
        <p:spPr bwMode="auto">
          <a:xfrm>
            <a:off x="6972300" y="4352925"/>
            <a:ext cx="12112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4-2</a:t>
            </a:r>
            <a:r>
              <a:rPr kumimoji="1" lang="zh-CN" altLang="en-US" sz="2400">
                <a:latin typeface="Times New Roman" panose="02020603050405020304" pitchFamily="18" charset="0"/>
              </a:rPr>
              <a:t>）</a:t>
            </a:r>
            <a:endParaRPr kumimoji="1" lang="zh-CN" altLang="en-US" sz="2400">
              <a:latin typeface="Times New Roman" panose="02020603050405020304" pitchFamily="18" charset="0"/>
            </a:endParaRPr>
          </a:p>
        </p:txBody>
      </p:sp>
      <p:graphicFrame>
        <p:nvGraphicFramePr>
          <p:cNvPr id="62474" name="Object 12"/>
          <p:cNvGraphicFramePr>
            <a:graphicFrameLocks noChangeAspect="1"/>
          </p:cNvGraphicFramePr>
          <p:nvPr/>
        </p:nvGraphicFramePr>
        <p:xfrm>
          <a:off x="3646488" y="5797550"/>
          <a:ext cx="515937" cy="495300"/>
        </p:xfrm>
        <a:graphic>
          <a:graphicData uri="http://schemas.openxmlformats.org/presentationml/2006/ole">
            <mc:AlternateContent xmlns:mc="http://schemas.openxmlformats.org/markup-compatibility/2006">
              <mc:Choice xmlns:v="urn:schemas-microsoft-com:vml" Requires="v">
                <p:oleObj spid="_x0000_s179277" name="" r:id="rId4" imgW="266700" imgH="254000" progId="Equation.3">
                  <p:embed/>
                </p:oleObj>
              </mc:Choice>
              <mc:Fallback>
                <p:oleObj name="" r:id="rId4" imgW="266700" imgH="2540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6488" y="5797550"/>
                        <a:ext cx="5159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5" name="Rectangle 12"/>
          <p:cNvSpPr>
            <a:spLocks noChangeArrowheads="1"/>
          </p:cNvSpPr>
          <p:nvPr/>
        </p:nvSpPr>
        <p:spPr bwMode="auto">
          <a:xfrm>
            <a:off x="107950" y="581025"/>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1200" dirty="0">
                <a:latin typeface="Times New Roman" panose="02020603050405020304" pitchFamily="18" charset="0"/>
              </a:rPr>
              <a:t>    </a:t>
            </a:r>
            <a:r>
              <a:rPr kumimoji="1" lang="zh-CN" altLang="en-US" sz="2400" dirty="0">
                <a:latin typeface="Times New Roman" panose="02020603050405020304" pitchFamily="18" charset="0"/>
              </a:rPr>
              <a:t>常用的统计平均分子量有下列几种：</a:t>
            </a:r>
            <a:endParaRPr kumimoji="1" lang="zh-CN" altLang="en-US" sz="2400" dirty="0">
              <a:latin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0" y="919163"/>
            <a:ext cx="7235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100">
                <a:latin typeface="Times New Roman" panose="02020603050405020304" pitchFamily="18" charset="0"/>
              </a:rPr>
              <a:t>    </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2</a:t>
            </a:r>
            <a:r>
              <a:rPr kumimoji="1" lang="zh-CN" altLang="en-US" sz="2400">
                <a:latin typeface="Times New Roman" panose="02020603050405020304" pitchFamily="18" charset="0"/>
              </a:rPr>
              <a:t>）</a:t>
            </a:r>
            <a:r>
              <a:rPr kumimoji="1" lang="zh-CN" altLang="en-US" sz="2400">
                <a:solidFill>
                  <a:srgbClr val="FF0000"/>
                </a:solidFill>
                <a:latin typeface="Times New Roman" panose="02020603050405020304" pitchFamily="18" charset="0"/>
              </a:rPr>
              <a:t>重均分子量</a:t>
            </a:r>
            <a:r>
              <a:rPr kumimoji="1" lang="zh-CN" altLang="en-US" sz="2400">
                <a:latin typeface="Times New Roman" panose="02020603050405020304" pitchFamily="18" charset="0"/>
              </a:rPr>
              <a:t>  </a:t>
            </a:r>
            <a:r>
              <a:rPr kumimoji="1" lang="zh-CN" altLang="en-US" sz="2400" b="1">
                <a:latin typeface="Times New Roman" panose="02020603050405020304" pitchFamily="18" charset="0"/>
              </a:rPr>
              <a:t>按质量的统计平均</a:t>
            </a:r>
            <a:r>
              <a:rPr kumimoji="1" lang="zh-CN" altLang="en-US" sz="2400">
                <a:latin typeface="Times New Roman" panose="02020603050405020304" pitchFamily="18" charset="0"/>
              </a:rPr>
              <a:t>，定义为</a:t>
            </a:r>
            <a:r>
              <a:rPr kumimoji="1" lang="zh-CN" altLang="en-US" sz="1200">
                <a:latin typeface="Times New Roman" panose="02020603050405020304" pitchFamily="18" charset="0"/>
              </a:rPr>
              <a:t> </a:t>
            </a:r>
            <a:endParaRPr kumimoji="1" lang="zh-CN" altLang="en-US" sz="2000">
              <a:latin typeface="Times New Roman" panose="02020603050405020304" pitchFamily="18" charset="0"/>
            </a:endParaRPr>
          </a:p>
        </p:txBody>
      </p:sp>
      <p:pic>
        <p:nvPicPr>
          <p:cNvPr id="63491" name="Object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38400" y="1500188"/>
            <a:ext cx="42672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ext Box 5"/>
          <p:cNvSpPr txBox="1">
            <a:spLocks noChangeArrowheads="1"/>
          </p:cNvSpPr>
          <p:nvPr/>
        </p:nvSpPr>
        <p:spPr bwMode="auto">
          <a:xfrm>
            <a:off x="7161213" y="2011363"/>
            <a:ext cx="1527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Times New Roman" panose="02020603050405020304" pitchFamily="18" charset="0"/>
              </a:rPr>
              <a:t>(4-3)</a:t>
            </a:r>
            <a:endParaRPr kumimoji="1" lang="en-US" altLang="zh-CN" sz="2000">
              <a:latin typeface="Times New Roman" panose="02020603050405020304" pitchFamily="18" charset="0"/>
            </a:endParaRPr>
          </a:p>
        </p:txBody>
      </p:sp>
      <p:pic>
        <p:nvPicPr>
          <p:cNvPr id="63493" name="Object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8588" y="3541713"/>
            <a:ext cx="3276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8"/>
          <p:cNvSpPr>
            <a:spLocks noChangeArrowheads="1"/>
          </p:cNvSpPr>
          <p:nvPr/>
        </p:nvSpPr>
        <p:spPr bwMode="auto">
          <a:xfrm>
            <a:off x="6465888" y="3760788"/>
            <a:ext cx="695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Times New Roman" panose="02020603050405020304" pitchFamily="18" charset="0"/>
              </a:rPr>
              <a:t>(4-4)</a:t>
            </a:r>
            <a:endParaRPr kumimoji="1" lang="en-US" altLang="zh-CN" sz="2000">
              <a:latin typeface="Times New Roman" panose="02020603050405020304" pitchFamily="18" charset="0"/>
            </a:endParaRPr>
          </a:p>
        </p:txBody>
      </p:sp>
      <p:sp>
        <p:nvSpPr>
          <p:cNvPr id="63495" name="Rectangle 9"/>
          <p:cNvSpPr>
            <a:spLocks noChangeArrowheads="1"/>
          </p:cNvSpPr>
          <p:nvPr/>
        </p:nvSpPr>
        <p:spPr bwMode="auto">
          <a:xfrm>
            <a:off x="688975" y="2889250"/>
            <a:ext cx="72358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1100">
                <a:latin typeface="Times New Roman" panose="02020603050405020304" pitchFamily="18" charset="0"/>
              </a:rPr>
              <a:t>    </a:t>
            </a:r>
            <a:r>
              <a:rPr kumimoji="1" lang="zh-CN" altLang="en-US" sz="2400">
                <a:latin typeface="Times New Roman" panose="02020603050405020304" pitchFamily="18" charset="0"/>
              </a:rPr>
              <a:t>用连续函数表示为</a:t>
            </a:r>
            <a:endParaRPr kumimoji="1" lang="zh-CN" altLang="en-US" sz="2000">
              <a:latin typeface="Times New Roman" panose="02020603050405020304" pitchFamily="18" charset="0"/>
            </a:endParaRPr>
          </a:p>
        </p:txBody>
      </p:sp>
      <p:sp>
        <p:nvSpPr>
          <p:cNvPr id="63496" name="Rectangle 10"/>
          <p:cNvSpPr>
            <a:spLocks noChangeArrowheads="1"/>
          </p:cNvSpPr>
          <p:nvPr/>
        </p:nvSpPr>
        <p:spPr bwMode="auto">
          <a:xfrm>
            <a:off x="504825" y="4738688"/>
            <a:ext cx="8134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这个平均值比数均分子量</a:t>
            </a:r>
            <a:r>
              <a:rPr kumimoji="1" lang="zh-CN" altLang="en-US" sz="2400" dirty="0">
                <a:solidFill>
                  <a:srgbClr val="FF0000"/>
                </a:solidFill>
                <a:latin typeface="Times New Roman" panose="02020603050405020304" pitchFamily="18" charset="0"/>
              </a:rPr>
              <a:t>更依赖于大分子的数目</a:t>
            </a:r>
            <a:r>
              <a:rPr kumimoji="1" lang="zh-CN" altLang="en-US" sz="2400" dirty="0">
                <a:latin typeface="Times New Roman" panose="02020603050405020304" pitchFamily="18" charset="0"/>
              </a:rPr>
              <a:t>，而数均分子量只简单地依赖于分子总数。所以</a:t>
            </a:r>
            <a:r>
              <a:rPr kumimoji="1" lang="zh-CN" altLang="en-US" sz="2400" dirty="0">
                <a:solidFill>
                  <a:srgbClr val="FF0000"/>
                </a:solidFill>
                <a:latin typeface="Times New Roman" panose="02020603050405020304" pitchFamily="18" charset="0"/>
              </a:rPr>
              <a:t>重均分子量对涉及大形变的许多性质如粘度和韧性的影响特别大</a:t>
            </a:r>
            <a:r>
              <a:rPr kumimoji="1" lang="zh-CN" altLang="en-US" sz="2400" dirty="0">
                <a:latin typeface="Times New Roman" panose="02020603050405020304" pitchFamily="18" charset="0"/>
              </a:rPr>
              <a:t>。</a:t>
            </a:r>
            <a:endParaRPr kumimoji="1" lang="zh-CN" altLang="en-US" sz="2400" dirty="0">
              <a:latin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Object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46363" y="2311400"/>
            <a:ext cx="4191000"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Object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213" y="4332288"/>
            <a:ext cx="357663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7"/>
          <p:cNvSpPr>
            <a:spLocks noChangeArrowheads="1"/>
          </p:cNvSpPr>
          <p:nvPr/>
        </p:nvSpPr>
        <p:spPr bwMode="auto">
          <a:xfrm>
            <a:off x="962025" y="3979863"/>
            <a:ext cx="6443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en-US" altLang="zh-CN" sz="1100">
                <a:latin typeface="Times New Roman" panose="02020603050405020304" pitchFamily="18" charset="0"/>
              </a:rPr>
              <a:t> </a:t>
            </a:r>
            <a:r>
              <a:rPr kumimoji="1" lang="zh-CN" altLang="en-US" sz="2400">
                <a:latin typeface="Times New Roman" panose="02020603050405020304" pitchFamily="18" charset="0"/>
              </a:rPr>
              <a:t>用连续函数表示为</a:t>
            </a:r>
            <a:r>
              <a:rPr kumimoji="1" lang="zh-CN" altLang="en-US" sz="1100">
                <a:latin typeface="Times New Roman" panose="02020603050405020304" pitchFamily="18" charset="0"/>
              </a:rPr>
              <a:t>			</a:t>
            </a:r>
            <a:endParaRPr kumimoji="1" lang="zh-CN" altLang="en-US" sz="2400">
              <a:latin typeface="Times New Roman" panose="02020603050405020304" pitchFamily="18" charset="0"/>
            </a:endParaRPr>
          </a:p>
        </p:txBody>
      </p:sp>
      <p:pic>
        <p:nvPicPr>
          <p:cNvPr id="64517" name="Object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0338" y="1008063"/>
            <a:ext cx="5048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Rectangle 8"/>
          <p:cNvSpPr>
            <a:spLocks noChangeArrowheads="1"/>
          </p:cNvSpPr>
          <p:nvPr/>
        </p:nvSpPr>
        <p:spPr bwMode="auto">
          <a:xfrm>
            <a:off x="395288" y="995363"/>
            <a:ext cx="874871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spcAft>
                <a:spcPts val="1200"/>
              </a:spcAft>
              <a:buClrTx/>
              <a:buSzTx/>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Z</a:t>
            </a:r>
            <a:r>
              <a:rPr kumimoji="1" lang="zh-CN" altLang="en-US" sz="2400">
                <a:latin typeface="Times New Roman" panose="02020603050405020304" pitchFamily="18" charset="0"/>
              </a:rPr>
              <a:t>均分子量       </a:t>
            </a:r>
            <a:r>
              <a:rPr kumimoji="1" lang="zh-CN" altLang="en-US" sz="2400" b="1">
                <a:latin typeface="Times New Roman" panose="02020603050405020304" pitchFamily="18" charset="0"/>
              </a:rPr>
              <a:t>按</a:t>
            </a:r>
            <a:r>
              <a:rPr kumimoji="1" lang="en-US" altLang="zh-CN" sz="2400" b="1">
                <a:latin typeface="Times New Roman" panose="02020603050405020304" pitchFamily="18" charset="0"/>
              </a:rPr>
              <a:t>Z</a:t>
            </a:r>
            <a:r>
              <a:rPr kumimoji="1" lang="zh-CN" altLang="en-US" sz="2400" b="1">
                <a:latin typeface="Times New Roman" panose="02020603050405020304" pitchFamily="18" charset="0"/>
              </a:rPr>
              <a:t>量的统计平均称为</a:t>
            </a:r>
            <a:r>
              <a:rPr kumimoji="1" lang="en-US" altLang="zh-CN" sz="2400" b="1">
                <a:latin typeface="Times New Roman" panose="02020603050405020304" pitchFamily="18" charset="0"/>
              </a:rPr>
              <a:t>Z</a:t>
            </a:r>
            <a:r>
              <a:rPr kumimoji="1" lang="zh-CN" altLang="en-US" sz="2400" b="1">
                <a:latin typeface="Times New Roman" panose="02020603050405020304" pitchFamily="18" charset="0"/>
              </a:rPr>
              <a:t>均分子量</a:t>
            </a:r>
            <a:r>
              <a:rPr kumimoji="1" lang="zh-CN" altLang="en-US" sz="2400">
                <a:latin typeface="Times New Roman" panose="02020603050405020304" pitchFamily="18" charset="0"/>
              </a:rPr>
              <a:t>。</a:t>
            </a:r>
            <a:endParaRPr kumimoji="1" lang="en-US" altLang="zh-CN" sz="2400">
              <a:latin typeface="Times New Roman" panose="02020603050405020304" pitchFamily="18" charset="0"/>
            </a:endParaRPr>
          </a:p>
          <a:p>
            <a:pPr eaLnBrk="1" hangingPunct="1">
              <a:spcBef>
                <a:spcPct val="0"/>
              </a:spcBef>
              <a:spcAft>
                <a:spcPts val="1200"/>
              </a:spcAft>
              <a:buClrTx/>
              <a:buSzTx/>
              <a:buFontTx/>
              <a:buNone/>
            </a:pPr>
            <a:r>
              <a:rPr kumimoji="1" lang="en-US" altLang="zh-CN" sz="2400">
                <a:latin typeface="Times New Roman" panose="02020603050405020304" pitchFamily="18" charset="0"/>
              </a:rPr>
              <a:t>          Z</a:t>
            </a:r>
            <a:r>
              <a:rPr kumimoji="1" lang="zh-CN" altLang="en-US" sz="2400">
                <a:latin typeface="Times New Roman" panose="02020603050405020304" pitchFamily="18" charset="0"/>
              </a:rPr>
              <a:t>定义为</a:t>
            </a:r>
            <a:r>
              <a:rPr kumimoji="1" lang="en-US" altLang="zh-CN" sz="2400">
                <a:latin typeface="Times New Roman" panose="02020603050405020304" pitchFamily="18" charset="0"/>
              </a:rPr>
              <a:t>Z</a:t>
            </a:r>
            <a:r>
              <a:rPr kumimoji="1" lang="en-US" altLang="zh-CN" sz="2400" baseline="-30000">
                <a:latin typeface="Times New Roman" panose="02020603050405020304" pitchFamily="18" charset="0"/>
              </a:rPr>
              <a:t>i</a:t>
            </a:r>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i</a:t>
            </a:r>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i</a:t>
            </a:r>
            <a:endParaRPr kumimoji="1" lang="en-US" altLang="zh-CN" sz="2400" baseline="-30000">
              <a:latin typeface="Times New Roman" panose="02020603050405020304" pitchFamily="18" charset="0"/>
            </a:endParaRPr>
          </a:p>
        </p:txBody>
      </p:sp>
      <p:sp>
        <p:nvSpPr>
          <p:cNvPr id="64519" name="Rectangle 9"/>
          <p:cNvSpPr>
            <a:spLocks noChangeArrowheads="1"/>
          </p:cNvSpPr>
          <p:nvPr/>
        </p:nvSpPr>
        <p:spPr bwMode="auto">
          <a:xfrm>
            <a:off x="6948488" y="2879725"/>
            <a:ext cx="1209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4-5</a:t>
            </a:r>
            <a:r>
              <a:rPr kumimoji="1" lang="zh-CN" altLang="en-US" sz="2400">
                <a:latin typeface="Times New Roman" panose="02020603050405020304" pitchFamily="18" charset="0"/>
              </a:rPr>
              <a:t>）</a:t>
            </a:r>
            <a:endParaRPr kumimoji="1" lang="zh-CN" altLang="en-US" sz="2400">
              <a:latin typeface="Times New Roman" panose="02020603050405020304" pitchFamily="18" charset="0"/>
            </a:endParaRPr>
          </a:p>
        </p:txBody>
      </p:sp>
      <p:sp>
        <p:nvSpPr>
          <p:cNvPr id="64520" name="Rectangle 10"/>
          <p:cNvSpPr>
            <a:spLocks noChangeArrowheads="1"/>
          </p:cNvSpPr>
          <p:nvPr/>
        </p:nvSpPr>
        <p:spPr bwMode="auto">
          <a:xfrm>
            <a:off x="6516688" y="4803775"/>
            <a:ext cx="1209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4-6</a:t>
            </a:r>
            <a:r>
              <a:rPr kumimoji="1" lang="zh-CN" altLang="en-US" sz="2400">
                <a:latin typeface="Times New Roman" panose="02020603050405020304" pitchFamily="18" charset="0"/>
              </a:rPr>
              <a:t>）</a:t>
            </a:r>
            <a:endParaRPr kumimoji="1" lang="zh-CN" altLang="en-US" sz="2400">
              <a:latin typeface="Times New Roman" panose="02020603050405020304" pitchFamily="18" charset="0"/>
            </a:endParaRPr>
          </a:p>
        </p:txBody>
      </p:sp>
      <p:sp>
        <p:nvSpPr>
          <p:cNvPr id="64521" name="Rectangle 11"/>
          <p:cNvSpPr>
            <a:spLocks noChangeArrowheads="1"/>
          </p:cNvSpPr>
          <p:nvPr/>
        </p:nvSpPr>
        <p:spPr bwMode="auto">
          <a:xfrm>
            <a:off x="971550" y="6148388"/>
            <a:ext cx="480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zh-CN" altLang="en-US" sz="2400" dirty="0">
                <a:solidFill>
                  <a:srgbClr val="FF0000"/>
                </a:solidFill>
                <a:latin typeface="Times New Roman" panose="02020603050405020304" pitchFamily="18" charset="0"/>
              </a:rPr>
              <a:t>高聚物熔体的弹性更依赖于        </a:t>
            </a:r>
            <a:r>
              <a:rPr kumimoji="1" lang="zh-CN" altLang="en-US" sz="2400" dirty="0">
                <a:latin typeface="Times New Roman" panose="02020603050405020304" pitchFamily="18" charset="0"/>
              </a:rPr>
              <a:t>。</a:t>
            </a:r>
            <a:endParaRPr kumimoji="1" lang="zh-CN" altLang="en-US" sz="2400" dirty="0">
              <a:latin typeface="Times New Roman" panose="02020603050405020304" pitchFamily="18" charset="0"/>
            </a:endParaRPr>
          </a:p>
        </p:txBody>
      </p:sp>
      <p:pic>
        <p:nvPicPr>
          <p:cNvPr id="64522" name="Object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1863" y="6129338"/>
            <a:ext cx="5048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ChangeArrowheads="1"/>
          </p:cNvSpPr>
          <p:nvPr/>
        </p:nvSpPr>
        <p:spPr bwMode="auto">
          <a:xfrm>
            <a:off x="495300" y="901700"/>
            <a:ext cx="8153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4</a:t>
            </a:r>
            <a:r>
              <a:rPr kumimoji="1" lang="zh-CN" altLang="en-US" sz="2400">
                <a:latin typeface="Times New Roman" panose="02020603050405020304" pitchFamily="18" charset="0"/>
              </a:rPr>
              <a:t>）粘均分子量  由粘度法测得的平均分子量为粘均分子量，定义为</a:t>
            </a:r>
            <a:endParaRPr kumimoji="1" lang="zh-CN" altLang="en-US" sz="2400">
              <a:latin typeface="Times New Roman" panose="02020603050405020304" pitchFamily="18" charset="0"/>
            </a:endParaRPr>
          </a:p>
        </p:txBody>
      </p:sp>
      <p:pic>
        <p:nvPicPr>
          <p:cNvPr id="65539" name="Object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67100" y="1273175"/>
            <a:ext cx="287972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4"/>
          <p:cNvSpPr>
            <a:spLocks noChangeArrowheads="1"/>
          </p:cNvSpPr>
          <p:nvPr/>
        </p:nvSpPr>
        <p:spPr bwMode="auto">
          <a:xfrm>
            <a:off x="6732588" y="1773238"/>
            <a:ext cx="1209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4-7</a:t>
            </a:r>
            <a:r>
              <a:rPr kumimoji="1" lang="zh-CN" altLang="en-US" sz="2400">
                <a:latin typeface="Times New Roman" panose="02020603050405020304" pitchFamily="18" charset="0"/>
              </a:rPr>
              <a:t>）</a:t>
            </a:r>
            <a:endParaRPr kumimoji="1" lang="zh-CN" altLang="en-US" sz="2400">
              <a:latin typeface="Times New Roman" panose="02020603050405020304" pitchFamily="18" charset="0"/>
            </a:endParaRPr>
          </a:p>
        </p:txBody>
      </p:sp>
      <p:sp>
        <p:nvSpPr>
          <p:cNvPr id="65541" name="Rectangle 7"/>
          <p:cNvSpPr>
            <a:spLocks noChangeArrowheads="1"/>
          </p:cNvSpPr>
          <p:nvPr/>
        </p:nvSpPr>
        <p:spPr bwMode="auto">
          <a:xfrm>
            <a:off x="854075" y="2479675"/>
            <a:ext cx="8388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kumimoji="1" lang="en-US" altLang="zh-CN" sz="1100">
                <a:latin typeface="Times New Roman" panose="02020603050405020304" pitchFamily="18" charset="0"/>
              </a:rPr>
              <a:t>    </a:t>
            </a:r>
            <a:r>
              <a:rPr kumimoji="1" lang="zh-CN" altLang="en-US" sz="2400">
                <a:latin typeface="Times New Roman" panose="02020603050405020304" pitchFamily="18" charset="0"/>
              </a:rPr>
              <a:t>这里的</a:t>
            </a:r>
            <a:r>
              <a:rPr kumimoji="1" lang="en-US" altLang="zh-CN" sz="2400">
                <a:latin typeface="Times New Roman" panose="02020603050405020304" pitchFamily="18" charset="0"/>
              </a:rPr>
              <a:t>α</a:t>
            </a:r>
            <a:r>
              <a:rPr kumimoji="1" lang="zh-CN" altLang="en-US" sz="2400">
                <a:latin typeface="Times New Roman" panose="02020603050405020304" pitchFamily="18" charset="0"/>
              </a:rPr>
              <a:t>是指公式                    中的指数</a:t>
            </a:r>
            <a:endParaRPr kumimoji="1" lang="zh-CN" altLang="en-US" sz="2000">
              <a:latin typeface="Times New Roman" panose="02020603050405020304" pitchFamily="18" charset="0"/>
            </a:endParaRPr>
          </a:p>
        </p:txBody>
      </p:sp>
      <p:pic>
        <p:nvPicPr>
          <p:cNvPr id="65542" name="Object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5200" y="2484438"/>
            <a:ext cx="133985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5543" name="Object 5"/>
          <p:cNvGraphicFramePr>
            <a:graphicFrameLocks noChangeAspect="1"/>
          </p:cNvGraphicFramePr>
          <p:nvPr/>
        </p:nvGraphicFramePr>
        <p:xfrm>
          <a:off x="3203575" y="2976563"/>
          <a:ext cx="3810000" cy="1355725"/>
        </p:xfrm>
        <a:graphic>
          <a:graphicData uri="http://schemas.openxmlformats.org/presentationml/2006/ole">
            <mc:AlternateContent xmlns:mc="http://schemas.openxmlformats.org/markup-compatibility/2006">
              <mc:Choice xmlns:v="urn:schemas-microsoft-com:vml" Requires="v">
                <p:oleObj spid="_x0000_s180411" name="" r:id="rId3" imgW="2146300" imgH="762000" progId="Equation.3">
                  <p:embed/>
                </p:oleObj>
              </mc:Choice>
              <mc:Fallback>
                <p:oleObj name="" r:id="rId3" imgW="2146300" imgH="762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976563"/>
                        <a:ext cx="381000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4" name="Rectangle 8"/>
          <p:cNvSpPr>
            <a:spLocks noChangeArrowheads="1"/>
          </p:cNvSpPr>
          <p:nvPr/>
        </p:nvSpPr>
        <p:spPr bwMode="auto">
          <a:xfrm>
            <a:off x="1287463" y="3321050"/>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因为</a:t>
            </a:r>
            <a:endParaRPr kumimoji="1" lang="zh-CN" altLang="en-US" sz="2400">
              <a:latin typeface="Times New Roman" panose="02020603050405020304" pitchFamily="18" charset="0"/>
            </a:endParaRPr>
          </a:p>
        </p:txBody>
      </p:sp>
      <p:graphicFrame>
        <p:nvGraphicFramePr>
          <p:cNvPr id="65545" name="Object 15"/>
          <p:cNvGraphicFramePr>
            <a:graphicFrameLocks noChangeAspect="1"/>
          </p:cNvGraphicFramePr>
          <p:nvPr/>
        </p:nvGraphicFramePr>
        <p:xfrm>
          <a:off x="2743200" y="4381500"/>
          <a:ext cx="1447800" cy="558800"/>
        </p:xfrm>
        <a:graphic>
          <a:graphicData uri="http://schemas.openxmlformats.org/presentationml/2006/ole">
            <mc:AlternateContent xmlns:mc="http://schemas.openxmlformats.org/markup-compatibility/2006">
              <mc:Choice xmlns:v="urn:schemas-microsoft-com:vml" Requires="v">
                <p:oleObj spid="_x0000_s180412" name="Equation" r:id="rId5" imgW="723900" imgH="279400" progId="Equation.3">
                  <p:embed/>
                </p:oleObj>
              </mc:Choice>
              <mc:Fallback>
                <p:oleObj name="Equation" r:id="rId5" imgW="723900" imgH="2794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381500"/>
                        <a:ext cx="1447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5546" name="Object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2200" y="4381500"/>
            <a:ext cx="14478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5547" name="Object 12"/>
          <p:cNvGraphicFramePr>
            <a:graphicFrameLocks noChangeAspect="1"/>
          </p:cNvGraphicFramePr>
          <p:nvPr/>
        </p:nvGraphicFramePr>
        <p:xfrm>
          <a:off x="3087688" y="5576888"/>
          <a:ext cx="2184400" cy="558800"/>
        </p:xfrm>
        <a:graphic>
          <a:graphicData uri="http://schemas.openxmlformats.org/presentationml/2006/ole">
            <mc:AlternateContent xmlns:mc="http://schemas.openxmlformats.org/markup-compatibility/2006">
              <mc:Choice xmlns:v="urn:schemas-microsoft-com:vml" Requires="v">
                <p:oleObj spid="_x0000_s180413" name="Microsoft 公式 3.0" r:id="rId8" imgW="1091565" imgH="279400" progId="Equation.3">
                  <p:embed/>
                </p:oleObj>
              </mc:Choice>
              <mc:Fallback>
                <p:oleObj name="Microsoft 公式 3.0" r:id="rId8" imgW="1091565" imgH="2794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7688" y="5576888"/>
                        <a:ext cx="21844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5548" name="Object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87688" y="6157913"/>
            <a:ext cx="433387"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9" name="Object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063" y="6156325"/>
            <a:ext cx="450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5550" name="Object 9"/>
          <p:cNvGraphicFramePr>
            <a:graphicFrameLocks noChangeAspect="1"/>
          </p:cNvGraphicFramePr>
          <p:nvPr/>
        </p:nvGraphicFramePr>
        <p:xfrm>
          <a:off x="6438900" y="6184900"/>
          <a:ext cx="477838" cy="361950"/>
        </p:xfrm>
        <a:graphic>
          <a:graphicData uri="http://schemas.openxmlformats.org/presentationml/2006/ole">
            <mc:AlternateContent xmlns:mc="http://schemas.openxmlformats.org/markup-compatibility/2006">
              <mc:Choice xmlns:v="urn:schemas-microsoft-com:vml" Requires="v">
                <p:oleObj spid="_x0000_s180414" name="Equation" r:id="rId12" imgW="317500" imgH="241300" progId="Equation.3">
                  <p:embed/>
                </p:oleObj>
              </mc:Choice>
              <mc:Fallback>
                <p:oleObj name="Equation" r:id="rId12" imgW="317500" imgH="241300"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8900" y="6184900"/>
                        <a:ext cx="4778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51" name="Rectangle 17"/>
          <p:cNvSpPr>
            <a:spLocks noChangeArrowheads="1"/>
          </p:cNvSpPr>
          <p:nvPr/>
        </p:nvSpPr>
        <p:spPr bwMode="auto">
          <a:xfrm>
            <a:off x="1219200" y="4381500"/>
            <a:ext cx="981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当</a:t>
            </a:r>
            <a:r>
              <a:rPr kumimoji="1" lang="en-US" altLang="zh-CN" sz="2400">
                <a:latin typeface="Times New Roman" panose="02020603050405020304" pitchFamily="18" charset="0"/>
              </a:rPr>
              <a:t>α=1</a:t>
            </a:r>
            <a:endParaRPr kumimoji="1" lang="en-US" altLang="zh-CN" sz="2400">
              <a:latin typeface="Times New Roman" panose="02020603050405020304" pitchFamily="18" charset="0"/>
            </a:endParaRPr>
          </a:p>
        </p:txBody>
      </p:sp>
      <p:sp>
        <p:nvSpPr>
          <p:cNvPr id="65552" name="Rectangle 18"/>
          <p:cNvSpPr>
            <a:spLocks noChangeArrowheads="1"/>
          </p:cNvSpPr>
          <p:nvPr/>
        </p:nvSpPr>
        <p:spPr bwMode="auto">
          <a:xfrm>
            <a:off x="4572000" y="4381500"/>
            <a:ext cx="981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rPr>
              <a:t>α=</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1</a:t>
            </a:r>
            <a:endParaRPr kumimoji="1" lang="en-US" altLang="zh-CN" sz="2400">
              <a:latin typeface="Times New Roman" panose="02020603050405020304" pitchFamily="18" charset="0"/>
            </a:endParaRPr>
          </a:p>
        </p:txBody>
      </p:sp>
      <p:sp>
        <p:nvSpPr>
          <p:cNvPr id="65553" name="Rectangle 19"/>
          <p:cNvSpPr>
            <a:spLocks noChangeArrowheads="1"/>
          </p:cNvSpPr>
          <p:nvPr/>
        </p:nvSpPr>
        <p:spPr bwMode="auto">
          <a:xfrm>
            <a:off x="854075" y="5019675"/>
            <a:ext cx="6826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通常</a:t>
            </a:r>
            <a:r>
              <a:rPr kumimoji="1" lang="en-US" altLang="zh-CN" sz="2400" b="1">
                <a:latin typeface="Times New Roman" panose="02020603050405020304" pitchFamily="18" charset="0"/>
              </a:rPr>
              <a:t>Mark-Houwink</a:t>
            </a:r>
            <a:r>
              <a:rPr kumimoji="1" lang="en-US" altLang="zh-CN" sz="2400">
                <a:latin typeface="Times New Roman" panose="02020603050405020304" pitchFamily="18" charset="0"/>
              </a:rPr>
              <a:t>                 </a:t>
            </a:r>
            <a:r>
              <a:rPr kumimoji="1" lang="zh-CN" altLang="en-US" sz="2400">
                <a:latin typeface="Times New Roman" panose="02020603050405020304" pitchFamily="18" charset="0"/>
              </a:rPr>
              <a:t>中的</a:t>
            </a:r>
            <a:r>
              <a:rPr kumimoji="1" lang="en-US" altLang="zh-CN" sz="2400">
                <a:latin typeface="Times New Roman" panose="02020603050405020304" pitchFamily="18" charset="0"/>
              </a:rPr>
              <a:t>α</a:t>
            </a:r>
            <a:r>
              <a:rPr kumimoji="1" lang="zh-CN" altLang="en-US" sz="2400">
                <a:latin typeface="Times New Roman" panose="02020603050405020304" pitchFamily="18" charset="0"/>
              </a:rPr>
              <a:t>值在</a:t>
            </a:r>
            <a:r>
              <a:rPr kumimoji="1" lang="en-US" altLang="zh-CN" sz="2400">
                <a:latin typeface="Times New Roman" panose="02020603050405020304" pitchFamily="18" charset="0"/>
              </a:rPr>
              <a:t>0.5-1</a:t>
            </a:r>
            <a:r>
              <a:rPr kumimoji="1" lang="zh-CN" altLang="en-US" sz="2400">
                <a:latin typeface="Times New Roman" panose="02020603050405020304" pitchFamily="18" charset="0"/>
              </a:rPr>
              <a:t>之间</a:t>
            </a:r>
            <a:endParaRPr kumimoji="1" lang="zh-CN" altLang="en-US" sz="2400">
              <a:latin typeface="Times New Roman" panose="02020603050405020304" pitchFamily="18" charset="0"/>
            </a:endParaRPr>
          </a:p>
        </p:txBody>
      </p:sp>
      <p:graphicFrame>
        <p:nvGraphicFramePr>
          <p:cNvPr id="65554" name="Object 22"/>
          <p:cNvGraphicFramePr>
            <a:graphicFrameLocks noChangeAspect="1"/>
          </p:cNvGraphicFramePr>
          <p:nvPr/>
        </p:nvGraphicFramePr>
        <p:xfrm>
          <a:off x="3597275" y="5049838"/>
          <a:ext cx="1371600" cy="457200"/>
        </p:xfrm>
        <a:graphic>
          <a:graphicData uri="http://schemas.openxmlformats.org/presentationml/2006/ole">
            <mc:AlternateContent xmlns:mc="http://schemas.openxmlformats.org/markup-compatibility/2006">
              <mc:Choice xmlns:v="urn:schemas-microsoft-com:vml" Requires="v">
                <p:oleObj spid="_x0000_s180415" name="Equation" r:id="rId14" imgW="685800" imgH="228600" progId="Equation.DSMT4">
                  <p:embed/>
                </p:oleObj>
              </mc:Choice>
              <mc:Fallback>
                <p:oleObj name="Equation" r:id="rId14" imgW="685800" imgH="228600" progId="Equation.DSMT4">
                  <p:embed/>
                  <p:pic>
                    <p:nvPicPr>
                      <p:cNvPr id="0" name="Object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275" y="5049838"/>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55" name="Rectangle 26"/>
          <p:cNvSpPr>
            <a:spLocks noChangeArrowheads="1"/>
          </p:cNvSpPr>
          <p:nvPr/>
        </p:nvSpPr>
        <p:spPr bwMode="auto">
          <a:xfrm>
            <a:off x="2468563" y="5526088"/>
            <a:ext cx="569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en-US" altLang="zh-CN" sz="2400">
                <a:latin typeface="Times New Roman" panose="02020603050405020304" pitchFamily="18" charset="0"/>
              </a:rPr>
              <a:t> </a:t>
            </a:r>
            <a:r>
              <a:rPr kumimoji="1" lang="zh-CN" altLang="en-US" sz="2400">
                <a:latin typeface="Times New Roman" panose="02020603050405020304" pitchFamily="18" charset="0"/>
              </a:rPr>
              <a:t>即</a:t>
            </a:r>
            <a:endParaRPr kumimoji="1" lang="zh-CN" altLang="en-US" sz="2400">
              <a:latin typeface="Times New Roman" panose="02020603050405020304" pitchFamily="18" charset="0"/>
            </a:endParaRPr>
          </a:p>
        </p:txBody>
      </p:sp>
      <p:sp>
        <p:nvSpPr>
          <p:cNvPr id="65556" name="Rectangle 27"/>
          <p:cNvSpPr>
            <a:spLocks noChangeArrowheads="1"/>
          </p:cNvSpPr>
          <p:nvPr/>
        </p:nvSpPr>
        <p:spPr bwMode="auto">
          <a:xfrm>
            <a:off x="857250" y="6135688"/>
            <a:ext cx="6340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粘均分子量介于     和       之间，更接近于      </a:t>
            </a:r>
            <a:r>
              <a:rPr kumimoji="1" lang="zh-CN" altLang="en-US" sz="1100">
                <a:latin typeface="Times New Roman" panose="02020603050405020304" pitchFamily="18" charset="0"/>
              </a:rPr>
              <a:t>。</a:t>
            </a:r>
            <a:endParaRPr kumimoji="1" lang="zh-CN" altLang="en-US" sz="1100">
              <a:latin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5"/>
          <p:cNvGraphicFramePr>
            <a:graphicFrameLocks noChangeAspect="1"/>
          </p:cNvGraphicFramePr>
          <p:nvPr/>
        </p:nvGraphicFramePr>
        <p:xfrm>
          <a:off x="1914525" y="2708275"/>
          <a:ext cx="2643188" cy="490538"/>
        </p:xfrm>
        <a:graphic>
          <a:graphicData uri="http://schemas.openxmlformats.org/presentationml/2006/ole">
            <mc:AlternateContent xmlns:mc="http://schemas.openxmlformats.org/markup-compatibility/2006">
              <mc:Choice xmlns:v="urn:schemas-microsoft-com:vml" Requires="v">
                <p:oleObj spid="_x0000_s181361" name="公式" r:id="rId1" imgW="1244600" imgH="228600" progId="Equation.3">
                  <p:embed/>
                </p:oleObj>
              </mc:Choice>
              <mc:Fallback>
                <p:oleObj name="公式" r:id="rId1" imgW="1244600" imgH="2286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5" y="2708275"/>
                        <a:ext cx="264318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6563" name="Object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0200" y="3235325"/>
            <a:ext cx="2592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Rectangle 7"/>
          <p:cNvSpPr>
            <a:spLocks noChangeArrowheads="1"/>
          </p:cNvSpPr>
          <p:nvPr/>
        </p:nvSpPr>
        <p:spPr bwMode="auto">
          <a:xfrm>
            <a:off x="615950" y="1993900"/>
            <a:ext cx="7883525"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kumimoji="1" lang="zh-CN" altLang="en-US" sz="2400">
                <a:latin typeface="Times New Roman" panose="02020603050405020304" pitchFamily="18" charset="0"/>
              </a:rPr>
              <a:t>高聚物的多分散性越大，则各种平均分子量的差值也越大，其顺序是                                 </a:t>
            </a:r>
            <a:r>
              <a:rPr kumimoji="1" lang="en-US" altLang="zh-CN" sz="2400">
                <a:latin typeface="Times New Roman" panose="02020603050405020304" pitchFamily="18" charset="0"/>
              </a:rPr>
              <a:t>;</a:t>
            </a:r>
            <a:endParaRPr kumimoji="1" lang="en-US" altLang="zh-CN" sz="2400">
              <a:latin typeface="Times New Roman" panose="02020603050405020304" pitchFamily="18" charset="0"/>
            </a:endParaRPr>
          </a:p>
          <a:p>
            <a:pPr eaLnBrk="1" hangingPunct="1">
              <a:lnSpc>
                <a:spcPct val="150000"/>
              </a:lnSpc>
              <a:spcBef>
                <a:spcPct val="0"/>
              </a:spcBef>
              <a:buClrTx/>
              <a:buSzTx/>
              <a:buFontTx/>
              <a:buNone/>
            </a:pPr>
            <a:r>
              <a:rPr kumimoji="1" lang="zh-CN" altLang="en-US" sz="2400">
                <a:latin typeface="Times New Roman" panose="02020603050405020304" pitchFamily="18" charset="0"/>
              </a:rPr>
              <a:t>当高聚趋于单分散时，则                                      。</a:t>
            </a:r>
            <a:endParaRPr kumimoji="1" lang="zh-CN" altLang="en-US" sz="2400">
              <a:latin typeface="Times New Roman" panose="02020603050405020304" pitchFamily="18" charset="0"/>
            </a:endParaRPr>
          </a:p>
        </p:txBody>
      </p:sp>
      <p:sp>
        <p:nvSpPr>
          <p:cNvPr id="66565" name="Rectangle 9"/>
          <p:cNvSpPr>
            <a:spLocks noChangeArrowheads="1"/>
          </p:cNvSpPr>
          <p:nvPr/>
        </p:nvSpPr>
        <p:spPr bwMode="auto">
          <a:xfrm>
            <a:off x="627063" y="1347788"/>
            <a:ext cx="82296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GB">
                <a:latin typeface="黑体" panose="02010609060101010101" pitchFamily="49" charset="-122"/>
              </a:rPr>
              <a:t>高聚物分子量的多分散性及表征方法</a:t>
            </a:r>
            <a:endParaRPr lang="zh-CN" altLang="en-US">
              <a:latin typeface="黑体" panose="02010609060101010101" pitchFamily="49" charset="-122"/>
            </a:endParaRPr>
          </a:p>
        </p:txBody>
      </p:sp>
      <p:sp>
        <p:nvSpPr>
          <p:cNvPr id="8202" name="Rectangle 10"/>
          <p:cNvSpPr>
            <a:spLocks noChangeArrowheads="1"/>
          </p:cNvSpPr>
          <p:nvPr/>
        </p:nvSpPr>
        <p:spPr bwMode="auto">
          <a:xfrm>
            <a:off x="627063" y="4152900"/>
            <a:ext cx="72628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spcBef>
                <a:spcPct val="30000"/>
              </a:spcBef>
              <a:buClr>
                <a:srgbClr val="CC3300"/>
              </a:buClr>
              <a:buFont typeface="Webdings" panose="05030102010509060703" pitchFamily="18" charset="2"/>
              <a:buNone/>
            </a:pPr>
            <a:r>
              <a:rPr lang="zh-CN" altLang="en-US" sz="2400">
                <a:latin typeface="宋体" panose="02010600030101010101" pitchFamily="2" charset="-122"/>
              </a:rPr>
              <a:t>采用多分散系数</a:t>
            </a:r>
            <a:r>
              <a:rPr lang="en-US" altLang="zh-CN" sz="2400">
                <a:latin typeface="宋体" panose="02010600030101010101" pitchFamily="2" charset="-122"/>
              </a:rPr>
              <a:t>U</a:t>
            </a:r>
            <a:r>
              <a:rPr lang="zh-CN" altLang="en-US" sz="2400">
                <a:latin typeface="宋体" panose="02010600030101010101" pitchFamily="2" charset="-122"/>
              </a:rPr>
              <a:t>来表征。</a:t>
            </a:r>
            <a:endParaRPr lang="zh-CN" altLang="en-US" sz="2400"/>
          </a:p>
        </p:txBody>
      </p:sp>
      <p:grpSp>
        <p:nvGrpSpPr>
          <p:cNvPr id="2" name="Group 11"/>
          <p:cNvGrpSpPr/>
          <p:nvPr/>
        </p:nvGrpSpPr>
        <p:grpSpPr bwMode="auto">
          <a:xfrm>
            <a:off x="1897063" y="4818063"/>
            <a:ext cx="4484687" cy="917575"/>
            <a:chOff x="1056" y="2472"/>
            <a:chExt cx="2928" cy="838"/>
          </a:xfrm>
        </p:grpSpPr>
        <p:graphicFrame>
          <p:nvGraphicFramePr>
            <p:cNvPr id="66568" name="Object 12"/>
            <p:cNvGraphicFramePr>
              <a:graphicFrameLocks noChangeAspect="1"/>
            </p:cNvGraphicFramePr>
            <p:nvPr/>
          </p:nvGraphicFramePr>
          <p:xfrm>
            <a:off x="1056" y="2496"/>
            <a:ext cx="1056" cy="814"/>
          </p:xfrm>
          <a:graphic>
            <a:graphicData uri="http://schemas.openxmlformats.org/presentationml/2006/ole">
              <mc:AlternateContent xmlns:mc="http://schemas.openxmlformats.org/markup-compatibility/2006">
                <mc:Choice xmlns:v="urn:schemas-microsoft-com:vml" Requires="v">
                  <p:oleObj spid="_x0000_s181362" name="" r:id="rId4" imgW="584200" imgH="444500" progId="Equation.3">
                    <p:embed/>
                  </p:oleObj>
                </mc:Choice>
                <mc:Fallback>
                  <p:oleObj name="" r:id="rId4" imgW="584200" imgH="4445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2496"/>
                          <a:ext cx="1056"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9" name="Rectangle 13"/>
            <p:cNvSpPr>
              <a:spLocks noChangeArrowheads="1"/>
            </p:cNvSpPr>
            <p:nvPr/>
          </p:nvSpPr>
          <p:spPr bwMode="auto">
            <a:xfrm>
              <a:off x="2400" y="2688"/>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GB" sz="2400" b="1">
                  <a:latin typeface="宋体" panose="02010600030101010101" pitchFamily="2" charset="-122"/>
                </a:rPr>
                <a:t>或</a:t>
              </a:r>
              <a:endParaRPr lang="zh-CN" altLang="en-US" sz="2400" b="1">
                <a:latin typeface="Arial" panose="020B0604020202020204" pitchFamily="34" charset="0"/>
              </a:endParaRPr>
            </a:p>
          </p:txBody>
        </p:sp>
        <p:graphicFrame>
          <p:nvGraphicFramePr>
            <p:cNvPr id="66570" name="Object 14"/>
            <p:cNvGraphicFramePr>
              <a:graphicFrameLocks noChangeAspect="1"/>
            </p:cNvGraphicFramePr>
            <p:nvPr/>
          </p:nvGraphicFramePr>
          <p:xfrm>
            <a:off x="3024" y="2472"/>
            <a:ext cx="960" cy="720"/>
          </p:xfrm>
          <a:graphic>
            <a:graphicData uri="http://schemas.openxmlformats.org/presentationml/2006/ole">
              <mc:AlternateContent xmlns:mc="http://schemas.openxmlformats.org/markup-compatibility/2006">
                <mc:Choice xmlns:v="urn:schemas-microsoft-com:vml" Requires="v">
                  <p:oleObj spid="_x0000_s181363" name="" r:id="rId6" imgW="571500" imgH="431800" progId="Equation.3">
                    <p:embed/>
                  </p:oleObj>
                </mc:Choice>
                <mc:Fallback>
                  <p:oleObj name="" r:id="rId6" imgW="571500" imgH="4318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4" y="2472"/>
                          <a:ext cx="96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1"/>
          <p:cNvSpPr>
            <a:spLocks noChangeArrowheads="1"/>
          </p:cNvSpPr>
          <p:nvPr/>
        </p:nvSpPr>
        <p:spPr bwMode="auto">
          <a:xfrm>
            <a:off x="611188" y="836613"/>
            <a:ext cx="2339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2400"/>
              <a:t>纤维素的分子量</a:t>
            </a:r>
            <a:endParaRPr lang="zh-CN" altLang="en-US" sz="2400"/>
          </a:p>
        </p:txBody>
      </p:sp>
      <p:sp>
        <p:nvSpPr>
          <p:cNvPr id="67587" name="Rectangle 3"/>
          <p:cNvSpPr>
            <a:spLocks noChangeArrowheads="1"/>
          </p:cNvSpPr>
          <p:nvPr/>
        </p:nvSpPr>
        <p:spPr bwMode="auto">
          <a:xfrm>
            <a:off x="611188" y="1989138"/>
            <a:ext cx="80295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9" rIns="90484" bIns="44449">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2400">
                <a:latin typeface="Arial" panose="020B0604020202020204" pitchFamily="34" charset="0"/>
              </a:rPr>
              <a:t>纤维素的聚合度（</a:t>
            </a:r>
            <a:r>
              <a:rPr lang="en-US" altLang="zh-CN" sz="2400">
                <a:latin typeface="Arial" panose="020B0604020202020204" pitchFamily="34" charset="0"/>
              </a:rPr>
              <a:t>Degree of Polymerization of Cellulose</a:t>
            </a:r>
            <a:r>
              <a:rPr lang="zh-CN" altLang="en-US" sz="2400">
                <a:latin typeface="Arial" panose="020B0604020202020204" pitchFamily="34" charset="0"/>
              </a:rPr>
              <a:t>）</a:t>
            </a:r>
            <a:endParaRPr lang="zh-CN" altLang="en-US" sz="2400">
              <a:latin typeface="Arial" panose="020B0604020202020204" pitchFamily="34" charset="0"/>
            </a:endParaRPr>
          </a:p>
        </p:txBody>
      </p:sp>
      <p:grpSp>
        <p:nvGrpSpPr>
          <p:cNvPr id="67588" name="Group 10"/>
          <p:cNvGrpSpPr/>
          <p:nvPr/>
        </p:nvGrpSpPr>
        <p:grpSpPr bwMode="auto">
          <a:xfrm>
            <a:off x="1476375" y="2946400"/>
            <a:ext cx="5834063" cy="842963"/>
            <a:chOff x="793" y="1389"/>
            <a:chExt cx="3675" cy="531"/>
          </a:xfrm>
        </p:grpSpPr>
        <p:sp>
          <p:nvSpPr>
            <p:cNvPr id="67590" name="Rectangle 4"/>
            <p:cNvSpPr>
              <a:spLocks noChangeArrowheads="1"/>
            </p:cNvSpPr>
            <p:nvPr/>
          </p:nvSpPr>
          <p:spPr bwMode="auto">
            <a:xfrm>
              <a:off x="793" y="1528"/>
              <a:ext cx="51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9" rIns="90484" bIns="44449">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000">
                  <a:solidFill>
                    <a:schemeClr val="tx2"/>
                  </a:solidFill>
                  <a:latin typeface="Arial" panose="020B0604020202020204" pitchFamily="34" charset="0"/>
                </a:rPr>
                <a:t>DP =</a:t>
              </a:r>
              <a:r>
                <a:rPr lang="en-US" altLang="zh-CN" sz="2000">
                  <a:latin typeface="Arial" panose="020B0604020202020204" pitchFamily="34" charset="0"/>
                </a:rPr>
                <a:t> </a:t>
              </a:r>
              <a:endParaRPr lang="en-US" altLang="zh-CN" sz="2000">
                <a:latin typeface="Arial" panose="020B0604020202020204" pitchFamily="34" charset="0"/>
              </a:endParaRPr>
            </a:p>
          </p:txBody>
        </p:sp>
        <p:sp>
          <p:nvSpPr>
            <p:cNvPr id="67591" name="Rectangle 5"/>
            <p:cNvSpPr>
              <a:spLocks noChangeArrowheads="1"/>
            </p:cNvSpPr>
            <p:nvPr/>
          </p:nvSpPr>
          <p:spPr bwMode="auto">
            <a:xfrm>
              <a:off x="1533" y="1389"/>
              <a:ext cx="2572"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9" rIns="90484" bIns="44449">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400">
                  <a:solidFill>
                    <a:schemeClr val="tx2"/>
                  </a:solidFill>
                  <a:latin typeface="Arial" panose="020B0604020202020204" pitchFamily="34" charset="0"/>
                </a:rPr>
                <a:t>molecular weight of cellulose</a:t>
              </a:r>
              <a:endParaRPr lang="en-US" altLang="zh-CN" sz="2400">
                <a:solidFill>
                  <a:schemeClr val="tx2"/>
                </a:solidFill>
                <a:latin typeface="Arial" panose="020B0604020202020204" pitchFamily="34" charset="0"/>
              </a:endParaRPr>
            </a:p>
          </p:txBody>
        </p:sp>
        <p:sp>
          <p:nvSpPr>
            <p:cNvPr id="67592" name="Rectangle 6"/>
            <p:cNvSpPr>
              <a:spLocks noChangeArrowheads="1"/>
            </p:cNvSpPr>
            <p:nvPr/>
          </p:nvSpPr>
          <p:spPr bwMode="auto">
            <a:xfrm>
              <a:off x="1234" y="1634"/>
              <a:ext cx="322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9" rIns="90484" bIns="44449">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400">
                  <a:solidFill>
                    <a:schemeClr val="tx2"/>
                  </a:solidFill>
                  <a:latin typeface="Arial" panose="020B0604020202020204" pitchFamily="34" charset="0"/>
                </a:rPr>
                <a:t>molecular weight of one glucose unit</a:t>
              </a:r>
              <a:endParaRPr lang="en-US" altLang="zh-CN" sz="2400">
                <a:solidFill>
                  <a:schemeClr val="tx2"/>
                </a:solidFill>
                <a:latin typeface="Arial" panose="020B0604020202020204" pitchFamily="34" charset="0"/>
              </a:endParaRPr>
            </a:p>
          </p:txBody>
        </p:sp>
        <p:sp>
          <p:nvSpPr>
            <p:cNvPr id="67593" name="Line 7"/>
            <p:cNvSpPr>
              <a:spLocks noChangeShapeType="1"/>
            </p:cNvSpPr>
            <p:nvPr/>
          </p:nvSpPr>
          <p:spPr bwMode="auto">
            <a:xfrm>
              <a:off x="1292" y="1661"/>
              <a:ext cx="3176" cy="0"/>
            </a:xfrm>
            <a:prstGeom prst="line">
              <a:avLst/>
            </a:prstGeom>
            <a:noFill/>
            <a:ln w="127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Rectangle 8"/>
          <p:cNvSpPr txBox="1">
            <a:spLocks noChangeArrowheads="1"/>
          </p:cNvSpPr>
          <p:nvPr/>
        </p:nvSpPr>
        <p:spPr>
          <a:xfrm>
            <a:off x="684213" y="4294188"/>
            <a:ext cx="8229600" cy="936625"/>
          </a:xfrm>
          <a:prstGeom prst="rect">
            <a:avLst/>
          </a:prstGeom>
          <a:noFill/>
          <a:extLst>
            <a:ext uri="{91240B29-F687-4F45-9708-019B960494DF}">
              <a14:hiddenLine xmlns:a14="http://schemas.microsoft.com/office/drawing/2010/main" w="12700">
                <a:solidFill>
                  <a:schemeClr val="tx1"/>
                </a:solidFill>
                <a:miter lim="800000"/>
                <a:headEnd/>
                <a:tailEnd/>
              </a14:hiddenLine>
            </a:ext>
          </a:extLst>
        </p:spPr>
        <p:txBody>
          <a:bodyPr lIns="90484" tIns="44449" rIns="90484" bIns="44449"/>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a:lstStyle>
          <a:p>
            <a:pPr>
              <a:defRPr/>
            </a:pPr>
            <a:r>
              <a:rPr lang="zh-CN" altLang="en-US" sz="2400" kern="0" dirty="0"/>
              <a:t>测定纤维素分子量时需要分离和溶解纤维素；</a:t>
            </a:r>
            <a:endParaRPr lang="zh-CN" altLang="en-US" sz="2400" kern="0" dirty="0"/>
          </a:p>
          <a:p>
            <a:pPr>
              <a:defRPr/>
            </a:pPr>
            <a:r>
              <a:rPr lang="zh-CN" altLang="en-US" sz="2400" kern="0" dirty="0"/>
              <a:t>纤维素的分离过程会使分子量降低；</a:t>
            </a:r>
            <a:endParaRPr lang="zh-CN" altLang="en-US" sz="2400" kern="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ChangeArrowheads="1"/>
          </p:cNvSpPr>
          <p:nvPr/>
        </p:nvSpPr>
        <p:spPr bwMode="auto">
          <a:xfrm>
            <a:off x="468313" y="908050"/>
            <a:ext cx="8351837" cy="557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spcAft>
                <a:spcPts val="1200"/>
              </a:spcAft>
              <a:buClrTx/>
              <a:buSzTx/>
            </a:pPr>
            <a:r>
              <a:rPr kumimoji="1" lang="en-US" altLang="zh-CN">
                <a:latin typeface="Times New Roman" panose="02020603050405020304" pitchFamily="18" charset="0"/>
              </a:rPr>
              <a:t>“I succeeded in extracting clearly the elemental tissues of the hardwoods most charged with Ligneous incrutations ,The composition of the substance in such a case coincides with that of the very young tissues”(ie , from plants , etc)</a:t>
            </a:r>
            <a:endParaRPr kumimoji="1" lang="en-US" altLang="zh-CN">
              <a:latin typeface="Times New Roman" panose="02020603050405020304" pitchFamily="18" charset="0"/>
            </a:endParaRPr>
          </a:p>
          <a:p>
            <a:pPr eaLnBrk="1" hangingPunct="1">
              <a:spcBef>
                <a:spcPct val="0"/>
              </a:spcBef>
              <a:spcAft>
                <a:spcPts val="1200"/>
              </a:spcAft>
              <a:buClrTx/>
              <a:buSzTx/>
            </a:pPr>
            <a:r>
              <a:rPr kumimoji="1" lang="zh-CN" altLang="en-US">
                <a:latin typeface="Times New Roman" panose="02020603050405020304" pitchFamily="18" charset="0"/>
              </a:rPr>
              <a:t>这种物“</a:t>
            </a:r>
            <a:r>
              <a:rPr kumimoji="1" lang="en-US" altLang="zh-CN">
                <a:latin typeface="Times New Roman" panose="02020603050405020304" pitchFamily="18" charset="0"/>
              </a:rPr>
              <a:t>elemental”</a:t>
            </a:r>
            <a:r>
              <a:rPr kumimoji="1" lang="zh-CN" altLang="en-US">
                <a:latin typeface="Times New Roman" panose="02020603050405020304" pitchFamily="18" charset="0"/>
              </a:rPr>
              <a:t>物质分析数据为：</a:t>
            </a:r>
            <a:r>
              <a:rPr kumimoji="1" lang="en-US" altLang="zh-CN">
                <a:latin typeface="Times New Roman" panose="02020603050405020304" pitchFamily="18" charset="0"/>
              </a:rPr>
              <a:t>C</a:t>
            </a:r>
            <a:r>
              <a:rPr kumimoji="1" lang="zh-CN" altLang="en-US">
                <a:latin typeface="Times New Roman" panose="02020603050405020304" pitchFamily="18" charset="0"/>
              </a:rPr>
              <a:t>：</a:t>
            </a:r>
            <a:r>
              <a:rPr kumimoji="1" lang="en-US" altLang="zh-CN">
                <a:latin typeface="Times New Roman" panose="02020603050405020304" pitchFamily="18" charset="0"/>
              </a:rPr>
              <a:t>43.785</a:t>
            </a:r>
            <a:r>
              <a:rPr kumimoji="1" lang="zh-CN" altLang="en-US">
                <a:latin typeface="Times New Roman" panose="02020603050405020304" pitchFamily="18" charset="0"/>
              </a:rPr>
              <a:t>％，</a:t>
            </a:r>
            <a:r>
              <a:rPr kumimoji="1" lang="en-US" altLang="zh-CN">
                <a:latin typeface="Times New Roman" panose="02020603050405020304" pitchFamily="18" charset="0"/>
              </a:rPr>
              <a:t>H</a:t>
            </a:r>
            <a:r>
              <a:rPr kumimoji="1" lang="zh-CN" altLang="en-US">
                <a:latin typeface="Times New Roman" panose="02020603050405020304" pitchFamily="18" charset="0"/>
              </a:rPr>
              <a:t>：</a:t>
            </a:r>
            <a:r>
              <a:rPr kumimoji="1" lang="en-US" altLang="zh-CN">
                <a:latin typeface="Times New Roman" panose="02020603050405020304" pitchFamily="18" charset="0"/>
              </a:rPr>
              <a:t>5.86</a:t>
            </a:r>
            <a:r>
              <a:rPr kumimoji="1" lang="zh-CN" altLang="en-US">
                <a:latin typeface="Times New Roman" panose="02020603050405020304" pitchFamily="18" charset="0"/>
              </a:rPr>
              <a:t>％，</a:t>
            </a:r>
            <a:r>
              <a:rPr kumimoji="1" lang="en-US" altLang="zh-CN">
                <a:latin typeface="Times New Roman" panose="02020603050405020304" pitchFamily="18" charset="0"/>
              </a:rPr>
              <a:t>O</a:t>
            </a:r>
            <a:r>
              <a:rPr kumimoji="1" lang="zh-CN" altLang="en-US">
                <a:latin typeface="Times New Roman" panose="02020603050405020304" pitchFamily="18" charset="0"/>
              </a:rPr>
              <a:t>：</a:t>
            </a:r>
            <a:r>
              <a:rPr kumimoji="1" lang="en-US" altLang="zh-CN">
                <a:latin typeface="Times New Roman" panose="02020603050405020304" pitchFamily="18" charset="0"/>
              </a:rPr>
              <a:t>50.28%</a:t>
            </a:r>
            <a:r>
              <a:rPr kumimoji="1" lang="zh-CN" altLang="en-US">
                <a:latin typeface="Times New Roman" panose="02020603050405020304" pitchFamily="18" charset="0"/>
              </a:rPr>
              <a:t>。他进一步展示了这种由植物和木头中提取的“</a:t>
            </a:r>
            <a:r>
              <a:rPr kumimoji="1" lang="en-US" altLang="zh-CN">
                <a:latin typeface="Times New Roman" panose="02020603050405020304" pitchFamily="18" charset="0"/>
              </a:rPr>
              <a:t>elemental”</a:t>
            </a:r>
            <a:r>
              <a:rPr kumimoji="1" lang="zh-CN" altLang="en-US">
                <a:latin typeface="Times New Roman" panose="02020603050405020304" pitchFamily="18" charset="0"/>
              </a:rPr>
              <a:t>物质与淀粉有相同的组成百分数，互为“</a:t>
            </a:r>
            <a:r>
              <a:rPr kumimoji="1" lang="en-US" altLang="zh-CN">
                <a:latin typeface="Times New Roman" panose="02020603050405020304" pitchFamily="18" charset="0"/>
              </a:rPr>
              <a:t>icsomerit”</a:t>
            </a:r>
            <a:r>
              <a:rPr kumimoji="1" lang="zh-CN" altLang="en-US">
                <a:latin typeface="Times New Roman" panose="02020603050405020304" pitchFamily="18" charset="0"/>
              </a:rPr>
              <a:t>。</a:t>
            </a:r>
            <a:endParaRPr kumimoji="1" lang="en-US" altLang="zh-CN">
              <a:latin typeface="Times New Roman" panose="02020603050405020304" pitchFamily="18" charset="0"/>
            </a:endParaRPr>
          </a:p>
          <a:p>
            <a:pPr eaLnBrk="1" hangingPunct="1">
              <a:spcBef>
                <a:spcPct val="0"/>
              </a:spcBef>
              <a:spcAft>
                <a:spcPts val="1200"/>
              </a:spcAft>
              <a:buClrTx/>
              <a:buSzTx/>
            </a:pPr>
            <a:r>
              <a:rPr kumimoji="1" lang="zh-CN" altLang="en-US">
                <a:latin typeface="Times New Roman" panose="02020603050405020304" pitchFamily="18" charset="0"/>
              </a:rPr>
              <a:t>那时仅为化学科学的发展初期，</a:t>
            </a:r>
            <a:r>
              <a:rPr kumimoji="1" lang="en-US" altLang="zh-CN">
                <a:latin typeface="Times New Roman" panose="02020603050405020304" pitchFamily="18" charset="0"/>
              </a:rPr>
              <a:t>Payen</a:t>
            </a:r>
            <a:r>
              <a:rPr kumimoji="1" lang="zh-CN" altLang="en-US">
                <a:latin typeface="Times New Roman" panose="02020603050405020304" pitchFamily="18" charset="0"/>
              </a:rPr>
              <a:t>一个半世纪前的工作（</a:t>
            </a:r>
            <a:r>
              <a:rPr kumimoji="1" lang="en-US" altLang="zh-CN">
                <a:latin typeface="Times New Roman" panose="02020603050405020304" pitchFamily="18" charset="0"/>
              </a:rPr>
              <a:t>1873</a:t>
            </a:r>
            <a:r>
              <a:rPr kumimoji="1" lang="zh-CN" altLang="en-US">
                <a:latin typeface="Times New Roman" panose="02020603050405020304" pitchFamily="18" charset="0"/>
              </a:rPr>
              <a:t>）可谓是一位大科学家的预尖的科学成果。 </a:t>
            </a:r>
            <a:endParaRPr kumimoji="1" lang="zh-CN" altLang="en-US">
              <a:latin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27088" y="1052513"/>
            <a:ext cx="8229600" cy="720725"/>
          </a:xfrm>
          <a:prstGeom prst="rect">
            <a:avLst/>
          </a:prstGeom>
          <a:noFill/>
          <a:extLst>
            <a:ext uri="{91240B29-F687-4F45-9708-019B960494DF}">
              <a14:hiddenLine xmlns:a14="http://schemas.microsoft.com/office/drawing/2010/main" w="12700">
                <a:solidFill>
                  <a:schemeClr val="tx1"/>
                </a:solidFill>
                <a:miter lim="800000"/>
                <a:headEnd/>
                <a:tailEnd/>
              </a14:hiddenLine>
            </a:ext>
          </a:extLst>
        </p:spPr>
        <p:txBody>
          <a:bodyPr lIns="90484" tIns="44449" rIns="90484" bIns="44449"/>
          <a:lst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3600">
                <a:solidFill>
                  <a:schemeClr val="tx1"/>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pPr>
              <a:defRPr/>
            </a:pPr>
            <a:r>
              <a:rPr lang="en-US" altLang="zh-CN" kern="0" dirty="0"/>
              <a:t>             Degree of Polymerization</a:t>
            </a:r>
            <a:endParaRPr lang="en-US" altLang="zh-CN" sz="3200" kern="0" dirty="0"/>
          </a:p>
        </p:txBody>
      </p:sp>
      <p:graphicFrame>
        <p:nvGraphicFramePr>
          <p:cNvPr id="68611" name="Object 3">
            <a:hlinkClick r:id="" action="ppaction://ole?verb=0"/>
          </p:cNvPr>
          <p:cNvGraphicFramePr/>
          <p:nvPr/>
        </p:nvGraphicFramePr>
        <p:xfrm>
          <a:off x="682625" y="1984375"/>
          <a:ext cx="7762875" cy="4664075"/>
        </p:xfrm>
        <a:graphic>
          <a:graphicData uri="http://schemas.openxmlformats.org/presentationml/2006/ole">
            <mc:AlternateContent xmlns:mc="http://schemas.openxmlformats.org/markup-compatibility/2006">
              <mc:Choice xmlns:v="urn:schemas-microsoft-com:vml" Requires="v">
                <p:oleObj spid="_x0000_s182311" name="Document" r:id="rId1" imgW="7252335" imgH="4330065" progId="Word.Document.8">
                  <p:embed/>
                </p:oleObj>
              </mc:Choice>
              <mc:Fallback>
                <p:oleObj name="Document" r:id="rId1" imgW="7252335" imgH="4330065" progId="Word.Document.8">
                  <p:embed/>
                  <p:pic>
                    <p:nvPicPr>
                      <p:cNvPr id="0" name="Object 3">
                        <a:hlinkClick r:id="" action="ppaction://ole?verb=0"/>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25" y="1984375"/>
                        <a:ext cx="7762875"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2"/>
          <p:cNvGrpSpPr/>
          <p:nvPr/>
        </p:nvGrpSpPr>
        <p:grpSpPr bwMode="auto">
          <a:xfrm>
            <a:off x="5573713" y="4149725"/>
            <a:ext cx="2909887" cy="1441450"/>
            <a:chOff x="2200" y="1700"/>
            <a:chExt cx="1833" cy="908"/>
          </a:xfrm>
        </p:grpSpPr>
        <p:sp>
          <p:nvSpPr>
            <p:cNvPr id="69637" name="Rectangle 3"/>
            <p:cNvSpPr>
              <a:spLocks noChangeArrowheads="1"/>
            </p:cNvSpPr>
            <p:nvPr/>
          </p:nvSpPr>
          <p:spPr bwMode="auto">
            <a:xfrm>
              <a:off x="2200" y="1700"/>
              <a:ext cx="1830" cy="640"/>
            </a:xfrm>
            <a:prstGeom prst="rect">
              <a:avLst/>
            </a:prstGeom>
            <a:noFill/>
            <a:ln w="12700">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9" rIns="90484" bIns="44449">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000">
                  <a:solidFill>
                    <a:schemeClr val="tx2"/>
                  </a:solidFill>
                  <a:latin typeface="Arial" panose="020B0604020202020204" pitchFamily="34" charset="0"/>
                </a:rPr>
                <a:t>Carbons       6 x 12 = 72</a:t>
              </a:r>
              <a:endParaRPr lang="en-US" altLang="zh-CN" sz="2000">
                <a:solidFill>
                  <a:schemeClr val="tx2"/>
                </a:solidFill>
                <a:latin typeface="Arial" panose="020B0604020202020204" pitchFamily="34" charset="0"/>
              </a:endParaRPr>
            </a:p>
            <a:p>
              <a:pPr>
                <a:spcBef>
                  <a:spcPct val="0"/>
                </a:spcBef>
                <a:buClrTx/>
                <a:buSzTx/>
                <a:buFontTx/>
                <a:buNone/>
              </a:pPr>
              <a:r>
                <a:rPr lang="en-US" altLang="zh-CN" sz="2000">
                  <a:solidFill>
                    <a:schemeClr val="tx2"/>
                  </a:solidFill>
                  <a:latin typeface="Arial" panose="020B0604020202020204" pitchFamily="34" charset="0"/>
                </a:rPr>
                <a:t>Oxygen        6 x 16 = 96</a:t>
              </a:r>
              <a:endParaRPr lang="en-US" altLang="zh-CN" sz="2000">
                <a:solidFill>
                  <a:schemeClr val="tx2"/>
                </a:solidFill>
                <a:latin typeface="Arial" panose="020B0604020202020204" pitchFamily="34" charset="0"/>
              </a:endParaRPr>
            </a:p>
            <a:p>
              <a:pPr>
                <a:spcBef>
                  <a:spcPct val="0"/>
                </a:spcBef>
                <a:buClrTx/>
                <a:buSzTx/>
                <a:buFontTx/>
                <a:buNone/>
              </a:pPr>
              <a:r>
                <a:rPr lang="en-US" altLang="zh-CN" sz="2000">
                  <a:solidFill>
                    <a:schemeClr val="tx2"/>
                  </a:solidFill>
                  <a:latin typeface="Arial" panose="020B0604020202020204" pitchFamily="34" charset="0"/>
                </a:rPr>
                <a:t>Hydrogen    12 x 1  = 12</a:t>
              </a:r>
              <a:endParaRPr lang="en-US" altLang="zh-CN" sz="2000">
                <a:solidFill>
                  <a:schemeClr val="tx2"/>
                </a:solidFill>
                <a:latin typeface="Arial" panose="020B0604020202020204" pitchFamily="34" charset="0"/>
              </a:endParaRPr>
            </a:p>
          </p:txBody>
        </p:sp>
        <p:sp>
          <p:nvSpPr>
            <p:cNvPr id="69638" name="Line 4"/>
            <p:cNvSpPr>
              <a:spLocks noChangeShapeType="1"/>
            </p:cNvSpPr>
            <p:nvPr/>
          </p:nvSpPr>
          <p:spPr bwMode="auto">
            <a:xfrm>
              <a:off x="2260" y="2352"/>
              <a:ext cx="1720" cy="0"/>
            </a:xfrm>
            <a:prstGeom prst="line">
              <a:avLst/>
            </a:prstGeom>
            <a:noFill/>
            <a:ln w="127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Rectangle 5"/>
            <p:cNvSpPr>
              <a:spLocks noChangeArrowheads="1"/>
            </p:cNvSpPr>
            <p:nvPr/>
          </p:nvSpPr>
          <p:spPr bwMode="auto">
            <a:xfrm>
              <a:off x="3120" y="2352"/>
              <a:ext cx="913" cy="256"/>
            </a:xfrm>
            <a:prstGeom prst="rect">
              <a:avLst/>
            </a:prstGeom>
            <a:noFill/>
            <a:ln w="12700">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9" rIns="90484" bIns="44449">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000">
                  <a:solidFill>
                    <a:schemeClr val="tx2"/>
                  </a:solidFill>
                  <a:latin typeface="Arial" panose="020B0604020202020204" pitchFamily="34" charset="0"/>
                </a:rPr>
                <a:t>180 g/mole</a:t>
              </a:r>
              <a:endParaRPr lang="en-US" altLang="zh-CN" sz="2000">
                <a:solidFill>
                  <a:schemeClr val="tx2"/>
                </a:solidFill>
                <a:latin typeface="Arial" panose="020B0604020202020204" pitchFamily="34" charset="0"/>
              </a:endParaRPr>
            </a:p>
          </p:txBody>
        </p:sp>
      </p:grpSp>
      <p:sp>
        <p:nvSpPr>
          <p:cNvPr id="6" name="Rectangle 7"/>
          <p:cNvSpPr txBox="1">
            <a:spLocks noChangeArrowheads="1"/>
          </p:cNvSpPr>
          <p:nvPr/>
        </p:nvSpPr>
        <p:spPr>
          <a:xfrm>
            <a:off x="468313" y="1268413"/>
            <a:ext cx="4033837" cy="4364037"/>
          </a:xfrm>
          <a:prstGeom prst="rect">
            <a:avLst/>
          </a:prstGeom>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a:lstStyle>
          <a:p>
            <a:pPr>
              <a:defRPr/>
            </a:pPr>
            <a:r>
              <a:rPr lang="en-US" altLang="zh-CN" sz="2400" kern="0"/>
              <a:t>Determination of the molecular weight of the glucose molecule on the left is quite simple.</a:t>
            </a:r>
            <a:endParaRPr lang="en-US" altLang="zh-CN" sz="2400" kern="0"/>
          </a:p>
          <a:p>
            <a:pPr>
              <a:defRPr/>
            </a:pPr>
            <a:r>
              <a:rPr lang="en-US" altLang="zh-CN" sz="2400" kern="0"/>
              <a:t>Simply count all of the atoms and add up the molecular weight.</a:t>
            </a:r>
            <a:endParaRPr lang="en-US" altLang="zh-CN" sz="2400" kern="0"/>
          </a:p>
        </p:txBody>
      </p:sp>
      <p:graphicFrame>
        <p:nvGraphicFramePr>
          <p:cNvPr id="69636" name="Object 8"/>
          <p:cNvGraphicFramePr>
            <a:graphicFrameLocks noChangeAspect="1"/>
          </p:cNvGraphicFramePr>
          <p:nvPr/>
        </p:nvGraphicFramePr>
        <p:xfrm>
          <a:off x="5421313" y="1711325"/>
          <a:ext cx="2765425" cy="1962150"/>
        </p:xfrm>
        <a:graphic>
          <a:graphicData uri="http://schemas.openxmlformats.org/presentationml/2006/ole">
            <mc:AlternateContent xmlns:mc="http://schemas.openxmlformats.org/markup-compatibility/2006">
              <mc:Choice xmlns:v="urn:schemas-microsoft-com:vml" Requires="v">
                <p:oleObj spid="_x0000_s183335" name="CS ChemDraw Drawing" r:id="rId1" imgW="1262380" imgH="896620" progId="ChemDraw.Document.5.0">
                  <p:embed/>
                </p:oleObj>
              </mc:Choice>
              <mc:Fallback>
                <p:oleObj name="CS ChemDraw Drawing" r:id="rId1" imgW="1262380" imgH="896620" progId="ChemDraw.Document.5.0">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313" y="1711325"/>
                        <a:ext cx="276542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3"/>
          <p:cNvGrpSpPr/>
          <p:nvPr/>
        </p:nvGrpSpPr>
        <p:grpSpPr bwMode="auto">
          <a:xfrm>
            <a:off x="1054100" y="1873250"/>
            <a:ext cx="1893888" cy="1200150"/>
            <a:chOff x="600" y="2113"/>
            <a:chExt cx="1193" cy="756"/>
          </a:xfrm>
        </p:grpSpPr>
        <p:pic>
          <p:nvPicPr>
            <p:cNvPr id="70669" name="Picture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0" y="2113"/>
              <a:ext cx="1193" cy="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70" name="Rectangle 5"/>
            <p:cNvSpPr>
              <a:spLocks noChangeArrowheads="1"/>
            </p:cNvSpPr>
            <p:nvPr/>
          </p:nvSpPr>
          <p:spPr bwMode="auto">
            <a:xfrm>
              <a:off x="816" y="2640"/>
              <a:ext cx="78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9" rIns="90484" bIns="44449">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solidFill>
                    <a:schemeClr val="tx2"/>
                  </a:solidFill>
                  <a:latin typeface="Arial" panose="020B0604020202020204" pitchFamily="34" charset="0"/>
                </a:rPr>
                <a:t>180g/mole</a:t>
              </a:r>
              <a:endParaRPr lang="en-US" altLang="zh-CN" sz="1800">
                <a:latin typeface="Arial" panose="020B0604020202020204" pitchFamily="34" charset="0"/>
              </a:endParaRPr>
            </a:p>
          </p:txBody>
        </p:sp>
      </p:grpSp>
      <p:grpSp>
        <p:nvGrpSpPr>
          <p:cNvPr id="70659" name="Group 6"/>
          <p:cNvGrpSpPr/>
          <p:nvPr/>
        </p:nvGrpSpPr>
        <p:grpSpPr bwMode="auto">
          <a:xfrm>
            <a:off x="4365625" y="1657350"/>
            <a:ext cx="3382963" cy="1212850"/>
            <a:chOff x="2483" y="2057"/>
            <a:chExt cx="2131" cy="764"/>
          </a:xfrm>
        </p:grpSpPr>
        <p:pic>
          <p:nvPicPr>
            <p:cNvPr id="70667"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 y="2057"/>
              <a:ext cx="2131"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8" name="Rectangle 8"/>
            <p:cNvSpPr>
              <a:spLocks noChangeArrowheads="1"/>
            </p:cNvSpPr>
            <p:nvPr/>
          </p:nvSpPr>
          <p:spPr bwMode="auto">
            <a:xfrm>
              <a:off x="3072" y="2592"/>
              <a:ext cx="78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9" rIns="90484" bIns="44449">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solidFill>
                    <a:schemeClr val="tx2"/>
                  </a:solidFill>
                  <a:latin typeface="Arial" panose="020B0604020202020204" pitchFamily="34" charset="0"/>
                </a:rPr>
                <a:t>342g/mole</a:t>
              </a:r>
              <a:endParaRPr lang="en-US" altLang="zh-CN" sz="1800">
                <a:solidFill>
                  <a:schemeClr val="tx2"/>
                </a:solidFill>
                <a:latin typeface="Arial" panose="020B0604020202020204" pitchFamily="34" charset="0"/>
              </a:endParaRPr>
            </a:p>
          </p:txBody>
        </p:sp>
      </p:grpSp>
      <p:grpSp>
        <p:nvGrpSpPr>
          <p:cNvPr id="70660" name="Group 9"/>
          <p:cNvGrpSpPr/>
          <p:nvPr/>
        </p:nvGrpSpPr>
        <p:grpSpPr bwMode="auto">
          <a:xfrm>
            <a:off x="2638425" y="3314700"/>
            <a:ext cx="4848225" cy="1277938"/>
            <a:chOff x="1248" y="3216"/>
            <a:chExt cx="3054" cy="805"/>
          </a:xfrm>
        </p:grpSpPr>
        <p:pic>
          <p:nvPicPr>
            <p:cNvPr id="70665"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 y="3216"/>
              <a:ext cx="3054" cy="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6" name="Rectangle 11"/>
            <p:cNvSpPr>
              <a:spLocks noChangeArrowheads="1"/>
            </p:cNvSpPr>
            <p:nvPr/>
          </p:nvSpPr>
          <p:spPr bwMode="auto">
            <a:xfrm>
              <a:off x="2304" y="3792"/>
              <a:ext cx="78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9" rIns="90484" bIns="44449">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solidFill>
                    <a:schemeClr val="tx2"/>
                  </a:solidFill>
                  <a:latin typeface="Arial" panose="020B0604020202020204" pitchFamily="34" charset="0"/>
                </a:rPr>
                <a:t>504g/mole</a:t>
              </a:r>
              <a:endParaRPr lang="en-US" altLang="zh-CN" sz="1800">
                <a:latin typeface="Arial" panose="020B0604020202020204" pitchFamily="34" charset="0"/>
              </a:endParaRPr>
            </a:p>
          </p:txBody>
        </p:sp>
      </p:grpSp>
      <p:grpSp>
        <p:nvGrpSpPr>
          <p:cNvPr id="70661" name="Group 12"/>
          <p:cNvGrpSpPr/>
          <p:nvPr/>
        </p:nvGrpSpPr>
        <p:grpSpPr bwMode="auto">
          <a:xfrm>
            <a:off x="1773238" y="4681538"/>
            <a:ext cx="6323012" cy="1228725"/>
            <a:chOff x="498" y="1231"/>
            <a:chExt cx="3983" cy="774"/>
          </a:xfrm>
        </p:grpSpPr>
        <p:pic>
          <p:nvPicPr>
            <p:cNvPr id="70663"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 y="1231"/>
              <a:ext cx="3983" cy="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4" name="Rectangle 14"/>
            <p:cNvSpPr>
              <a:spLocks noChangeArrowheads="1"/>
            </p:cNvSpPr>
            <p:nvPr/>
          </p:nvSpPr>
          <p:spPr bwMode="auto">
            <a:xfrm>
              <a:off x="2160" y="1776"/>
              <a:ext cx="78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9" rIns="90484" bIns="44449">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800">
                  <a:solidFill>
                    <a:schemeClr val="tx2"/>
                  </a:solidFill>
                  <a:latin typeface="Arial" panose="020B0604020202020204" pitchFamily="34" charset="0"/>
                </a:rPr>
                <a:t>666g/mole</a:t>
              </a:r>
              <a:endParaRPr lang="en-US" altLang="zh-CN" sz="1800">
                <a:solidFill>
                  <a:schemeClr val="tx2"/>
                </a:solidFill>
                <a:latin typeface="Arial" panose="020B0604020202020204" pitchFamily="34" charset="0"/>
              </a:endParaRPr>
            </a:p>
          </p:txBody>
        </p:sp>
      </p:grpSp>
      <p:sp>
        <p:nvSpPr>
          <p:cNvPr id="14" name="Rectangle 15"/>
          <p:cNvSpPr txBox="1">
            <a:spLocks noChangeArrowheads="1"/>
          </p:cNvSpPr>
          <p:nvPr/>
        </p:nvSpPr>
        <p:spPr>
          <a:xfrm>
            <a:off x="611188" y="981075"/>
            <a:ext cx="8229600" cy="749300"/>
          </a:xfrm>
          <a:prstGeom prst="rect">
            <a:avLst/>
          </a:prstGeom>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a:lstStyle>
          <a:p>
            <a:pPr>
              <a:defRPr/>
            </a:pPr>
            <a:r>
              <a:rPr lang="en-US" altLang="zh-CN" sz="2400" kern="0"/>
              <a:t>What is the molecular weight of cellulose?</a:t>
            </a:r>
            <a:endParaRPr lang="en-US" altLang="zh-CN" sz="2400" ker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Group 3"/>
          <p:cNvGrpSpPr/>
          <p:nvPr/>
        </p:nvGrpSpPr>
        <p:grpSpPr bwMode="auto">
          <a:xfrm>
            <a:off x="1331913" y="1700213"/>
            <a:ext cx="7016750" cy="3986212"/>
            <a:chOff x="855" y="1300"/>
            <a:chExt cx="4421" cy="2510"/>
          </a:xfrm>
        </p:grpSpPr>
        <p:sp>
          <p:nvSpPr>
            <p:cNvPr id="71685" name="Oval 4"/>
            <p:cNvSpPr>
              <a:spLocks noChangeArrowheads="1"/>
            </p:cNvSpPr>
            <p:nvPr/>
          </p:nvSpPr>
          <p:spPr bwMode="auto">
            <a:xfrm>
              <a:off x="916" y="1396"/>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86" name="Oval 5"/>
            <p:cNvSpPr>
              <a:spLocks noChangeArrowheads="1"/>
            </p:cNvSpPr>
            <p:nvPr/>
          </p:nvSpPr>
          <p:spPr bwMode="auto">
            <a:xfrm>
              <a:off x="916" y="1828"/>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87" name="Oval 6"/>
            <p:cNvSpPr>
              <a:spLocks noChangeArrowheads="1"/>
            </p:cNvSpPr>
            <p:nvPr/>
          </p:nvSpPr>
          <p:spPr bwMode="auto">
            <a:xfrm>
              <a:off x="916" y="2260"/>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88" name="Oval 7"/>
            <p:cNvSpPr>
              <a:spLocks noChangeArrowheads="1"/>
            </p:cNvSpPr>
            <p:nvPr/>
          </p:nvSpPr>
          <p:spPr bwMode="auto">
            <a:xfrm>
              <a:off x="916" y="2692"/>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89" name="Oval 8"/>
            <p:cNvSpPr>
              <a:spLocks noChangeArrowheads="1"/>
            </p:cNvSpPr>
            <p:nvPr/>
          </p:nvSpPr>
          <p:spPr bwMode="auto">
            <a:xfrm>
              <a:off x="964" y="3124"/>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90" name="Rectangle 9"/>
            <p:cNvSpPr>
              <a:spLocks noChangeArrowheads="1"/>
            </p:cNvSpPr>
            <p:nvPr/>
          </p:nvSpPr>
          <p:spPr bwMode="auto">
            <a:xfrm>
              <a:off x="855" y="3572"/>
              <a:ext cx="65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1g/mole</a:t>
              </a:r>
              <a:endParaRPr lang="en-US" altLang="zh-CN" sz="1900">
                <a:latin typeface="Arial" panose="020B0604020202020204" pitchFamily="34" charset="0"/>
              </a:endParaRPr>
            </a:p>
          </p:txBody>
        </p:sp>
        <p:sp>
          <p:nvSpPr>
            <p:cNvPr id="71691" name="Oval 10"/>
            <p:cNvSpPr>
              <a:spLocks noChangeArrowheads="1"/>
            </p:cNvSpPr>
            <p:nvPr/>
          </p:nvSpPr>
          <p:spPr bwMode="auto">
            <a:xfrm>
              <a:off x="2260" y="1444"/>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92" name="Oval 11"/>
            <p:cNvSpPr>
              <a:spLocks noChangeArrowheads="1"/>
            </p:cNvSpPr>
            <p:nvPr/>
          </p:nvSpPr>
          <p:spPr bwMode="auto">
            <a:xfrm>
              <a:off x="2260" y="1828"/>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93" name="Oval 12"/>
            <p:cNvSpPr>
              <a:spLocks noChangeArrowheads="1"/>
            </p:cNvSpPr>
            <p:nvPr/>
          </p:nvSpPr>
          <p:spPr bwMode="auto">
            <a:xfrm>
              <a:off x="2260" y="2212"/>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94" name="Oval 13"/>
            <p:cNvSpPr>
              <a:spLocks noChangeArrowheads="1"/>
            </p:cNvSpPr>
            <p:nvPr/>
          </p:nvSpPr>
          <p:spPr bwMode="auto">
            <a:xfrm>
              <a:off x="2260" y="2596"/>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95" name="Oval 14"/>
            <p:cNvSpPr>
              <a:spLocks noChangeArrowheads="1"/>
            </p:cNvSpPr>
            <p:nvPr/>
          </p:nvSpPr>
          <p:spPr bwMode="auto">
            <a:xfrm>
              <a:off x="2260" y="2980"/>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96" name="Rectangle 15"/>
            <p:cNvSpPr>
              <a:spLocks noChangeArrowheads="1"/>
            </p:cNvSpPr>
            <p:nvPr/>
          </p:nvSpPr>
          <p:spPr bwMode="auto">
            <a:xfrm>
              <a:off x="2152" y="3572"/>
              <a:ext cx="65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5g/mole</a:t>
              </a:r>
              <a:endParaRPr lang="en-US" altLang="zh-CN" sz="1900">
                <a:latin typeface="Arial" panose="020B0604020202020204" pitchFamily="34" charset="0"/>
              </a:endParaRPr>
            </a:p>
          </p:txBody>
        </p:sp>
        <p:sp>
          <p:nvSpPr>
            <p:cNvPr id="71697" name="Oval 16"/>
            <p:cNvSpPr>
              <a:spLocks noChangeArrowheads="1"/>
            </p:cNvSpPr>
            <p:nvPr/>
          </p:nvSpPr>
          <p:spPr bwMode="auto">
            <a:xfrm>
              <a:off x="4084" y="1300"/>
              <a:ext cx="664" cy="66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98" name="Oval 17"/>
            <p:cNvSpPr>
              <a:spLocks noChangeArrowheads="1"/>
            </p:cNvSpPr>
            <p:nvPr/>
          </p:nvSpPr>
          <p:spPr bwMode="auto">
            <a:xfrm>
              <a:off x="4468" y="1972"/>
              <a:ext cx="664" cy="66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699" name="Oval 18"/>
            <p:cNvSpPr>
              <a:spLocks noChangeArrowheads="1"/>
            </p:cNvSpPr>
            <p:nvPr/>
          </p:nvSpPr>
          <p:spPr bwMode="auto">
            <a:xfrm>
              <a:off x="3796" y="1972"/>
              <a:ext cx="664" cy="66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700" name="Oval 19"/>
            <p:cNvSpPr>
              <a:spLocks noChangeArrowheads="1"/>
            </p:cNvSpPr>
            <p:nvPr/>
          </p:nvSpPr>
          <p:spPr bwMode="auto">
            <a:xfrm>
              <a:off x="4612" y="2644"/>
              <a:ext cx="664" cy="66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701" name="Oval 20"/>
            <p:cNvSpPr>
              <a:spLocks noChangeArrowheads="1"/>
            </p:cNvSpPr>
            <p:nvPr/>
          </p:nvSpPr>
          <p:spPr bwMode="auto">
            <a:xfrm>
              <a:off x="3844" y="2692"/>
              <a:ext cx="664" cy="66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1702" name="Rectangle 21"/>
            <p:cNvSpPr>
              <a:spLocks noChangeArrowheads="1"/>
            </p:cNvSpPr>
            <p:nvPr/>
          </p:nvSpPr>
          <p:spPr bwMode="auto">
            <a:xfrm>
              <a:off x="3927" y="3572"/>
              <a:ext cx="78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10 g/mole</a:t>
              </a:r>
              <a:endParaRPr lang="en-US" altLang="zh-CN" sz="1900">
                <a:latin typeface="Arial" panose="020B0604020202020204" pitchFamily="34" charset="0"/>
              </a:endParaRPr>
            </a:p>
          </p:txBody>
        </p:sp>
      </p:grpSp>
      <p:sp>
        <p:nvSpPr>
          <p:cNvPr id="71683" name="Text Box 22"/>
          <p:cNvSpPr txBox="1">
            <a:spLocks noChangeArrowheads="1"/>
          </p:cNvSpPr>
          <p:nvPr/>
        </p:nvSpPr>
        <p:spPr bwMode="auto">
          <a:xfrm>
            <a:off x="428625" y="5913438"/>
            <a:ext cx="4433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400">
                <a:solidFill>
                  <a:srgbClr val="FF3300"/>
                </a:solidFill>
                <a:latin typeface="Arial" panose="020B0604020202020204" pitchFamily="34" charset="0"/>
              </a:rPr>
              <a:t>Note:  </a:t>
            </a:r>
            <a:r>
              <a:rPr lang="zh-CN" altLang="en-US" sz="2400">
                <a:solidFill>
                  <a:srgbClr val="FF3300"/>
                </a:solidFill>
                <a:latin typeface="Arial" panose="020B0604020202020204" pitchFamily="34" charset="0"/>
              </a:rPr>
              <a:t>这些值为每个球的分子量</a:t>
            </a:r>
            <a:endParaRPr lang="zh-CN" altLang="en-US" sz="2400">
              <a:solidFill>
                <a:srgbClr val="FF3300"/>
              </a:solidFill>
              <a:latin typeface="Arial" panose="020B0604020202020204" pitchFamily="34" charset="0"/>
            </a:endParaRPr>
          </a:p>
        </p:txBody>
      </p:sp>
      <p:sp>
        <p:nvSpPr>
          <p:cNvPr id="71684" name="文本框 21"/>
          <p:cNvSpPr txBox="1">
            <a:spLocks noChangeArrowheads="1"/>
          </p:cNvSpPr>
          <p:nvPr/>
        </p:nvSpPr>
        <p:spPr bwMode="auto">
          <a:xfrm>
            <a:off x="657225" y="747713"/>
            <a:ext cx="771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a:t>例</a:t>
            </a:r>
            <a:r>
              <a:rPr lang="en-US" altLang="zh-CN"/>
              <a:t>1</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Group 3"/>
          <p:cNvGrpSpPr/>
          <p:nvPr/>
        </p:nvGrpSpPr>
        <p:grpSpPr bwMode="auto">
          <a:xfrm>
            <a:off x="1116013" y="1484313"/>
            <a:ext cx="6624637" cy="3043237"/>
            <a:chOff x="519" y="1268"/>
            <a:chExt cx="4173" cy="1918"/>
          </a:xfrm>
        </p:grpSpPr>
        <p:sp>
          <p:nvSpPr>
            <p:cNvPr id="72714" name="Rectangle 4"/>
            <p:cNvSpPr>
              <a:spLocks noChangeArrowheads="1"/>
            </p:cNvSpPr>
            <p:nvPr/>
          </p:nvSpPr>
          <p:spPr bwMode="auto">
            <a:xfrm>
              <a:off x="519" y="1268"/>
              <a:ext cx="495"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 Mn</a:t>
              </a:r>
              <a:endParaRPr lang="en-US" altLang="zh-CN" sz="1900">
                <a:latin typeface="Arial" panose="020B0604020202020204" pitchFamily="34" charset="0"/>
              </a:endParaRPr>
            </a:p>
          </p:txBody>
        </p:sp>
        <p:sp>
          <p:nvSpPr>
            <p:cNvPr id="72715" name="Rectangle 5"/>
            <p:cNvSpPr>
              <a:spLocks noChangeArrowheads="1"/>
            </p:cNvSpPr>
            <p:nvPr/>
          </p:nvSpPr>
          <p:spPr bwMode="auto">
            <a:xfrm>
              <a:off x="711" y="1700"/>
              <a:ext cx="49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Mn = </a:t>
              </a:r>
              <a:endParaRPr lang="en-US" altLang="zh-CN" sz="1900">
                <a:latin typeface="Arial" panose="020B0604020202020204" pitchFamily="34" charset="0"/>
              </a:endParaRPr>
            </a:p>
          </p:txBody>
        </p:sp>
        <p:sp>
          <p:nvSpPr>
            <p:cNvPr id="72716" name="Rectangle 6"/>
            <p:cNvSpPr>
              <a:spLocks noChangeArrowheads="1"/>
            </p:cNvSpPr>
            <p:nvPr/>
          </p:nvSpPr>
          <p:spPr bwMode="auto">
            <a:xfrm>
              <a:off x="1191" y="1557"/>
              <a:ext cx="502"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niMi</a:t>
              </a:r>
              <a:endParaRPr lang="en-US" altLang="zh-CN" sz="1900">
                <a:latin typeface="Arial" panose="020B0604020202020204" pitchFamily="34" charset="0"/>
              </a:endParaRPr>
            </a:p>
          </p:txBody>
        </p:sp>
        <p:sp>
          <p:nvSpPr>
            <p:cNvPr id="72717" name="Line 7"/>
            <p:cNvSpPr>
              <a:spLocks noChangeShapeType="1"/>
            </p:cNvSpPr>
            <p:nvPr/>
          </p:nvSpPr>
          <p:spPr bwMode="auto">
            <a:xfrm>
              <a:off x="1204" y="1776"/>
              <a:ext cx="61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2718" name="Rectangle 8"/>
            <p:cNvSpPr>
              <a:spLocks noChangeArrowheads="1"/>
            </p:cNvSpPr>
            <p:nvPr/>
          </p:nvSpPr>
          <p:spPr bwMode="auto">
            <a:xfrm>
              <a:off x="1336" y="1796"/>
              <a:ext cx="341"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ni</a:t>
              </a:r>
              <a:endParaRPr lang="en-US" altLang="zh-CN" sz="1900">
                <a:latin typeface="Arial" panose="020B0604020202020204" pitchFamily="34" charset="0"/>
              </a:endParaRPr>
            </a:p>
          </p:txBody>
        </p:sp>
        <p:sp>
          <p:nvSpPr>
            <p:cNvPr id="72719" name="Rectangle 9"/>
            <p:cNvSpPr>
              <a:spLocks noChangeArrowheads="1"/>
            </p:cNvSpPr>
            <p:nvPr/>
          </p:nvSpPr>
          <p:spPr bwMode="auto">
            <a:xfrm>
              <a:off x="1852" y="1653"/>
              <a:ext cx="20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a:t>
              </a:r>
              <a:endParaRPr lang="en-US" altLang="zh-CN" sz="1900">
                <a:latin typeface="Arial" panose="020B0604020202020204" pitchFamily="34" charset="0"/>
              </a:endParaRPr>
            </a:p>
          </p:txBody>
        </p:sp>
        <p:sp>
          <p:nvSpPr>
            <p:cNvPr id="72720" name="Rectangle 10"/>
            <p:cNvSpPr>
              <a:spLocks noChangeArrowheads="1"/>
            </p:cNvSpPr>
            <p:nvPr/>
          </p:nvSpPr>
          <p:spPr bwMode="auto">
            <a:xfrm>
              <a:off x="2103" y="1557"/>
              <a:ext cx="166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(5)(1) + (5)(5) + (5)(10)</a:t>
              </a:r>
              <a:endParaRPr lang="en-US" altLang="zh-CN" sz="1900">
                <a:latin typeface="Arial" panose="020B0604020202020204" pitchFamily="34" charset="0"/>
              </a:endParaRPr>
            </a:p>
          </p:txBody>
        </p:sp>
        <p:sp>
          <p:nvSpPr>
            <p:cNvPr id="72721" name="Line 11"/>
            <p:cNvSpPr>
              <a:spLocks noChangeShapeType="1"/>
            </p:cNvSpPr>
            <p:nvPr/>
          </p:nvSpPr>
          <p:spPr bwMode="auto">
            <a:xfrm>
              <a:off x="2164" y="1776"/>
              <a:ext cx="167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2722" name="Rectangle 12"/>
            <p:cNvSpPr>
              <a:spLocks noChangeArrowheads="1"/>
            </p:cNvSpPr>
            <p:nvPr/>
          </p:nvSpPr>
          <p:spPr bwMode="auto">
            <a:xfrm>
              <a:off x="2872" y="1749"/>
              <a:ext cx="54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5+5+5</a:t>
              </a:r>
              <a:endParaRPr lang="en-US" altLang="zh-CN" sz="1900">
                <a:latin typeface="Arial" panose="020B0604020202020204" pitchFamily="34" charset="0"/>
              </a:endParaRPr>
            </a:p>
          </p:txBody>
        </p:sp>
        <p:sp>
          <p:nvSpPr>
            <p:cNvPr id="72723" name="Rectangle 13"/>
            <p:cNvSpPr>
              <a:spLocks noChangeArrowheads="1"/>
            </p:cNvSpPr>
            <p:nvPr/>
          </p:nvSpPr>
          <p:spPr bwMode="auto">
            <a:xfrm>
              <a:off x="3879" y="1653"/>
              <a:ext cx="58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5.33</a:t>
              </a:r>
              <a:endParaRPr lang="en-US" altLang="zh-CN" sz="1900">
                <a:latin typeface="Arial" panose="020B0604020202020204" pitchFamily="34" charset="0"/>
              </a:endParaRPr>
            </a:p>
          </p:txBody>
        </p:sp>
        <p:sp>
          <p:nvSpPr>
            <p:cNvPr id="72724" name="Rectangle 14"/>
            <p:cNvSpPr>
              <a:spLocks noChangeArrowheads="1"/>
            </p:cNvSpPr>
            <p:nvPr/>
          </p:nvSpPr>
          <p:spPr bwMode="auto">
            <a:xfrm>
              <a:off x="519" y="2324"/>
              <a:ext cx="520"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2. Mw</a:t>
              </a:r>
              <a:endParaRPr lang="en-US" altLang="zh-CN" sz="1900">
                <a:latin typeface="Arial" panose="020B0604020202020204" pitchFamily="34" charset="0"/>
              </a:endParaRPr>
            </a:p>
          </p:txBody>
        </p:sp>
        <p:sp>
          <p:nvSpPr>
            <p:cNvPr id="72725" name="Rectangle 15"/>
            <p:cNvSpPr>
              <a:spLocks noChangeArrowheads="1"/>
            </p:cNvSpPr>
            <p:nvPr/>
          </p:nvSpPr>
          <p:spPr bwMode="auto">
            <a:xfrm>
              <a:off x="711" y="2852"/>
              <a:ext cx="52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Mw = </a:t>
              </a:r>
              <a:endParaRPr lang="en-US" altLang="zh-CN" sz="1900">
                <a:latin typeface="Arial" panose="020B0604020202020204" pitchFamily="34" charset="0"/>
              </a:endParaRPr>
            </a:p>
          </p:txBody>
        </p:sp>
        <p:sp>
          <p:nvSpPr>
            <p:cNvPr id="72726" name="Rectangle 16"/>
            <p:cNvSpPr>
              <a:spLocks noChangeArrowheads="1"/>
            </p:cNvSpPr>
            <p:nvPr/>
          </p:nvSpPr>
          <p:spPr bwMode="auto">
            <a:xfrm>
              <a:off x="1144" y="2709"/>
              <a:ext cx="54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miMi</a:t>
              </a:r>
              <a:endParaRPr lang="en-US" altLang="zh-CN" sz="1900">
                <a:latin typeface="Arial" panose="020B0604020202020204" pitchFamily="34" charset="0"/>
              </a:endParaRPr>
            </a:p>
          </p:txBody>
        </p:sp>
        <p:sp>
          <p:nvSpPr>
            <p:cNvPr id="72727" name="Line 17"/>
            <p:cNvSpPr>
              <a:spLocks noChangeShapeType="1"/>
            </p:cNvSpPr>
            <p:nvPr/>
          </p:nvSpPr>
          <p:spPr bwMode="auto">
            <a:xfrm>
              <a:off x="1204" y="2928"/>
              <a:ext cx="52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2728" name="Rectangle 18"/>
            <p:cNvSpPr>
              <a:spLocks noChangeArrowheads="1"/>
            </p:cNvSpPr>
            <p:nvPr/>
          </p:nvSpPr>
          <p:spPr bwMode="auto">
            <a:xfrm>
              <a:off x="1239" y="2948"/>
              <a:ext cx="38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mi</a:t>
              </a:r>
              <a:endParaRPr lang="en-US" altLang="zh-CN" sz="1900">
                <a:latin typeface="Arial" panose="020B0604020202020204" pitchFamily="34" charset="0"/>
              </a:endParaRPr>
            </a:p>
          </p:txBody>
        </p:sp>
        <p:sp>
          <p:nvSpPr>
            <p:cNvPr id="72729" name="Rectangle 19"/>
            <p:cNvSpPr>
              <a:spLocks noChangeArrowheads="1"/>
            </p:cNvSpPr>
            <p:nvPr/>
          </p:nvSpPr>
          <p:spPr bwMode="auto">
            <a:xfrm>
              <a:off x="1708" y="2803"/>
              <a:ext cx="20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a:t>
              </a:r>
              <a:endParaRPr lang="en-US" altLang="zh-CN" sz="1900">
                <a:latin typeface="Arial" panose="020B0604020202020204" pitchFamily="34" charset="0"/>
              </a:endParaRPr>
            </a:p>
          </p:txBody>
        </p:sp>
        <p:sp>
          <p:nvSpPr>
            <p:cNvPr id="72730" name="Rectangle 20"/>
            <p:cNvSpPr>
              <a:spLocks noChangeArrowheads="1"/>
            </p:cNvSpPr>
            <p:nvPr/>
          </p:nvSpPr>
          <p:spPr bwMode="auto">
            <a:xfrm>
              <a:off x="2008" y="2948"/>
              <a:ext cx="166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(5)(1) + (5)(5) + (5)(10)</a:t>
              </a:r>
              <a:endParaRPr lang="en-US" altLang="zh-CN" sz="1900">
                <a:latin typeface="Arial" panose="020B0604020202020204" pitchFamily="34" charset="0"/>
              </a:endParaRPr>
            </a:p>
          </p:txBody>
        </p:sp>
        <p:sp>
          <p:nvSpPr>
            <p:cNvPr id="72731" name="Line 21"/>
            <p:cNvSpPr>
              <a:spLocks noChangeShapeType="1"/>
            </p:cNvSpPr>
            <p:nvPr/>
          </p:nvSpPr>
          <p:spPr bwMode="auto">
            <a:xfrm>
              <a:off x="1972" y="2928"/>
              <a:ext cx="200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2732" name="Rectangle 22"/>
            <p:cNvSpPr>
              <a:spLocks noChangeArrowheads="1"/>
            </p:cNvSpPr>
            <p:nvPr/>
          </p:nvSpPr>
          <p:spPr bwMode="auto">
            <a:xfrm>
              <a:off x="1911" y="2709"/>
              <a:ext cx="195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(5)(1)(1) + (5)(5)</a:t>
              </a:r>
              <a:r>
                <a:rPr lang="en-US" altLang="zh-CN" sz="1900" baseline="30000">
                  <a:latin typeface="Arial" panose="020B0604020202020204" pitchFamily="34" charset="0"/>
                </a:rPr>
                <a:t>2 </a:t>
              </a:r>
              <a:r>
                <a:rPr lang="en-US" altLang="zh-CN" sz="1900">
                  <a:latin typeface="Arial" panose="020B0604020202020204" pitchFamily="34" charset="0"/>
                </a:rPr>
                <a:t>+ (5)(10)</a:t>
              </a:r>
              <a:r>
                <a:rPr lang="en-US" altLang="zh-CN" sz="1900" baseline="30000">
                  <a:latin typeface="Arial" panose="020B0604020202020204" pitchFamily="34" charset="0"/>
                </a:rPr>
                <a:t>2</a:t>
              </a:r>
              <a:endParaRPr lang="en-US" altLang="zh-CN" sz="1900" baseline="30000">
                <a:latin typeface="Arial" panose="020B0604020202020204" pitchFamily="34" charset="0"/>
              </a:endParaRPr>
            </a:p>
          </p:txBody>
        </p:sp>
        <p:sp>
          <p:nvSpPr>
            <p:cNvPr id="72733" name="Rectangle 23"/>
            <p:cNvSpPr>
              <a:spLocks noChangeArrowheads="1"/>
            </p:cNvSpPr>
            <p:nvPr/>
          </p:nvSpPr>
          <p:spPr bwMode="auto">
            <a:xfrm>
              <a:off x="4023" y="2803"/>
              <a:ext cx="66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7.875</a:t>
              </a:r>
              <a:endParaRPr lang="en-US" altLang="zh-CN" sz="1900">
                <a:latin typeface="Arial" panose="020B0604020202020204" pitchFamily="34" charset="0"/>
              </a:endParaRPr>
            </a:p>
          </p:txBody>
        </p:sp>
      </p:grpSp>
      <p:sp>
        <p:nvSpPr>
          <p:cNvPr id="72707" name="Rectangle 24"/>
          <p:cNvSpPr>
            <a:spLocks noChangeArrowheads="1"/>
          </p:cNvSpPr>
          <p:nvPr/>
        </p:nvSpPr>
        <p:spPr bwMode="auto">
          <a:xfrm>
            <a:off x="1116013" y="4911725"/>
            <a:ext cx="14144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3. </a:t>
            </a:r>
            <a:r>
              <a:rPr lang="zh-CN" altLang="en-US" sz="1900">
                <a:latin typeface="Arial" panose="020B0604020202020204" pitchFamily="34" charset="0"/>
              </a:rPr>
              <a:t>多分散性</a:t>
            </a:r>
            <a:endParaRPr lang="zh-CN" altLang="en-US" sz="1900">
              <a:latin typeface="Arial" panose="020B0604020202020204" pitchFamily="34" charset="0"/>
            </a:endParaRPr>
          </a:p>
        </p:txBody>
      </p:sp>
      <p:grpSp>
        <p:nvGrpSpPr>
          <p:cNvPr id="72708" name="Group 25"/>
          <p:cNvGrpSpPr/>
          <p:nvPr/>
        </p:nvGrpSpPr>
        <p:grpSpPr bwMode="auto">
          <a:xfrm>
            <a:off x="1725613" y="5367338"/>
            <a:ext cx="1908175" cy="762000"/>
            <a:chOff x="903" y="3716"/>
            <a:chExt cx="1203" cy="479"/>
          </a:xfrm>
        </p:grpSpPr>
        <p:sp>
          <p:nvSpPr>
            <p:cNvPr id="72709" name="Rectangle 26"/>
            <p:cNvSpPr>
              <a:spLocks noChangeArrowheads="1"/>
            </p:cNvSpPr>
            <p:nvPr/>
          </p:nvSpPr>
          <p:spPr bwMode="auto">
            <a:xfrm>
              <a:off x="903" y="3812"/>
              <a:ext cx="245"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a:t>
              </a:r>
              <a:endParaRPr lang="en-US" altLang="zh-CN" sz="1900">
                <a:latin typeface="Arial" panose="020B0604020202020204" pitchFamily="34" charset="0"/>
              </a:endParaRPr>
            </a:p>
          </p:txBody>
        </p:sp>
        <p:sp>
          <p:nvSpPr>
            <p:cNvPr id="72710" name="Rectangle 27"/>
            <p:cNvSpPr>
              <a:spLocks noChangeArrowheads="1"/>
            </p:cNvSpPr>
            <p:nvPr/>
          </p:nvSpPr>
          <p:spPr bwMode="auto">
            <a:xfrm>
              <a:off x="1095" y="3716"/>
              <a:ext cx="351"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Mw</a:t>
              </a:r>
              <a:endParaRPr lang="en-US" altLang="zh-CN" sz="1900">
                <a:latin typeface="Arial" panose="020B0604020202020204" pitchFamily="34" charset="0"/>
              </a:endParaRPr>
            </a:p>
          </p:txBody>
        </p:sp>
        <p:sp>
          <p:nvSpPr>
            <p:cNvPr id="72711" name="Line 28"/>
            <p:cNvSpPr>
              <a:spLocks noChangeShapeType="1"/>
            </p:cNvSpPr>
            <p:nvPr/>
          </p:nvSpPr>
          <p:spPr bwMode="auto">
            <a:xfrm>
              <a:off x="1108" y="3936"/>
              <a:ext cx="28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p>
              <a:endParaRPr lang="zh-CN" altLang="en-US"/>
            </a:p>
          </p:txBody>
        </p:sp>
        <p:sp>
          <p:nvSpPr>
            <p:cNvPr id="72712" name="Rectangle 29"/>
            <p:cNvSpPr>
              <a:spLocks noChangeArrowheads="1"/>
            </p:cNvSpPr>
            <p:nvPr/>
          </p:nvSpPr>
          <p:spPr bwMode="auto">
            <a:xfrm>
              <a:off x="1095" y="3957"/>
              <a:ext cx="326"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Mn</a:t>
              </a:r>
              <a:endParaRPr lang="en-US" altLang="zh-CN" sz="1900">
                <a:latin typeface="Arial" panose="020B0604020202020204" pitchFamily="34" charset="0"/>
              </a:endParaRPr>
            </a:p>
          </p:txBody>
        </p:sp>
        <p:sp>
          <p:nvSpPr>
            <p:cNvPr id="72713" name="Rectangle 30"/>
            <p:cNvSpPr>
              <a:spLocks noChangeArrowheads="1"/>
            </p:cNvSpPr>
            <p:nvPr/>
          </p:nvSpPr>
          <p:spPr bwMode="auto">
            <a:xfrm>
              <a:off x="1479" y="3861"/>
              <a:ext cx="627"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1.477</a:t>
              </a:r>
              <a:endParaRPr lang="en-US" altLang="zh-CN" sz="1900">
                <a:latin typeface="Arial" panose="020B0604020202020204" pitchFamily="34" charset="0"/>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文本框 21"/>
          <p:cNvSpPr txBox="1">
            <a:spLocks noChangeArrowheads="1"/>
          </p:cNvSpPr>
          <p:nvPr/>
        </p:nvSpPr>
        <p:spPr bwMode="auto">
          <a:xfrm>
            <a:off x="657225" y="747713"/>
            <a:ext cx="771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a:t>例</a:t>
            </a:r>
            <a:r>
              <a:rPr lang="en-US" altLang="zh-CN"/>
              <a:t>2</a:t>
            </a:r>
            <a:endParaRPr lang="zh-CN" altLang="en-US"/>
          </a:p>
        </p:txBody>
      </p:sp>
      <p:grpSp>
        <p:nvGrpSpPr>
          <p:cNvPr id="73731" name="组合 22"/>
          <p:cNvGrpSpPr/>
          <p:nvPr/>
        </p:nvGrpSpPr>
        <p:grpSpPr bwMode="auto">
          <a:xfrm>
            <a:off x="688975" y="1600200"/>
            <a:ext cx="7683500" cy="3986213"/>
            <a:chOff x="692150" y="2062163"/>
            <a:chExt cx="7683500" cy="3986212"/>
          </a:xfrm>
        </p:grpSpPr>
        <p:grpSp>
          <p:nvGrpSpPr>
            <p:cNvPr id="73732" name="Group 3"/>
            <p:cNvGrpSpPr/>
            <p:nvPr/>
          </p:nvGrpSpPr>
          <p:grpSpPr bwMode="auto">
            <a:xfrm>
              <a:off x="692150" y="2141538"/>
              <a:ext cx="444500" cy="3033712"/>
              <a:chOff x="436" y="1348"/>
              <a:chExt cx="280" cy="1912"/>
            </a:xfrm>
          </p:grpSpPr>
          <p:sp>
            <p:nvSpPr>
              <p:cNvPr id="73770" name="Oval 4"/>
              <p:cNvSpPr>
                <a:spLocks noChangeArrowheads="1"/>
              </p:cNvSpPr>
              <p:nvPr/>
            </p:nvSpPr>
            <p:spPr bwMode="auto">
              <a:xfrm>
                <a:off x="436" y="1348"/>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71" name="Oval 5"/>
              <p:cNvSpPr>
                <a:spLocks noChangeArrowheads="1"/>
              </p:cNvSpPr>
              <p:nvPr/>
            </p:nvSpPr>
            <p:spPr bwMode="auto">
              <a:xfrm>
                <a:off x="436" y="1780"/>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72" name="Oval 6"/>
              <p:cNvSpPr>
                <a:spLocks noChangeArrowheads="1"/>
              </p:cNvSpPr>
              <p:nvPr/>
            </p:nvSpPr>
            <p:spPr bwMode="auto">
              <a:xfrm>
                <a:off x="436" y="2212"/>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73" name="Oval 7"/>
              <p:cNvSpPr>
                <a:spLocks noChangeArrowheads="1"/>
              </p:cNvSpPr>
              <p:nvPr/>
            </p:nvSpPr>
            <p:spPr bwMode="auto">
              <a:xfrm>
                <a:off x="436" y="2644"/>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74" name="Oval 8"/>
              <p:cNvSpPr>
                <a:spLocks noChangeArrowheads="1"/>
              </p:cNvSpPr>
              <p:nvPr/>
            </p:nvSpPr>
            <p:spPr bwMode="auto">
              <a:xfrm>
                <a:off x="484" y="3076"/>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sp>
          <p:nvSpPr>
            <p:cNvPr id="73733" name="Rectangle 9"/>
            <p:cNvSpPr>
              <a:spLocks noChangeArrowheads="1"/>
            </p:cNvSpPr>
            <p:nvPr/>
          </p:nvSpPr>
          <p:spPr bwMode="auto">
            <a:xfrm>
              <a:off x="1358900" y="5670550"/>
              <a:ext cx="1042988"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1g/mole</a:t>
              </a:r>
              <a:endParaRPr lang="en-US" altLang="zh-CN" sz="1900">
                <a:latin typeface="Arial" panose="020B0604020202020204" pitchFamily="34" charset="0"/>
              </a:endParaRPr>
            </a:p>
          </p:txBody>
        </p:sp>
        <p:sp>
          <p:nvSpPr>
            <p:cNvPr id="73734" name="Oval 10"/>
            <p:cNvSpPr>
              <a:spLocks noChangeArrowheads="1"/>
            </p:cNvSpPr>
            <p:nvPr/>
          </p:nvSpPr>
          <p:spPr bwMode="auto">
            <a:xfrm>
              <a:off x="3587750" y="2292350"/>
              <a:ext cx="596900" cy="519113"/>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35" name="Oval 11"/>
            <p:cNvSpPr>
              <a:spLocks noChangeArrowheads="1"/>
            </p:cNvSpPr>
            <p:nvPr/>
          </p:nvSpPr>
          <p:spPr bwMode="auto">
            <a:xfrm>
              <a:off x="3587750" y="2900363"/>
              <a:ext cx="596900" cy="52546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36" name="Oval 12"/>
            <p:cNvSpPr>
              <a:spLocks noChangeArrowheads="1"/>
            </p:cNvSpPr>
            <p:nvPr/>
          </p:nvSpPr>
          <p:spPr bwMode="auto">
            <a:xfrm>
              <a:off x="3587750" y="3511550"/>
              <a:ext cx="596900" cy="52228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37" name="Oval 13"/>
            <p:cNvSpPr>
              <a:spLocks noChangeArrowheads="1"/>
            </p:cNvSpPr>
            <p:nvPr/>
          </p:nvSpPr>
          <p:spPr bwMode="auto">
            <a:xfrm>
              <a:off x="3587750" y="4119563"/>
              <a:ext cx="596900" cy="523875"/>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38" name="Oval 14"/>
            <p:cNvSpPr>
              <a:spLocks noChangeArrowheads="1"/>
            </p:cNvSpPr>
            <p:nvPr/>
          </p:nvSpPr>
          <p:spPr bwMode="auto">
            <a:xfrm>
              <a:off x="3587750" y="4729163"/>
              <a:ext cx="596900" cy="52228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39" name="Rectangle 15"/>
            <p:cNvSpPr>
              <a:spLocks noChangeArrowheads="1"/>
            </p:cNvSpPr>
            <p:nvPr/>
          </p:nvSpPr>
          <p:spPr bwMode="auto">
            <a:xfrm>
              <a:off x="3416300" y="5670550"/>
              <a:ext cx="1042988"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5g/mole</a:t>
              </a:r>
              <a:endParaRPr lang="en-US" altLang="zh-CN" sz="1900">
                <a:latin typeface="Arial" panose="020B0604020202020204" pitchFamily="34" charset="0"/>
              </a:endParaRPr>
            </a:p>
          </p:txBody>
        </p:sp>
        <p:sp>
          <p:nvSpPr>
            <p:cNvPr id="73740" name="Oval 16"/>
            <p:cNvSpPr>
              <a:spLocks noChangeArrowheads="1"/>
            </p:cNvSpPr>
            <p:nvPr/>
          </p:nvSpPr>
          <p:spPr bwMode="auto">
            <a:xfrm>
              <a:off x="6486525" y="2062163"/>
              <a:ext cx="1052513" cy="1057275"/>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41" name="Oval 17"/>
            <p:cNvSpPr>
              <a:spLocks noChangeArrowheads="1"/>
            </p:cNvSpPr>
            <p:nvPr/>
          </p:nvSpPr>
          <p:spPr bwMode="auto">
            <a:xfrm>
              <a:off x="7092950" y="3130550"/>
              <a:ext cx="1055688" cy="1054100"/>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42" name="Oval 18"/>
            <p:cNvSpPr>
              <a:spLocks noChangeArrowheads="1"/>
            </p:cNvSpPr>
            <p:nvPr/>
          </p:nvSpPr>
          <p:spPr bwMode="auto">
            <a:xfrm>
              <a:off x="6024563" y="3130550"/>
              <a:ext cx="1055687" cy="1054100"/>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43" name="Oval 19"/>
            <p:cNvSpPr>
              <a:spLocks noChangeArrowheads="1"/>
            </p:cNvSpPr>
            <p:nvPr/>
          </p:nvSpPr>
          <p:spPr bwMode="auto">
            <a:xfrm>
              <a:off x="7323138" y="4197350"/>
              <a:ext cx="1052512" cy="1054100"/>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44" name="Oval 20"/>
            <p:cNvSpPr>
              <a:spLocks noChangeArrowheads="1"/>
            </p:cNvSpPr>
            <p:nvPr/>
          </p:nvSpPr>
          <p:spPr bwMode="auto">
            <a:xfrm>
              <a:off x="6102350" y="4271963"/>
              <a:ext cx="1054100" cy="105886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45" name="Rectangle 21"/>
            <p:cNvSpPr>
              <a:spLocks noChangeArrowheads="1"/>
            </p:cNvSpPr>
            <p:nvPr/>
          </p:nvSpPr>
          <p:spPr bwMode="auto">
            <a:xfrm>
              <a:off x="6235700" y="5670550"/>
              <a:ext cx="124460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10 g/mole</a:t>
              </a:r>
              <a:endParaRPr lang="en-US" altLang="zh-CN" sz="1900">
                <a:latin typeface="Arial" panose="020B0604020202020204" pitchFamily="34" charset="0"/>
              </a:endParaRPr>
            </a:p>
          </p:txBody>
        </p:sp>
        <p:grpSp>
          <p:nvGrpSpPr>
            <p:cNvPr id="73746" name="Group 22"/>
            <p:cNvGrpSpPr/>
            <p:nvPr/>
          </p:nvGrpSpPr>
          <p:grpSpPr bwMode="auto">
            <a:xfrm>
              <a:off x="2444750" y="2141538"/>
              <a:ext cx="442913" cy="3033712"/>
              <a:chOff x="1540" y="1348"/>
              <a:chExt cx="280" cy="1912"/>
            </a:xfrm>
          </p:grpSpPr>
          <p:sp>
            <p:nvSpPr>
              <p:cNvPr id="73765" name="Oval 23"/>
              <p:cNvSpPr>
                <a:spLocks noChangeArrowheads="1"/>
              </p:cNvSpPr>
              <p:nvPr/>
            </p:nvSpPr>
            <p:spPr bwMode="auto">
              <a:xfrm>
                <a:off x="1540" y="1348"/>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66" name="Oval 24"/>
              <p:cNvSpPr>
                <a:spLocks noChangeArrowheads="1"/>
              </p:cNvSpPr>
              <p:nvPr/>
            </p:nvSpPr>
            <p:spPr bwMode="auto">
              <a:xfrm>
                <a:off x="1540" y="1780"/>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67" name="Oval 25"/>
              <p:cNvSpPr>
                <a:spLocks noChangeArrowheads="1"/>
              </p:cNvSpPr>
              <p:nvPr/>
            </p:nvSpPr>
            <p:spPr bwMode="auto">
              <a:xfrm>
                <a:off x="1540" y="2212"/>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68" name="Oval 26"/>
              <p:cNvSpPr>
                <a:spLocks noChangeArrowheads="1"/>
              </p:cNvSpPr>
              <p:nvPr/>
            </p:nvSpPr>
            <p:spPr bwMode="auto">
              <a:xfrm>
                <a:off x="1540" y="2644"/>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69" name="Oval 27"/>
              <p:cNvSpPr>
                <a:spLocks noChangeArrowheads="1"/>
              </p:cNvSpPr>
              <p:nvPr/>
            </p:nvSpPr>
            <p:spPr bwMode="auto">
              <a:xfrm>
                <a:off x="1588" y="3076"/>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73747" name="Group 28"/>
            <p:cNvGrpSpPr/>
            <p:nvPr/>
          </p:nvGrpSpPr>
          <p:grpSpPr bwMode="auto">
            <a:xfrm>
              <a:off x="1069975" y="2141538"/>
              <a:ext cx="449263" cy="3033712"/>
              <a:chOff x="676" y="1348"/>
              <a:chExt cx="280" cy="1912"/>
            </a:xfrm>
          </p:grpSpPr>
          <p:sp>
            <p:nvSpPr>
              <p:cNvPr id="73760" name="Oval 29"/>
              <p:cNvSpPr>
                <a:spLocks noChangeArrowheads="1"/>
              </p:cNvSpPr>
              <p:nvPr/>
            </p:nvSpPr>
            <p:spPr bwMode="auto">
              <a:xfrm>
                <a:off x="676" y="1348"/>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61" name="Oval 30"/>
              <p:cNvSpPr>
                <a:spLocks noChangeArrowheads="1"/>
              </p:cNvSpPr>
              <p:nvPr/>
            </p:nvSpPr>
            <p:spPr bwMode="auto">
              <a:xfrm>
                <a:off x="676" y="1780"/>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62" name="Oval 31"/>
              <p:cNvSpPr>
                <a:spLocks noChangeArrowheads="1"/>
              </p:cNvSpPr>
              <p:nvPr/>
            </p:nvSpPr>
            <p:spPr bwMode="auto">
              <a:xfrm>
                <a:off x="676" y="2212"/>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63" name="Oval 32"/>
              <p:cNvSpPr>
                <a:spLocks noChangeArrowheads="1"/>
              </p:cNvSpPr>
              <p:nvPr/>
            </p:nvSpPr>
            <p:spPr bwMode="auto">
              <a:xfrm>
                <a:off x="676" y="2644"/>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64" name="Oval 33"/>
              <p:cNvSpPr>
                <a:spLocks noChangeArrowheads="1"/>
              </p:cNvSpPr>
              <p:nvPr/>
            </p:nvSpPr>
            <p:spPr bwMode="auto">
              <a:xfrm>
                <a:off x="724" y="3076"/>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73748" name="Group 34"/>
            <p:cNvGrpSpPr/>
            <p:nvPr/>
          </p:nvGrpSpPr>
          <p:grpSpPr bwMode="auto">
            <a:xfrm>
              <a:off x="1531938" y="2141538"/>
              <a:ext cx="442912" cy="3033712"/>
              <a:chOff x="964" y="1348"/>
              <a:chExt cx="280" cy="1912"/>
            </a:xfrm>
          </p:grpSpPr>
          <p:sp>
            <p:nvSpPr>
              <p:cNvPr id="73755" name="Oval 35"/>
              <p:cNvSpPr>
                <a:spLocks noChangeArrowheads="1"/>
              </p:cNvSpPr>
              <p:nvPr/>
            </p:nvSpPr>
            <p:spPr bwMode="auto">
              <a:xfrm>
                <a:off x="964" y="1348"/>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56" name="Oval 36"/>
              <p:cNvSpPr>
                <a:spLocks noChangeArrowheads="1"/>
              </p:cNvSpPr>
              <p:nvPr/>
            </p:nvSpPr>
            <p:spPr bwMode="auto">
              <a:xfrm>
                <a:off x="964" y="1780"/>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57" name="Oval 37"/>
              <p:cNvSpPr>
                <a:spLocks noChangeArrowheads="1"/>
              </p:cNvSpPr>
              <p:nvPr/>
            </p:nvSpPr>
            <p:spPr bwMode="auto">
              <a:xfrm>
                <a:off x="964" y="2212"/>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58" name="Oval 38"/>
              <p:cNvSpPr>
                <a:spLocks noChangeArrowheads="1"/>
              </p:cNvSpPr>
              <p:nvPr/>
            </p:nvSpPr>
            <p:spPr bwMode="auto">
              <a:xfrm>
                <a:off x="964" y="2644"/>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59" name="Oval 39"/>
              <p:cNvSpPr>
                <a:spLocks noChangeArrowheads="1"/>
              </p:cNvSpPr>
              <p:nvPr/>
            </p:nvSpPr>
            <p:spPr bwMode="auto">
              <a:xfrm>
                <a:off x="1012" y="3076"/>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73749" name="Group 40"/>
            <p:cNvGrpSpPr/>
            <p:nvPr/>
          </p:nvGrpSpPr>
          <p:grpSpPr bwMode="auto">
            <a:xfrm>
              <a:off x="1987550" y="2141538"/>
              <a:ext cx="444500" cy="3033712"/>
              <a:chOff x="1252" y="1348"/>
              <a:chExt cx="280" cy="1912"/>
            </a:xfrm>
          </p:grpSpPr>
          <p:sp>
            <p:nvSpPr>
              <p:cNvPr id="73750" name="Oval 41"/>
              <p:cNvSpPr>
                <a:spLocks noChangeArrowheads="1"/>
              </p:cNvSpPr>
              <p:nvPr/>
            </p:nvSpPr>
            <p:spPr bwMode="auto">
              <a:xfrm>
                <a:off x="1252" y="1348"/>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51" name="Oval 42"/>
              <p:cNvSpPr>
                <a:spLocks noChangeArrowheads="1"/>
              </p:cNvSpPr>
              <p:nvPr/>
            </p:nvSpPr>
            <p:spPr bwMode="auto">
              <a:xfrm>
                <a:off x="1252" y="1780"/>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52" name="Oval 43"/>
              <p:cNvSpPr>
                <a:spLocks noChangeArrowheads="1"/>
              </p:cNvSpPr>
              <p:nvPr/>
            </p:nvSpPr>
            <p:spPr bwMode="auto">
              <a:xfrm>
                <a:off x="1252" y="2212"/>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53" name="Oval 44"/>
              <p:cNvSpPr>
                <a:spLocks noChangeArrowheads="1"/>
              </p:cNvSpPr>
              <p:nvPr/>
            </p:nvSpPr>
            <p:spPr bwMode="auto">
              <a:xfrm>
                <a:off x="1252" y="2644"/>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3754" name="Oval 45"/>
              <p:cNvSpPr>
                <a:spLocks noChangeArrowheads="1"/>
              </p:cNvSpPr>
              <p:nvPr/>
            </p:nvSpPr>
            <p:spPr bwMode="auto">
              <a:xfrm>
                <a:off x="1300" y="3076"/>
                <a:ext cx="232" cy="184"/>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3"/>
          <p:cNvGrpSpPr/>
          <p:nvPr/>
        </p:nvGrpSpPr>
        <p:grpSpPr bwMode="auto">
          <a:xfrm>
            <a:off x="1116013" y="1484313"/>
            <a:ext cx="6499225" cy="3049587"/>
            <a:chOff x="519" y="1268"/>
            <a:chExt cx="4094" cy="1922"/>
          </a:xfrm>
        </p:grpSpPr>
        <p:sp>
          <p:nvSpPr>
            <p:cNvPr id="74762" name="Rectangle 4"/>
            <p:cNvSpPr>
              <a:spLocks noChangeArrowheads="1"/>
            </p:cNvSpPr>
            <p:nvPr/>
          </p:nvSpPr>
          <p:spPr bwMode="auto">
            <a:xfrm>
              <a:off x="519" y="1268"/>
              <a:ext cx="495"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 Mn</a:t>
              </a:r>
              <a:endParaRPr lang="en-US" altLang="zh-CN" sz="1900">
                <a:latin typeface="Arial" panose="020B0604020202020204" pitchFamily="34" charset="0"/>
              </a:endParaRPr>
            </a:p>
          </p:txBody>
        </p:sp>
        <p:sp>
          <p:nvSpPr>
            <p:cNvPr id="74763" name="Rectangle 5"/>
            <p:cNvSpPr>
              <a:spLocks noChangeArrowheads="1"/>
            </p:cNvSpPr>
            <p:nvPr/>
          </p:nvSpPr>
          <p:spPr bwMode="auto">
            <a:xfrm>
              <a:off x="711" y="1700"/>
              <a:ext cx="49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Mn = </a:t>
              </a:r>
              <a:endParaRPr lang="en-US" altLang="zh-CN" sz="1900">
                <a:latin typeface="Arial" panose="020B0604020202020204" pitchFamily="34" charset="0"/>
              </a:endParaRPr>
            </a:p>
          </p:txBody>
        </p:sp>
        <p:sp>
          <p:nvSpPr>
            <p:cNvPr id="74764" name="Rectangle 6"/>
            <p:cNvSpPr>
              <a:spLocks noChangeArrowheads="1"/>
            </p:cNvSpPr>
            <p:nvPr/>
          </p:nvSpPr>
          <p:spPr bwMode="auto">
            <a:xfrm>
              <a:off x="1191" y="1557"/>
              <a:ext cx="502"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niMi</a:t>
              </a:r>
              <a:endParaRPr lang="en-US" altLang="zh-CN" sz="1900">
                <a:latin typeface="Arial" panose="020B0604020202020204" pitchFamily="34" charset="0"/>
              </a:endParaRPr>
            </a:p>
          </p:txBody>
        </p:sp>
        <p:sp>
          <p:nvSpPr>
            <p:cNvPr id="74765" name="Line 7"/>
            <p:cNvSpPr>
              <a:spLocks noChangeShapeType="1"/>
            </p:cNvSpPr>
            <p:nvPr/>
          </p:nvSpPr>
          <p:spPr bwMode="auto">
            <a:xfrm>
              <a:off x="1204" y="1776"/>
              <a:ext cx="61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4766" name="Rectangle 8"/>
            <p:cNvSpPr>
              <a:spLocks noChangeArrowheads="1"/>
            </p:cNvSpPr>
            <p:nvPr/>
          </p:nvSpPr>
          <p:spPr bwMode="auto">
            <a:xfrm>
              <a:off x="1336" y="1796"/>
              <a:ext cx="341"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ni</a:t>
              </a:r>
              <a:endParaRPr lang="en-US" altLang="zh-CN" sz="1900">
                <a:latin typeface="Arial" panose="020B0604020202020204" pitchFamily="34" charset="0"/>
              </a:endParaRPr>
            </a:p>
          </p:txBody>
        </p:sp>
        <p:sp>
          <p:nvSpPr>
            <p:cNvPr id="74767" name="Rectangle 9"/>
            <p:cNvSpPr>
              <a:spLocks noChangeArrowheads="1"/>
            </p:cNvSpPr>
            <p:nvPr/>
          </p:nvSpPr>
          <p:spPr bwMode="auto">
            <a:xfrm>
              <a:off x="1852" y="1653"/>
              <a:ext cx="20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a:t>
              </a:r>
              <a:endParaRPr lang="en-US" altLang="zh-CN" sz="1900">
                <a:latin typeface="Arial" panose="020B0604020202020204" pitchFamily="34" charset="0"/>
              </a:endParaRPr>
            </a:p>
          </p:txBody>
        </p:sp>
        <p:sp>
          <p:nvSpPr>
            <p:cNvPr id="74768" name="Rectangle 10"/>
            <p:cNvSpPr>
              <a:spLocks noChangeArrowheads="1"/>
            </p:cNvSpPr>
            <p:nvPr/>
          </p:nvSpPr>
          <p:spPr bwMode="auto">
            <a:xfrm>
              <a:off x="2103" y="1557"/>
              <a:ext cx="177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(25)(1) + (5)(5) + (5)(10)</a:t>
              </a:r>
              <a:endParaRPr lang="en-US" altLang="zh-CN" sz="1900">
                <a:latin typeface="Arial" panose="020B0604020202020204" pitchFamily="34" charset="0"/>
              </a:endParaRPr>
            </a:p>
          </p:txBody>
        </p:sp>
        <p:sp>
          <p:nvSpPr>
            <p:cNvPr id="74769" name="Line 11"/>
            <p:cNvSpPr>
              <a:spLocks noChangeShapeType="1"/>
            </p:cNvSpPr>
            <p:nvPr/>
          </p:nvSpPr>
          <p:spPr bwMode="auto">
            <a:xfrm>
              <a:off x="2164" y="1776"/>
              <a:ext cx="167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4770" name="Rectangle 12"/>
            <p:cNvSpPr>
              <a:spLocks noChangeArrowheads="1"/>
            </p:cNvSpPr>
            <p:nvPr/>
          </p:nvSpPr>
          <p:spPr bwMode="auto">
            <a:xfrm>
              <a:off x="2872" y="1749"/>
              <a:ext cx="63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25+5+5</a:t>
              </a:r>
              <a:endParaRPr lang="en-US" altLang="zh-CN" sz="1900">
                <a:latin typeface="Arial" panose="020B0604020202020204" pitchFamily="34" charset="0"/>
              </a:endParaRPr>
            </a:p>
          </p:txBody>
        </p:sp>
        <p:sp>
          <p:nvSpPr>
            <p:cNvPr id="74771" name="Rectangle 13"/>
            <p:cNvSpPr>
              <a:spLocks noChangeArrowheads="1"/>
            </p:cNvSpPr>
            <p:nvPr/>
          </p:nvSpPr>
          <p:spPr bwMode="auto">
            <a:xfrm>
              <a:off x="3879" y="1653"/>
              <a:ext cx="59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2.85</a:t>
              </a:r>
              <a:endParaRPr lang="en-US" altLang="zh-CN" sz="1900">
                <a:latin typeface="Arial" panose="020B0604020202020204" pitchFamily="34" charset="0"/>
              </a:endParaRPr>
            </a:p>
          </p:txBody>
        </p:sp>
        <p:sp>
          <p:nvSpPr>
            <p:cNvPr id="74772" name="Rectangle 14"/>
            <p:cNvSpPr>
              <a:spLocks noChangeArrowheads="1"/>
            </p:cNvSpPr>
            <p:nvPr/>
          </p:nvSpPr>
          <p:spPr bwMode="auto">
            <a:xfrm>
              <a:off x="519" y="2324"/>
              <a:ext cx="520"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2. Mw</a:t>
              </a:r>
              <a:endParaRPr lang="en-US" altLang="zh-CN" sz="1900">
                <a:latin typeface="Arial" panose="020B0604020202020204" pitchFamily="34" charset="0"/>
              </a:endParaRPr>
            </a:p>
          </p:txBody>
        </p:sp>
        <p:sp>
          <p:nvSpPr>
            <p:cNvPr id="74773" name="Rectangle 15"/>
            <p:cNvSpPr>
              <a:spLocks noChangeArrowheads="1"/>
            </p:cNvSpPr>
            <p:nvPr/>
          </p:nvSpPr>
          <p:spPr bwMode="auto">
            <a:xfrm>
              <a:off x="711" y="2852"/>
              <a:ext cx="52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Mw = </a:t>
              </a:r>
              <a:endParaRPr lang="en-US" altLang="zh-CN" sz="1900">
                <a:latin typeface="Arial" panose="020B0604020202020204" pitchFamily="34" charset="0"/>
              </a:endParaRPr>
            </a:p>
          </p:txBody>
        </p:sp>
        <p:sp>
          <p:nvSpPr>
            <p:cNvPr id="74774" name="Rectangle 16"/>
            <p:cNvSpPr>
              <a:spLocks noChangeArrowheads="1"/>
            </p:cNvSpPr>
            <p:nvPr/>
          </p:nvSpPr>
          <p:spPr bwMode="auto">
            <a:xfrm>
              <a:off x="1144" y="2709"/>
              <a:ext cx="54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miMi</a:t>
              </a:r>
              <a:endParaRPr lang="en-US" altLang="zh-CN" sz="1900">
                <a:latin typeface="Arial" panose="020B0604020202020204" pitchFamily="34" charset="0"/>
              </a:endParaRPr>
            </a:p>
          </p:txBody>
        </p:sp>
        <p:sp>
          <p:nvSpPr>
            <p:cNvPr id="74775" name="Line 17"/>
            <p:cNvSpPr>
              <a:spLocks noChangeShapeType="1"/>
            </p:cNvSpPr>
            <p:nvPr/>
          </p:nvSpPr>
          <p:spPr bwMode="auto">
            <a:xfrm>
              <a:off x="1204" y="2928"/>
              <a:ext cx="52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4776" name="Rectangle 18"/>
            <p:cNvSpPr>
              <a:spLocks noChangeArrowheads="1"/>
            </p:cNvSpPr>
            <p:nvPr/>
          </p:nvSpPr>
          <p:spPr bwMode="auto">
            <a:xfrm>
              <a:off x="1239" y="2948"/>
              <a:ext cx="38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mi</a:t>
              </a:r>
              <a:endParaRPr lang="en-US" altLang="zh-CN" sz="1900">
                <a:latin typeface="Arial" panose="020B0604020202020204" pitchFamily="34" charset="0"/>
              </a:endParaRPr>
            </a:p>
          </p:txBody>
        </p:sp>
        <p:sp>
          <p:nvSpPr>
            <p:cNvPr id="74777" name="Rectangle 19"/>
            <p:cNvSpPr>
              <a:spLocks noChangeArrowheads="1"/>
            </p:cNvSpPr>
            <p:nvPr/>
          </p:nvSpPr>
          <p:spPr bwMode="auto">
            <a:xfrm>
              <a:off x="1708" y="2803"/>
              <a:ext cx="20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a:t>
              </a:r>
              <a:endParaRPr lang="en-US" altLang="zh-CN" sz="1900">
                <a:latin typeface="Arial" panose="020B0604020202020204" pitchFamily="34" charset="0"/>
              </a:endParaRPr>
            </a:p>
          </p:txBody>
        </p:sp>
        <p:sp>
          <p:nvSpPr>
            <p:cNvPr id="74778" name="Rectangle 20"/>
            <p:cNvSpPr>
              <a:spLocks noChangeArrowheads="1"/>
            </p:cNvSpPr>
            <p:nvPr/>
          </p:nvSpPr>
          <p:spPr bwMode="auto">
            <a:xfrm>
              <a:off x="2008" y="2948"/>
              <a:ext cx="177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(25)(1) + (5)(5) + (5)(10)</a:t>
              </a:r>
              <a:endParaRPr lang="en-US" altLang="zh-CN" sz="1900">
                <a:latin typeface="Arial" panose="020B0604020202020204" pitchFamily="34" charset="0"/>
              </a:endParaRPr>
            </a:p>
          </p:txBody>
        </p:sp>
        <p:sp>
          <p:nvSpPr>
            <p:cNvPr id="74779" name="Line 21"/>
            <p:cNvSpPr>
              <a:spLocks noChangeShapeType="1"/>
            </p:cNvSpPr>
            <p:nvPr/>
          </p:nvSpPr>
          <p:spPr bwMode="auto">
            <a:xfrm>
              <a:off x="1972" y="2928"/>
              <a:ext cx="200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4780" name="Rectangle 22"/>
            <p:cNvSpPr>
              <a:spLocks noChangeArrowheads="1"/>
            </p:cNvSpPr>
            <p:nvPr/>
          </p:nvSpPr>
          <p:spPr bwMode="auto">
            <a:xfrm>
              <a:off x="1911" y="2709"/>
              <a:ext cx="205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(25)(1)(1) + (5)(5)</a:t>
              </a:r>
              <a:r>
                <a:rPr lang="en-US" altLang="zh-CN" sz="1900" baseline="30000">
                  <a:latin typeface="Arial" panose="020B0604020202020204" pitchFamily="34" charset="0"/>
                </a:rPr>
                <a:t>2 </a:t>
              </a:r>
              <a:r>
                <a:rPr lang="en-US" altLang="zh-CN" sz="1900">
                  <a:latin typeface="Arial" panose="020B0604020202020204" pitchFamily="34" charset="0"/>
                </a:rPr>
                <a:t>+ (5)(10)</a:t>
              </a:r>
              <a:r>
                <a:rPr lang="en-US" altLang="zh-CN" sz="1900" baseline="30000">
                  <a:latin typeface="Arial" panose="020B0604020202020204" pitchFamily="34" charset="0"/>
                </a:rPr>
                <a:t>2</a:t>
              </a:r>
              <a:endParaRPr lang="en-US" altLang="zh-CN" sz="1900" baseline="30000">
                <a:latin typeface="Arial" panose="020B0604020202020204" pitchFamily="34" charset="0"/>
              </a:endParaRPr>
            </a:p>
          </p:txBody>
        </p:sp>
        <p:sp>
          <p:nvSpPr>
            <p:cNvPr id="74781" name="Rectangle 23"/>
            <p:cNvSpPr>
              <a:spLocks noChangeArrowheads="1"/>
            </p:cNvSpPr>
            <p:nvPr/>
          </p:nvSpPr>
          <p:spPr bwMode="auto">
            <a:xfrm>
              <a:off x="4023" y="2803"/>
              <a:ext cx="59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6.50</a:t>
              </a:r>
              <a:endParaRPr lang="en-US" altLang="zh-CN" sz="1900">
                <a:latin typeface="Arial" panose="020B0604020202020204" pitchFamily="34" charset="0"/>
              </a:endParaRPr>
            </a:p>
          </p:txBody>
        </p:sp>
      </p:grpSp>
      <p:sp>
        <p:nvSpPr>
          <p:cNvPr id="74755" name="Rectangle 24"/>
          <p:cNvSpPr>
            <a:spLocks noChangeArrowheads="1"/>
          </p:cNvSpPr>
          <p:nvPr/>
        </p:nvSpPr>
        <p:spPr bwMode="auto">
          <a:xfrm>
            <a:off x="1116013" y="4911725"/>
            <a:ext cx="14144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3. </a:t>
            </a:r>
            <a:r>
              <a:rPr lang="zh-CN" altLang="en-US" sz="1900">
                <a:latin typeface="Arial" panose="020B0604020202020204" pitchFamily="34" charset="0"/>
              </a:rPr>
              <a:t>多分散性</a:t>
            </a:r>
            <a:endParaRPr lang="zh-CN" altLang="en-US" sz="1900">
              <a:latin typeface="Arial" panose="020B0604020202020204" pitchFamily="34" charset="0"/>
            </a:endParaRPr>
          </a:p>
        </p:txBody>
      </p:sp>
      <p:grpSp>
        <p:nvGrpSpPr>
          <p:cNvPr id="74756" name="Group 25"/>
          <p:cNvGrpSpPr/>
          <p:nvPr/>
        </p:nvGrpSpPr>
        <p:grpSpPr bwMode="auto">
          <a:xfrm>
            <a:off x="1725613" y="5367338"/>
            <a:ext cx="1919287" cy="762000"/>
            <a:chOff x="903" y="3716"/>
            <a:chExt cx="1210" cy="479"/>
          </a:xfrm>
        </p:grpSpPr>
        <p:sp>
          <p:nvSpPr>
            <p:cNvPr id="74757" name="Rectangle 26"/>
            <p:cNvSpPr>
              <a:spLocks noChangeArrowheads="1"/>
            </p:cNvSpPr>
            <p:nvPr/>
          </p:nvSpPr>
          <p:spPr bwMode="auto">
            <a:xfrm>
              <a:off x="903" y="3812"/>
              <a:ext cx="245"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a:t>
              </a:r>
              <a:endParaRPr lang="en-US" altLang="zh-CN" sz="1900">
                <a:latin typeface="Arial" panose="020B0604020202020204" pitchFamily="34" charset="0"/>
              </a:endParaRPr>
            </a:p>
          </p:txBody>
        </p:sp>
        <p:sp>
          <p:nvSpPr>
            <p:cNvPr id="74758" name="Rectangle 27"/>
            <p:cNvSpPr>
              <a:spLocks noChangeArrowheads="1"/>
            </p:cNvSpPr>
            <p:nvPr/>
          </p:nvSpPr>
          <p:spPr bwMode="auto">
            <a:xfrm>
              <a:off x="1095" y="3716"/>
              <a:ext cx="351"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Mw</a:t>
              </a:r>
              <a:endParaRPr lang="en-US" altLang="zh-CN" sz="1900">
                <a:latin typeface="Arial" panose="020B0604020202020204" pitchFamily="34" charset="0"/>
              </a:endParaRPr>
            </a:p>
          </p:txBody>
        </p:sp>
        <p:sp>
          <p:nvSpPr>
            <p:cNvPr id="74759" name="Line 28"/>
            <p:cNvSpPr>
              <a:spLocks noChangeShapeType="1"/>
            </p:cNvSpPr>
            <p:nvPr/>
          </p:nvSpPr>
          <p:spPr bwMode="auto">
            <a:xfrm>
              <a:off x="1108" y="3936"/>
              <a:ext cx="28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p>
              <a:endParaRPr lang="zh-CN" altLang="en-US"/>
            </a:p>
          </p:txBody>
        </p:sp>
        <p:sp>
          <p:nvSpPr>
            <p:cNvPr id="74760" name="Rectangle 29"/>
            <p:cNvSpPr>
              <a:spLocks noChangeArrowheads="1"/>
            </p:cNvSpPr>
            <p:nvPr/>
          </p:nvSpPr>
          <p:spPr bwMode="auto">
            <a:xfrm>
              <a:off x="1095" y="3957"/>
              <a:ext cx="326"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Mn</a:t>
              </a:r>
              <a:endParaRPr lang="en-US" altLang="zh-CN" sz="1900">
                <a:latin typeface="Arial" panose="020B0604020202020204" pitchFamily="34" charset="0"/>
              </a:endParaRPr>
            </a:p>
          </p:txBody>
        </p:sp>
        <p:sp>
          <p:nvSpPr>
            <p:cNvPr id="74761" name="Rectangle 30"/>
            <p:cNvSpPr>
              <a:spLocks noChangeArrowheads="1"/>
            </p:cNvSpPr>
            <p:nvPr/>
          </p:nvSpPr>
          <p:spPr bwMode="auto">
            <a:xfrm>
              <a:off x="1479" y="3861"/>
              <a:ext cx="63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2.281</a:t>
              </a:r>
              <a:endParaRPr lang="en-US" altLang="zh-CN" sz="1900">
                <a:latin typeface="Arial" panose="020B0604020202020204" pitchFamily="34" charset="0"/>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2"/>
          <p:cNvSpPr txBox="1">
            <a:spLocks noChangeArrowheads="1"/>
          </p:cNvSpPr>
          <p:nvPr/>
        </p:nvSpPr>
        <p:spPr bwMode="auto">
          <a:xfrm>
            <a:off x="428625" y="5913438"/>
            <a:ext cx="4433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400">
                <a:solidFill>
                  <a:srgbClr val="FF3300"/>
                </a:solidFill>
                <a:latin typeface="Arial" panose="020B0604020202020204" pitchFamily="34" charset="0"/>
              </a:rPr>
              <a:t>Note:  </a:t>
            </a:r>
            <a:r>
              <a:rPr lang="zh-CN" altLang="en-US" sz="2400">
                <a:solidFill>
                  <a:srgbClr val="FF3300"/>
                </a:solidFill>
                <a:latin typeface="Arial" panose="020B0604020202020204" pitchFamily="34" charset="0"/>
              </a:rPr>
              <a:t>这些值为每个球的分子量</a:t>
            </a:r>
            <a:endParaRPr lang="zh-CN" altLang="en-US" sz="2400">
              <a:solidFill>
                <a:srgbClr val="FF3300"/>
              </a:solidFill>
              <a:latin typeface="Arial" panose="020B0604020202020204" pitchFamily="34" charset="0"/>
            </a:endParaRPr>
          </a:p>
        </p:txBody>
      </p:sp>
      <p:sp>
        <p:nvSpPr>
          <p:cNvPr id="75779" name="文本框 21"/>
          <p:cNvSpPr txBox="1">
            <a:spLocks noChangeArrowheads="1"/>
          </p:cNvSpPr>
          <p:nvPr/>
        </p:nvSpPr>
        <p:spPr bwMode="auto">
          <a:xfrm>
            <a:off x="657225" y="747713"/>
            <a:ext cx="771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a:t>例</a:t>
            </a:r>
            <a:r>
              <a:rPr lang="en-US" altLang="zh-CN"/>
              <a:t>3</a:t>
            </a:r>
            <a:endParaRPr lang="zh-CN" altLang="en-US"/>
          </a:p>
        </p:txBody>
      </p:sp>
      <p:grpSp>
        <p:nvGrpSpPr>
          <p:cNvPr id="75780" name="组合 22"/>
          <p:cNvGrpSpPr/>
          <p:nvPr/>
        </p:nvGrpSpPr>
        <p:grpSpPr bwMode="auto">
          <a:xfrm>
            <a:off x="1258888" y="1557338"/>
            <a:ext cx="7016750" cy="3986212"/>
            <a:chOff x="1358900" y="2062163"/>
            <a:chExt cx="7016750" cy="3986212"/>
          </a:xfrm>
        </p:grpSpPr>
        <p:sp>
          <p:nvSpPr>
            <p:cNvPr id="75781" name="Oval 3"/>
            <p:cNvSpPr>
              <a:spLocks noChangeArrowheads="1"/>
            </p:cNvSpPr>
            <p:nvPr/>
          </p:nvSpPr>
          <p:spPr bwMode="auto">
            <a:xfrm>
              <a:off x="1454150" y="2214563"/>
              <a:ext cx="366713" cy="29368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782" name="Oval 4"/>
            <p:cNvSpPr>
              <a:spLocks noChangeArrowheads="1"/>
            </p:cNvSpPr>
            <p:nvPr/>
          </p:nvSpPr>
          <p:spPr bwMode="auto">
            <a:xfrm>
              <a:off x="1454150" y="2900363"/>
              <a:ext cx="366713" cy="29368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783" name="Oval 5"/>
            <p:cNvSpPr>
              <a:spLocks noChangeArrowheads="1"/>
            </p:cNvSpPr>
            <p:nvPr/>
          </p:nvSpPr>
          <p:spPr bwMode="auto">
            <a:xfrm>
              <a:off x="1454150" y="3587750"/>
              <a:ext cx="366713" cy="290513"/>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784" name="Oval 6"/>
            <p:cNvSpPr>
              <a:spLocks noChangeArrowheads="1"/>
            </p:cNvSpPr>
            <p:nvPr/>
          </p:nvSpPr>
          <p:spPr bwMode="auto">
            <a:xfrm>
              <a:off x="1454150" y="4271963"/>
              <a:ext cx="366713" cy="29368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785" name="Oval 7"/>
            <p:cNvSpPr>
              <a:spLocks noChangeArrowheads="1"/>
            </p:cNvSpPr>
            <p:nvPr/>
          </p:nvSpPr>
          <p:spPr bwMode="auto">
            <a:xfrm>
              <a:off x="1531938" y="4957763"/>
              <a:ext cx="368300" cy="29368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786" name="Rectangle 8"/>
            <p:cNvSpPr>
              <a:spLocks noChangeArrowheads="1"/>
            </p:cNvSpPr>
            <p:nvPr/>
          </p:nvSpPr>
          <p:spPr bwMode="auto">
            <a:xfrm>
              <a:off x="1358900" y="5670550"/>
              <a:ext cx="1042988"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1g/mole</a:t>
              </a:r>
              <a:endParaRPr lang="en-US" altLang="zh-CN" sz="1900">
                <a:latin typeface="Arial" panose="020B0604020202020204" pitchFamily="34" charset="0"/>
              </a:endParaRPr>
            </a:p>
          </p:txBody>
        </p:sp>
        <p:sp>
          <p:nvSpPr>
            <p:cNvPr id="75787" name="Rectangle 9"/>
            <p:cNvSpPr>
              <a:spLocks noChangeArrowheads="1"/>
            </p:cNvSpPr>
            <p:nvPr/>
          </p:nvSpPr>
          <p:spPr bwMode="auto">
            <a:xfrm>
              <a:off x="3416300" y="5670550"/>
              <a:ext cx="1042988"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5g/mole</a:t>
              </a:r>
              <a:endParaRPr lang="en-US" altLang="zh-CN" sz="1900">
                <a:latin typeface="Arial" panose="020B0604020202020204" pitchFamily="34" charset="0"/>
              </a:endParaRPr>
            </a:p>
          </p:txBody>
        </p:sp>
        <p:sp>
          <p:nvSpPr>
            <p:cNvPr id="75788" name="Oval 10"/>
            <p:cNvSpPr>
              <a:spLocks noChangeArrowheads="1"/>
            </p:cNvSpPr>
            <p:nvPr/>
          </p:nvSpPr>
          <p:spPr bwMode="auto">
            <a:xfrm>
              <a:off x="6486525" y="2062163"/>
              <a:ext cx="1052513" cy="1057275"/>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789" name="Oval 11"/>
            <p:cNvSpPr>
              <a:spLocks noChangeArrowheads="1"/>
            </p:cNvSpPr>
            <p:nvPr/>
          </p:nvSpPr>
          <p:spPr bwMode="auto">
            <a:xfrm>
              <a:off x="7092950" y="3130550"/>
              <a:ext cx="1055688" cy="1054100"/>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790" name="Oval 12"/>
            <p:cNvSpPr>
              <a:spLocks noChangeArrowheads="1"/>
            </p:cNvSpPr>
            <p:nvPr/>
          </p:nvSpPr>
          <p:spPr bwMode="auto">
            <a:xfrm>
              <a:off x="6024563" y="3130550"/>
              <a:ext cx="1055687" cy="1054100"/>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791" name="Oval 13"/>
            <p:cNvSpPr>
              <a:spLocks noChangeArrowheads="1"/>
            </p:cNvSpPr>
            <p:nvPr/>
          </p:nvSpPr>
          <p:spPr bwMode="auto">
            <a:xfrm>
              <a:off x="7323138" y="4197350"/>
              <a:ext cx="1052512" cy="1054100"/>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792" name="Oval 14"/>
            <p:cNvSpPr>
              <a:spLocks noChangeArrowheads="1"/>
            </p:cNvSpPr>
            <p:nvPr/>
          </p:nvSpPr>
          <p:spPr bwMode="auto">
            <a:xfrm>
              <a:off x="6102350" y="4271963"/>
              <a:ext cx="1054100" cy="105886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793" name="Rectangle 15"/>
            <p:cNvSpPr>
              <a:spLocks noChangeArrowheads="1"/>
            </p:cNvSpPr>
            <p:nvPr/>
          </p:nvSpPr>
          <p:spPr bwMode="auto">
            <a:xfrm>
              <a:off x="6235700" y="5670550"/>
              <a:ext cx="124460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10 g/mole</a:t>
              </a:r>
              <a:endParaRPr lang="en-US" altLang="zh-CN" sz="1900">
                <a:latin typeface="Arial" panose="020B0604020202020204" pitchFamily="34" charset="0"/>
              </a:endParaRPr>
            </a:p>
          </p:txBody>
        </p:sp>
        <p:grpSp>
          <p:nvGrpSpPr>
            <p:cNvPr id="75794" name="Group 16"/>
            <p:cNvGrpSpPr/>
            <p:nvPr/>
          </p:nvGrpSpPr>
          <p:grpSpPr bwMode="auto">
            <a:xfrm>
              <a:off x="3284538" y="2062163"/>
              <a:ext cx="1204912" cy="3570287"/>
              <a:chOff x="2068" y="1300"/>
              <a:chExt cx="760" cy="2248"/>
            </a:xfrm>
          </p:grpSpPr>
          <p:grpSp>
            <p:nvGrpSpPr>
              <p:cNvPr id="75795" name="Group 17"/>
              <p:cNvGrpSpPr/>
              <p:nvPr/>
            </p:nvGrpSpPr>
            <p:grpSpPr bwMode="auto">
              <a:xfrm>
                <a:off x="2068" y="1300"/>
                <a:ext cx="376" cy="1864"/>
                <a:chOff x="2068" y="1300"/>
                <a:chExt cx="376" cy="1864"/>
              </a:xfrm>
            </p:grpSpPr>
            <p:sp>
              <p:nvSpPr>
                <p:cNvPr id="75820" name="Oval 18"/>
                <p:cNvSpPr>
                  <a:spLocks noChangeArrowheads="1"/>
                </p:cNvSpPr>
                <p:nvPr/>
              </p:nvSpPr>
              <p:spPr bwMode="auto">
                <a:xfrm>
                  <a:off x="2068" y="1300"/>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21" name="Oval 19"/>
                <p:cNvSpPr>
                  <a:spLocks noChangeArrowheads="1"/>
                </p:cNvSpPr>
                <p:nvPr/>
              </p:nvSpPr>
              <p:spPr bwMode="auto">
                <a:xfrm>
                  <a:off x="2068" y="1684"/>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22" name="Oval 20"/>
                <p:cNvSpPr>
                  <a:spLocks noChangeArrowheads="1"/>
                </p:cNvSpPr>
                <p:nvPr/>
              </p:nvSpPr>
              <p:spPr bwMode="auto">
                <a:xfrm>
                  <a:off x="2068" y="2068"/>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23" name="Oval 21"/>
                <p:cNvSpPr>
                  <a:spLocks noChangeArrowheads="1"/>
                </p:cNvSpPr>
                <p:nvPr/>
              </p:nvSpPr>
              <p:spPr bwMode="auto">
                <a:xfrm>
                  <a:off x="2068" y="2452"/>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24" name="Oval 22"/>
                <p:cNvSpPr>
                  <a:spLocks noChangeArrowheads="1"/>
                </p:cNvSpPr>
                <p:nvPr/>
              </p:nvSpPr>
              <p:spPr bwMode="auto">
                <a:xfrm>
                  <a:off x="2068" y="2836"/>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75796" name="Group 23"/>
              <p:cNvGrpSpPr/>
              <p:nvPr/>
            </p:nvGrpSpPr>
            <p:grpSpPr bwMode="auto">
              <a:xfrm>
                <a:off x="2164" y="1396"/>
                <a:ext cx="376" cy="1864"/>
                <a:chOff x="2164" y="1396"/>
                <a:chExt cx="376" cy="1864"/>
              </a:xfrm>
            </p:grpSpPr>
            <p:sp>
              <p:nvSpPr>
                <p:cNvPr id="75815" name="Oval 24"/>
                <p:cNvSpPr>
                  <a:spLocks noChangeArrowheads="1"/>
                </p:cNvSpPr>
                <p:nvPr/>
              </p:nvSpPr>
              <p:spPr bwMode="auto">
                <a:xfrm>
                  <a:off x="2164" y="1396"/>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16" name="Oval 25"/>
                <p:cNvSpPr>
                  <a:spLocks noChangeArrowheads="1"/>
                </p:cNvSpPr>
                <p:nvPr/>
              </p:nvSpPr>
              <p:spPr bwMode="auto">
                <a:xfrm>
                  <a:off x="2164" y="1780"/>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17" name="Oval 26"/>
                <p:cNvSpPr>
                  <a:spLocks noChangeArrowheads="1"/>
                </p:cNvSpPr>
                <p:nvPr/>
              </p:nvSpPr>
              <p:spPr bwMode="auto">
                <a:xfrm>
                  <a:off x="2164" y="2164"/>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18" name="Oval 27"/>
                <p:cNvSpPr>
                  <a:spLocks noChangeArrowheads="1"/>
                </p:cNvSpPr>
                <p:nvPr/>
              </p:nvSpPr>
              <p:spPr bwMode="auto">
                <a:xfrm>
                  <a:off x="2164" y="2548"/>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19" name="Oval 28"/>
                <p:cNvSpPr>
                  <a:spLocks noChangeArrowheads="1"/>
                </p:cNvSpPr>
                <p:nvPr/>
              </p:nvSpPr>
              <p:spPr bwMode="auto">
                <a:xfrm>
                  <a:off x="2164" y="2932"/>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75797" name="Group 29"/>
              <p:cNvGrpSpPr/>
              <p:nvPr/>
            </p:nvGrpSpPr>
            <p:grpSpPr bwMode="auto">
              <a:xfrm>
                <a:off x="2260" y="1492"/>
                <a:ext cx="376" cy="1864"/>
                <a:chOff x="2260" y="1492"/>
                <a:chExt cx="376" cy="1864"/>
              </a:xfrm>
            </p:grpSpPr>
            <p:sp>
              <p:nvSpPr>
                <p:cNvPr id="75810" name="Oval 30"/>
                <p:cNvSpPr>
                  <a:spLocks noChangeArrowheads="1"/>
                </p:cNvSpPr>
                <p:nvPr/>
              </p:nvSpPr>
              <p:spPr bwMode="auto">
                <a:xfrm>
                  <a:off x="2260" y="1492"/>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11" name="Oval 31"/>
                <p:cNvSpPr>
                  <a:spLocks noChangeArrowheads="1"/>
                </p:cNvSpPr>
                <p:nvPr/>
              </p:nvSpPr>
              <p:spPr bwMode="auto">
                <a:xfrm>
                  <a:off x="2260" y="1876"/>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12" name="Oval 32"/>
                <p:cNvSpPr>
                  <a:spLocks noChangeArrowheads="1"/>
                </p:cNvSpPr>
                <p:nvPr/>
              </p:nvSpPr>
              <p:spPr bwMode="auto">
                <a:xfrm>
                  <a:off x="2260" y="2260"/>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13" name="Oval 33"/>
                <p:cNvSpPr>
                  <a:spLocks noChangeArrowheads="1"/>
                </p:cNvSpPr>
                <p:nvPr/>
              </p:nvSpPr>
              <p:spPr bwMode="auto">
                <a:xfrm>
                  <a:off x="2260" y="2644"/>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14" name="Oval 34"/>
                <p:cNvSpPr>
                  <a:spLocks noChangeArrowheads="1"/>
                </p:cNvSpPr>
                <p:nvPr/>
              </p:nvSpPr>
              <p:spPr bwMode="auto">
                <a:xfrm>
                  <a:off x="2260" y="3028"/>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75798" name="Group 35"/>
              <p:cNvGrpSpPr/>
              <p:nvPr/>
            </p:nvGrpSpPr>
            <p:grpSpPr bwMode="auto">
              <a:xfrm>
                <a:off x="2356" y="1588"/>
                <a:ext cx="376" cy="1864"/>
                <a:chOff x="2356" y="1588"/>
                <a:chExt cx="376" cy="1864"/>
              </a:xfrm>
            </p:grpSpPr>
            <p:sp>
              <p:nvSpPr>
                <p:cNvPr id="75805" name="Oval 36"/>
                <p:cNvSpPr>
                  <a:spLocks noChangeArrowheads="1"/>
                </p:cNvSpPr>
                <p:nvPr/>
              </p:nvSpPr>
              <p:spPr bwMode="auto">
                <a:xfrm>
                  <a:off x="2356" y="1588"/>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06" name="Oval 37"/>
                <p:cNvSpPr>
                  <a:spLocks noChangeArrowheads="1"/>
                </p:cNvSpPr>
                <p:nvPr/>
              </p:nvSpPr>
              <p:spPr bwMode="auto">
                <a:xfrm>
                  <a:off x="2356" y="1972"/>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07" name="Oval 38"/>
                <p:cNvSpPr>
                  <a:spLocks noChangeArrowheads="1"/>
                </p:cNvSpPr>
                <p:nvPr/>
              </p:nvSpPr>
              <p:spPr bwMode="auto">
                <a:xfrm>
                  <a:off x="2356" y="2356"/>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08" name="Oval 39"/>
                <p:cNvSpPr>
                  <a:spLocks noChangeArrowheads="1"/>
                </p:cNvSpPr>
                <p:nvPr/>
              </p:nvSpPr>
              <p:spPr bwMode="auto">
                <a:xfrm>
                  <a:off x="2356" y="2740"/>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09" name="Oval 40"/>
                <p:cNvSpPr>
                  <a:spLocks noChangeArrowheads="1"/>
                </p:cNvSpPr>
                <p:nvPr/>
              </p:nvSpPr>
              <p:spPr bwMode="auto">
                <a:xfrm>
                  <a:off x="2356" y="3124"/>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75799" name="Group 41"/>
              <p:cNvGrpSpPr/>
              <p:nvPr/>
            </p:nvGrpSpPr>
            <p:grpSpPr bwMode="auto">
              <a:xfrm>
                <a:off x="2452" y="1684"/>
                <a:ext cx="376" cy="1864"/>
                <a:chOff x="2452" y="1684"/>
                <a:chExt cx="376" cy="1864"/>
              </a:xfrm>
            </p:grpSpPr>
            <p:sp>
              <p:nvSpPr>
                <p:cNvPr id="75800" name="Oval 42"/>
                <p:cNvSpPr>
                  <a:spLocks noChangeArrowheads="1"/>
                </p:cNvSpPr>
                <p:nvPr/>
              </p:nvSpPr>
              <p:spPr bwMode="auto">
                <a:xfrm>
                  <a:off x="2452" y="1684"/>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01" name="Oval 43"/>
                <p:cNvSpPr>
                  <a:spLocks noChangeArrowheads="1"/>
                </p:cNvSpPr>
                <p:nvPr/>
              </p:nvSpPr>
              <p:spPr bwMode="auto">
                <a:xfrm>
                  <a:off x="2452" y="2068"/>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02" name="Oval 44"/>
                <p:cNvSpPr>
                  <a:spLocks noChangeArrowheads="1"/>
                </p:cNvSpPr>
                <p:nvPr/>
              </p:nvSpPr>
              <p:spPr bwMode="auto">
                <a:xfrm>
                  <a:off x="2452" y="2452"/>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03" name="Oval 45"/>
                <p:cNvSpPr>
                  <a:spLocks noChangeArrowheads="1"/>
                </p:cNvSpPr>
                <p:nvPr/>
              </p:nvSpPr>
              <p:spPr bwMode="auto">
                <a:xfrm>
                  <a:off x="2452" y="2836"/>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5804" name="Oval 46"/>
                <p:cNvSpPr>
                  <a:spLocks noChangeArrowheads="1"/>
                </p:cNvSpPr>
                <p:nvPr/>
              </p:nvSpPr>
              <p:spPr bwMode="auto">
                <a:xfrm>
                  <a:off x="2452" y="3220"/>
                  <a:ext cx="376" cy="32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Group 3"/>
          <p:cNvGrpSpPr/>
          <p:nvPr/>
        </p:nvGrpSpPr>
        <p:grpSpPr bwMode="auto">
          <a:xfrm>
            <a:off x="1116013" y="1484313"/>
            <a:ext cx="6635750" cy="3049587"/>
            <a:chOff x="519" y="1268"/>
            <a:chExt cx="4180" cy="1922"/>
          </a:xfrm>
        </p:grpSpPr>
        <p:sp>
          <p:nvSpPr>
            <p:cNvPr id="76810" name="Rectangle 4"/>
            <p:cNvSpPr>
              <a:spLocks noChangeArrowheads="1"/>
            </p:cNvSpPr>
            <p:nvPr/>
          </p:nvSpPr>
          <p:spPr bwMode="auto">
            <a:xfrm>
              <a:off x="519" y="1268"/>
              <a:ext cx="495"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 Mn</a:t>
              </a:r>
              <a:endParaRPr lang="en-US" altLang="zh-CN" sz="1900">
                <a:latin typeface="Arial" panose="020B0604020202020204" pitchFamily="34" charset="0"/>
              </a:endParaRPr>
            </a:p>
          </p:txBody>
        </p:sp>
        <p:sp>
          <p:nvSpPr>
            <p:cNvPr id="76811" name="Rectangle 5"/>
            <p:cNvSpPr>
              <a:spLocks noChangeArrowheads="1"/>
            </p:cNvSpPr>
            <p:nvPr/>
          </p:nvSpPr>
          <p:spPr bwMode="auto">
            <a:xfrm>
              <a:off x="711" y="1700"/>
              <a:ext cx="49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Mn = </a:t>
              </a:r>
              <a:endParaRPr lang="en-US" altLang="zh-CN" sz="1900">
                <a:latin typeface="Arial" panose="020B0604020202020204" pitchFamily="34" charset="0"/>
              </a:endParaRPr>
            </a:p>
          </p:txBody>
        </p:sp>
        <p:sp>
          <p:nvSpPr>
            <p:cNvPr id="76812" name="Rectangle 6"/>
            <p:cNvSpPr>
              <a:spLocks noChangeArrowheads="1"/>
            </p:cNvSpPr>
            <p:nvPr/>
          </p:nvSpPr>
          <p:spPr bwMode="auto">
            <a:xfrm>
              <a:off x="1191" y="1557"/>
              <a:ext cx="502"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niMi</a:t>
              </a:r>
              <a:endParaRPr lang="en-US" altLang="zh-CN" sz="1900">
                <a:latin typeface="Arial" panose="020B0604020202020204" pitchFamily="34" charset="0"/>
              </a:endParaRPr>
            </a:p>
          </p:txBody>
        </p:sp>
        <p:sp>
          <p:nvSpPr>
            <p:cNvPr id="76813" name="Line 7"/>
            <p:cNvSpPr>
              <a:spLocks noChangeShapeType="1"/>
            </p:cNvSpPr>
            <p:nvPr/>
          </p:nvSpPr>
          <p:spPr bwMode="auto">
            <a:xfrm>
              <a:off x="1204" y="1776"/>
              <a:ext cx="61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6814" name="Rectangle 8"/>
            <p:cNvSpPr>
              <a:spLocks noChangeArrowheads="1"/>
            </p:cNvSpPr>
            <p:nvPr/>
          </p:nvSpPr>
          <p:spPr bwMode="auto">
            <a:xfrm>
              <a:off x="1336" y="1796"/>
              <a:ext cx="341"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ni</a:t>
              </a:r>
              <a:endParaRPr lang="en-US" altLang="zh-CN" sz="1900">
                <a:latin typeface="Arial" panose="020B0604020202020204" pitchFamily="34" charset="0"/>
              </a:endParaRPr>
            </a:p>
          </p:txBody>
        </p:sp>
        <p:sp>
          <p:nvSpPr>
            <p:cNvPr id="76815" name="Rectangle 9"/>
            <p:cNvSpPr>
              <a:spLocks noChangeArrowheads="1"/>
            </p:cNvSpPr>
            <p:nvPr/>
          </p:nvSpPr>
          <p:spPr bwMode="auto">
            <a:xfrm>
              <a:off x="1852" y="1653"/>
              <a:ext cx="20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a:t>
              </a:r>
              <a:endParaRPr lang="en-US" altLang="zh-CN" sz="1900">
                <a:latin typeface="Arial" panose="020B0604020202020204" pitchFamily="34" charset="0"/>
              </a:endParaRPr>
            </a:p>
          </p:txBody>
        </p:sp>
        <p:sp>
          <p:nvSpPr>
            <p:cNvPr id="76816" name="Rectangle 10"/>
            <p:cNvSpPr>
              <a:spLocks noChangeArrowheads="1"/>
            </p:cNvSpPr>
            <p:nvPr/>
          </p:nvSpPr>
          <p:spPr bwMode="auto">
            <a:xfrm>
              <a:off x="2103" y="1557"/>
              <a:ext cx="177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(5)(1) + (25)(5) + (5)(10)</a:t>
              </a:r>
              <a:endParaRPr lang="en-US" altLang="zh-CN" sz="1900">
                <a:latin typeface="Arial" panose="020B0604020202020204" pitchFamily="34" charset="0"/>
              </a:endParaRPr>
            </a:p>
          </p:txBody>
        </p:sp>
        <p:sp>
          <p:nvSpPr>
            <p:cNvPr id="76817" name="Line 11"/>
            <p:cNvSpPr>
              <a:spLocks noChangeShapeType="1"/>
            </p:cNvSpPr>
            <p:nvPr/>
          </p:nvSpPr>
          <p:spPr bwMode="auto">
            <a:xfrm>
              <a:off x="2164" y="1776"/>
              <a:ext cx="167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6818" name="Rectangle 12"/>
            <p:cNvSpPr>
              <a:spLocks noChangeArrowheads="1"/>
            </p:cNvSpPr>
            <p:nvPr/>
          </p:nvSpPr>
          <p:spPr bwMode="auto">
            <a:xfrm>
              <a:off x="2872" y="1749"/>
              <a:ext cx="63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5+25+5</a:t>
              </a:r>
              <a:endParaRPr lang="en-US" altLang="zh-CN" sz="1900">
                <a:latin typeface="Arial" panose="020B0604020202020204" pitchFamily="34" charset="0"/>
              </a:endParaRPr>
            </a:p>
          </p:txBody>
        </p:sp>
        <p:sp>
          <p:nvSpPr>
            <p:cNvPr id="76819" name="Rectangle 13"/>
            <p:cNvSpPr>
              <a:spLocks noChangeArrowheads="1"/>
            </p:cNvSpPr>
            <p:nvPr/>
          </p:nvSpPr>
          <p:spPr bwMode="auto">
            <a:xfrm>
              <a:off x="3879" y="1653"/>
              <a:ext cx="59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5.14</a:t>
              </a:r>
              <a:endParaRPr lang="en-US" altLang="zh-CN" sz="1900">
                <a:latin typeface="Arial" panose="020B0604020202020204" pitchFamily="34" charset="0"/>
              </a:endParaRPr>
            </a:p>
          </p:txBody>
        </p:sp>
        <p:sp>
          <p:nvSpPr>
            <p:cNvPr id="76820" name="Rectangle 14"/>
            <p:cNvSpPr>
              <a:spLocks noChangeArrowheads="1"/>
            </p:cNvSpPr>
            <p:nvPr/>
          </p:nvSpPr>
          <p:spPr bwMode="auto">
            <a:xfrm>
              <a:off x="519" y="2324"/>
              <a:ext cx="520"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2. Mw</a:t>
              </a:r>
              <a:endParaRPr lang="en-US" altLang="zh-CN" sz="1900">
                <a:latin typeface="Arial" panose="020B0604020202020204" pitchFamily="34" charset="0"/>
              </a:endParaRPr>
            </a:p>
          </p:txBody>
        </p:sp>
        <p:sp>
          <p:nvSpPr>
            <p:cNvPr id="76821" name="Rectangle 15"/>
            <p:cNvSpPr>
              <a:spLocks noChangeArrowheads="1"/>
            </p:cNvSpPr>
            <p:nvPr/>
          </p:nvSpPr>
          <p:spPr bwMode="auto">
            <a:xfrm>
              <a:off x="711" y="2852"/>
              <a:ext cx="52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Mw = </a:t>
              </a:r>
              <a:endParaRPr lang="en-US" altLang="zh-CN" sz="1900">
                <a:latin typeface="Arial" panose="020B0604020202020204" pitchFamily="34" charset="0"/>
              </a:endParaRPr>
            </a:p>
          </p:txBody>
        </p:sp>
        <p:sp>
          <p:nvSpPr>
            <p:cNvPr id="76822" name="Rectangle 16"/>
            <p:cNvSpPr>
              <a:spLocks noChangeArrowheads="1"/>
            </p:cNvSpPr>
            <p:nvPr/>
          </p:nvSpPr>
          <p:spPr bwMode="auto">
            <a:xfrm>
              <a:off x="1144" y="2709"/>
              <a:ext cx="54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miMi</a:t>
              </a:r>
              <a:endParaRPr lang="en-US" altLang="zh-CN" sz="1900">
                <a:latin typeface="Arial" panose="020B0604020202020204" pitchFamily="34" charset="0"/>
              </a:endParaRPr>
            </a:p>
          </p:txBody>
        </p:sp>
        <p:sp>
          <p:nvSpPr>
            <p:cNvPr id="76823" name="Line 17"/>
            <p:cNvSpPr>
              <a:spLocks noChangeShapeType="1"/>
            </p:cNvSpPr>
            <p:nvPr/>
          </p:nvSpPr>
          <p:spPr bwMode="auto">
            <a:xfrm>
              <a:off x="1204" y="2928"/>
              <a:ext cx="52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6824" name="Rectangle 18"/>
            <p:cNvSpPr>
              <a:spLocks noChangeArrowheads="1"/>
            </p:cNvSpPr>
            <p:nvPr/>
          </p:nvSpPr>
          <p:spPr bwMode="auto">
            <a:xfrm>
              <a:off x="1239" y="2948"/>
              <a:ext cx="38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mi</a:t>
              </a:r>
              <a:endParaRPr lang="en-US" altLang="zh-CN" sz="1900">
                <a:latin typeface="Arial" panose="020B0604020202020204" pitchFamily="34" charset="0"/>
              </a:endParaRPr>
            </a:p>
          </p:txBody>
        </p:sp>
        <p:sp>
          <p:nvSpPr>
            <p:cNvPr id="76825" name="Rectangle 19"/>
            <p:cNvSpPr>
              <a:spLocks noChangeArrowheads="1"/>
            </p:cNvSpPr>
            <p:nvPr/>
          </p:nvSpPr>
          <p:spPr bwMode="auto">
            <a:xfrm>
              <a:off x="1708" y="2803"/>
              <a:ext cx="20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a:t>
              </a:r>
              <a:endParaRPr lang="en-US" altLang="zh-CN" sz="1900">
                <a:latin typeface="Arial" panose="020B0604020202020204" pitchFamily="34" charset="0"/>
              </a:endParaRPr>
            </a:p>
          </p:txBody>
        </p:sp>
        <p:sp>
          <p:nvSpPr>
            <p:cNvPr id="76826" name="Rectangle 20"/>
            <p:cNvSpPr>
              <a:spLocks noChangeArrowheads="1"/>
            </p:cNvSpPr>
            <p:nvPr/>
          </p:nvSpPr>
          <p:spPr bwMode="auto">
            <a:xfrm>
              <a:off x="2008" y="2948"/>
              <a:ext cx="177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(5)(1) + (25)(5) + (5)(10)</a:t>
              </a:r>
              <a:endParaRPr lang="en-US" altLang="zh-CN" sz="1900">
                <a:latin typeface="Arial" panose="020B0604020202020204" pitchFamily="34" charset="0"/>
              </a:endParaRPr>
            </a:p>
          </p:txBody>
        </p:sp>
        <p:sp>
          <p:nvSpPr>
            <p:cNvPr id="76827" name="Line 21"/>
            <p:cNvSpPr>
              <a:spLocks noChangeShapeType="1"/>
            </p:cNvSpPr>
            <p:nvPr/>
          </p:nvSpPr>
          <p:spPr bwMode="auto">
            <a:xfrm>
              <a:off x="1972" y="2928"/>
              <a:ext cx="200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6828" name="Rectangle 22"/>
            <p:cNvSpPr>
              <a:spLocks noChangeArrowheads="1"/>
            </p:cNvSpPr>
            <p:nvPr/>
          </p:nvSpPr>
          <p:spPr bwMode="auto">
            <a:xfrm>
              <a:off x="1911" y="2709"/>
              <a:ext cx="205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(5)(1)(1) + (25)(5)</a:t>
              </a:r>
              <a:r>
                <a:rPr lang="en-US" altLang="zh-CN" sz="1900" baseline="30000">
                  <a:latin typeface="Arial" panose="020B0604020202020204" pitchFamily="34" charset="0"/>
                </a:rPr>
                <a:t>2 </a:t>
              </a:r>
              <a:r>
                <a:rPr lang="en-US" altLang="zh-CN" sz="1900">
                  <a:latin typeface="Arial" panose="020B0604020202020204" pitchFamily="34" charset="0"/>
                </a:rPr>
                <a:t>+ (5)(10)</a:t>
              </a:r>
              <a:r>
                <a:rPr lang="en-US" altLang="zh-CN" sz="1900" baseline="30000">
                  <a:latin typeface="Arial" panose="020B0604020202020204" pitchFamily="34" charset="0"/>
                </a:rPr>
                <a:t>2</a:t>
              </a:r>
              <a:endParaRPr lang="en-US" altLang="zh-CN" sz="1900" baseline="30000">
                <a:latin typeface="Arial" panose="020B0604020202020204" pitchFamily="34" charset="0"/>
              </a:endParaRPr>
            </a:p>
          </p:txBody>
        </p:sp>
        <p:sp>
          <p:nvSpPr>
            <p:cNvPr id="76829" name="Rectangle 23"/>
            <p:cNvSpPr>
              <a:spLocks noChangeArrowheads="1"/>
            </p:cNvSpPr>
            <p:nvPr/>
          </p:nvSpPr>
          <p:spPr bwMode="auto">
            <a:xfrm>
              <a:off x="4023" y="2803"/>
              <a:ext cx="67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6.278</a:t>
              </a:r>
              <a:endParaRPr lang="en-US" altLang="zh-CN" sz="1900">
                <a:latin typeface="Arial" panose="020B0604020202020204" pitchFamily="34" charset="0"/>
              </a:endParaRPr>
            </a:p>
          </p:txBody>
        </p:sp>
      </p:grpSp>
      <p:sp>
        <p:nvSpPr>
          <p:cNvPr id="76803" name="Rectangle 24"/>
          <p:cNvSpPr>
            <a:spLocks noChangeArrowheads="1"/>
          </p:cNvSpPr>
          <p:nvPr/>
        </p:nvSpPr>
        <p:spPr bwMode="auto">
          <a:xfrm>
            <a:off x="1116013" y="4911725"/>
            <a:ext cx="14144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3. </a:t>
            </a:r>
            <a:r>
              <a:rPr lang="zh-CN" altLang="en-US" sz="1900">
                <a:latin typeface="Arial" panose="020B0604020202020204" pitchFamily="34" charset="0"/>
              </a:rPr>
              <a:t>多分散性</a:t>
            </a:r>
            <a:endParaRPr lang="zh-CN" altLang="en-US" sz="1900">
              <a:latin typeface="Arial" panose="020B0604020202020204" pitchFamily="34" charset="0"/>
            </a:endParaRPr>
          </a:p>
        </p:txBody>
      </p:sp>
      <p:grpSp>
        <p:nvGrpSpPr>
          <p:cNvPr id="76804" name="Group 25"/>
          <p:cNvGrpSpPr/>
          <p:nvPr/>
        </p:nvGrpSpPr>
        <p:grpSpPr bwMode="auto">
          <a:xfrm>
            <a:off x="1725613" y="5367338"/>
            <a:ext cx="1919287" cy="762000"/>
            <a:chOff x="903" y="3716"/>
            <a:chExt cx="1210" cy="479"/>
          </a:xfrm>
        </p:grpSpPr>
        <p:sp>
          <p:nvSpPr>
            <p:cNvPr id="76805" name="Rectangle 26"/>
            <p:cNvSpPr>
              <a:spLocks noChangeArrowheads="1"/>
            </p:cNvSpPr>
            <p:nvPr/>
          </p:nvSpPr>
          <p:spPr bwMode="auto">
            <a:xfrm>
              <a:off x="903" y="3812"/>
              <a:ext cx="245"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a:t>
              </a:r>
              <a:endParaRPr lang="en-US" altLang="zh-CN" sz="1900">
                <a:latin typeface="Arial" panose="020B0604020202020204" pitchFamily="34" charset="0"/>
              </a:endParaRPr>
            </a:p>
          </p:txBody>
        </p:sp>
        <p:sp>
          <p:nvSpPr>
            <p:cNvPr id="76806" name="Rectangle 27"/>
            <p:cNvSpPr>
              <a:spLocks noChangeArrowheads="1"/>
            </p:cNvSpPr>
            <p:nvPr/>
          </p:nvSpPr>
          <p:spPr bwMode="auto">
            <a:xfrm>
              <a:off x="1095" y="3716"/>
              <a:ext cx="351"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Mw</a:t>
              </a:r>
              <a:endParaRPr lang="en-US" altLang="zh-CN" sz="1900">
                <a:latin typeface="Arial" panose="020B0604020202020204" pitchFamily="34" charset="0"/>
              </a:endParaRPr>
            </a:p>
          </p:txBody>
        </p:sp>
        <p:sp>
          <p:nvSpPr>
            <p:cNvPr id="76807" name="Line 28"/>
            <p:cNvSpPr>
              <a:spLocks noChangeShapeType="1"/>
            </p:cNvSpPr>
            <p:nvPr/>
          </p:nvSpPr>
          <p:spPr bwMode="auto">
            <a:xfrm>
              <a:off x="1108" y="3936"/>
              <a:ext cx="28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p>
              <a:endParaRPr lang="zh-CN" altLang="en-US"/>
            </a:p>
          </p:txBody>
        </p:sp>
        <p:sp>
          <p:nvSpPr>
            <p:cNvPr id="76808" name="Rectangle 29"/>
            <p:cNvSpPr>
              <a:spLocks noChangeArrowheads="1"/>
            </p:cNvSpPr>
            <p:nvPr/>
          </p:nvSpPr>
          <p:spPr bwMode="auto">
            <a:xfrm>
              <a:off x="1095" y="3957"/>
              <a:ext cx="326"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Mn</a:t>
              </a:r>
              <a:endParaRPr lang="en-US" altLang="zh-CN" sz="1900">
                <a:latin typeface="Arial" panose="020B0604020202020204" pitchFamily="34" charset="0"/>
              </a:endParaRPr>
            </a:p>
          </p:txBody>
        </p:sp>
        <p:sp>
          <p:nvSpPr>
            <p:cNvPr id="76809" name="Rectangle 30"/>
            <p:cNvSpPr>
              <a:spLocks noChangeArrowheads="1"/>
            </p:cNvSpPr>
            <p:nvPr/>
          </p:nvSpPr>
          <p:spPr bwMode="auto">
            <a:xfrm>
              <a:off x="1479" y="3861"/>
              <a:ext cx="63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1.221</a:t>
              </a:r>
              <a:endParaRPr lang="en-US" altLang="zh-CN" sz="1900">
                <a:latin typeface="Arial" panose="020B0604020202020204" pitchFamily="34" charset="0"/>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2"/>
          <p:cNvSpPr txBox="1">
            <a:spLocks noChangeArrowheads="1"/>
          </p:cNvSpPr>
          <p:nvPr/>
        </p:nvSpPr>
        <p:spPr bwMode="auto">
          <a:xfrm>
            <a:off x="428625" y="5913438"/>
            <a:ext cx="4433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2400">
                <a:solidFill>
                  <a:srgbClr val="FF3300"/>
                </a:solidFill>
                <a:latin typeface="Arial" panose="020B0604020202020204" pitchFamily="34" charset="0"/>
              </a:rPr>
              <a:t>Note:  </a:t>
            </a:r>
            <a:r>
              <a:rPr lang="zh-CN" altLang="en-US" sz="2400">
                <a:solidFill>
                  <a:srgbClr val="FF3300"/>
                </a:solidFill>
                <a:latin typeface="Arial" panose="020B0604020202020204" pitchFamily="34" charset="0"/>
              </a:rPr>
              <a:t>这些值为每个球的分子量</a:t>
            </a:r>
            <a:endParaRPr lang="zh-CN" altLang="en-US" sz="2400">
              <a:solidFill>
                <a:srgbClr val="FF3300"/>
              </a:solidFill>
              <a:latin typeface="Arial" panose="020B0604020202020204" pitchFamily="34" charset="0"/>
            </a:endParaRPr>
          </a:p>
        </p:txBody>
      </p:sp>
      <p:sp>
        <p:nvSpPr>
          <p:cNvPr id="77827" name="文本框 21"/>
          <p:cNvSpPr txBox="1">
            <a:spLocks noChangeArrowheads="1"/>
          </p:cNvSpPr>
          <p:nvPr/>
        </p:nvSpPr>
        <p:spPr bwMode="auto">
          <a:xfrm>
            <a:off x="657225" y="747713"/>
            <a:ext cx="771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a:t>例</a:t>
            </a:r>
            <a:r>
              <a:rPr lang="en-US" altLang="zh-CN"/>
              <a:t>4</a:t>
            </a:r>
            <a:endParaRPr lang="zh-CN" altLang="en-US"/>
          </a:p>
        </p:txBody>
      </p:sp>
      <p:grpSp>
        <p:nvGrpSpPr>
          <p:cNvPr id="77828" name="组合 67"/>
          <p:cNvGrpSpPr/>
          <p:nvPr/>
        </p:nvGrpSpPr>
        <p:grpSpPr bwMode="auto">
          <a:xfrm>
            <a:off x="1258888" y="1676400"/>
            <a:ext cx="6789737" cy="3833813"/>
            <a:chOff x="1358900" y="2214563"/>
            <a:chExt cx="6789738" cy="3833812"/>
          </a:xfrm>
        </p:grpSpPr>
        <p:sp>
          <p:nvSpPr>
            <p:cNvPr id="77829" name="Oval 3"/>
            <p:cNvSpPr>
              <a:spLocks noChangeArrowheads="1"/>
            </p:cNvSpPr>
            <p:nvPr/>
          </p:nvSpPr>
          <p:spPr bwMode="auto">
            <a:xfrm>
              <a:off x="1454150" y="2214563"/>
              <a:ext cx="366713" cy="29368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7830" name="Oval 4"/>
            <p:cNvSpPr>
              <a:spLocks noChangeArrowheads="1"/>
            </p:cNvSpPr>
            <p:nvPr/>
          </p:nvSpPr>
          <p:spPr bwMode="auto">
            <a:xfrm>
              <a:off x="1454150" y="2900363"/>
              <a:ext cx="366713" cy="29368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7831" name="Oval 5"/>
            <p:cNvSpPr>
              <a:spLocks noChangeArrowheads="1"/>
            </p:cNvSpPr>
            <p:nvPr/>
          </p:nvSpPr>
          <p:spPr bwMode="auto">
            <a:xfrm>
              <a:off x="1454150" y="3587750"/>
              <a:ext cx="366713" cy="290513"/>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7832" name="Oval 6"/>
            <p:cNvSpPr>
              <a:spLocks noChangeArrowheads="1"/>
            </p:cNvSpPr>
            <p:nvPr/>
          </p:nvSpPr>
          <p:spPr bwMode="auto">
            <a:xfrm>
              <a:off x="1454150" y="4271963"/>
              <a:ext cx="366713" cy="29368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7833" name="Oval 7"/>
            <p:cNvSpPr>
              <a:spLocks noChangeArrowheads="1"/>
            </p:cNvSpPr>
            <p:nvPr/>
          </p:nvSpPr>
          <p:spPr bwMode="auto">
            <a:xfrm>
              <a:off x="1531938" y="4957763"/>
              <a:ext cx="368300" cy="29368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7834" name="Rectangle 8"/>
            <p:cNvSpPr>
              <a:spLocks noChangeArrowheads="1"/>
            </p:cNvSpPr>
            <p:nvPr/>
          </p:nvSpPr>
          <p:spPr bwMode="auto">
            <a:xfrm>
              <a:off x="1358900" y="5670550"/>
              <a:ext cx="1042988"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1g/mole</a:t>
              </a:r>
              <a:endParaRPr lang="en-US" altLang="zh-CN" sz="1900">
                <a:latin typeface="Arial" panose="020B0604020202020204" pitchFamily="34" charset="0"/>
              </a:endParaRPr>
            </a:p>
          </p:txBody>
        </p:sp>
        <p:sp>
          <p:nvSpPr>
            <p:cNvPr id="77835" name="Oval 9"/>
            <p:cNvSpPr>
              <a:spLocks noChangeArrowheads="1"/>
            </p:cNvSpPr>
            <p:nvPr/>
          </p:nvSpPr>
          <p:spPr bwMode="auto">
            <a:xfrm>
              <a:off x="3587750" y="2292350"/>
              <a:ext cx="596900" cy="519113"/>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7836" name="Oval 10"/>
            <p:cNvSpPr>
              <a:spLocks noChangeArrowheads="1"/>
            </p:cNvSpPr>
            <p:nvPr/>
          </p:nvSpPr>
          <p:spPr bwMode="auto">
            <a:xfrm>
              <a:off x="3587750" y="2900363"/>
              <a:ext cx="596900" cy="52546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7837" name="Oval 11"/>
            <p:cNvSpPr>
              <a:spLocks noChangeArrowheads="1"/>
            </p:cNvSpPr>
            <p:nvPr/>
          </p:nvSpPr>
          <p:spPr bwMode="auto">
            <a:xfrm>
              <a:off x="3587750" y="3511550"/>
              <a:ext cx="596900" cy="52228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7838" name="Oval 12"/>
            <p:cNvSpPr>
              <a:spLocks noChangeArrowheads="1"/>
            </p:cNvSpPr>
            <p:nvPr/>
          </p:nvSpPr>
          <p:spPr bwMode="auto">
            <a:xfrm>
              <a:off x="3587750" y="4119563"/>
              <a:ext cx="596900" cy="523875"/>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7839" name="Oval 13"/>
            <p:cNvSpPr>
              <a:spLocks noChangeArrowheads="1"/>
            </p:cNvSpPr>
            <p:nvPr/>
          </p:nvSpPr>
          <p:spPr bwMode="auto">
            <a:xfrm>
              <a:off x="3587750" y="4729163"/>
              <a:ext cx="596900" cy="52228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7840" name="Rectangle 14"/>
            <p:cNvSpPr>
              <a:spLocks noChangeArrowheads="1"/>
            </p:cNvSpPr>
            <p:nvPr/>
          </p:nvSpPr>
          <p:spPr bwMode="auto">
            <a:xfrm>
              <a:off x="3416300" y="5670550"/>
              <a:ext cx="1042988"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5g/mole</a:t>
              </a:r>
              <a:endParaRPr lang="en-US" altLang="zh-CN" sz="1900">
                <a:latin typeface="Arial" panose="020B0604020202020204" pitchFamily="34" charset="0"/>
              </a:endParaRPr>
            </a:p>
          </p:txBody>
        </p:sp>
        <p:sp>
          <p:nvSpPr>
            <p:cNvPr id="77841" name="Oval 15"/>
            <p:cNvSpPr>
              <a:spLocks noChangeArrowheads="1"/>
            </p:cNvSpPr>
            <p:nvPr/>
          </p:nvSpPr>
          <p:spPr bwMode="auto">
            <a:xfrm>
              <a:off x="7092950" y="3130550"/>
              <a:ext cx="1055688" cy="1054100"/>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sp>
          <p:nvSpPr>
            <p:cNvPr id="77842" name="Rectangle 16"/>
            <p:cNvSpPr>
              <a:spLocks noChangeArrowheads="1"/>
            </p:cNvSpPr>
            <p:nvPr/>
          </p:nvSpPr>
          <p:spPr bwMode="auto">
            <a:xfrm>
              <a:off x="6235700" y="5670550"/>
              <a:ext cx="124460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10 g/mole</a:t>
              </a:r>
              <a:endParaRPr lang="en-US" altLang="zh-CN" sz="1900">
                <a:latin typeface="Arial" panose="020B0604020202020204" pitchFamily="34" charset="0"/>
              </a:endParaRPr>
            </a:p>
          </p:txBody>
        </p:sp>
        <p:sp>
          <p:nvSpPr>
            <p:cNvPr id="77843" name="Rectangle 17"/>
            <p:cNvSpPr>
              <a:spLocks noChangeArrowheads="1"/>
            </p:cNvSpPr>
            <p:nvPr/>
          </p:nvSpPr>
          <p:spPr bwMode="auto">
            <a:xfrm>
              <a:off x="6003925" y="3400425"/>
              <a:ext cx="99695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3400">
                  <a:latin typeface="Arial" panose="020B0604020202020204" pitchFamily="34" charset="0"/>
                </a:rPr>
                <a:t>25 x</a:t>
              </a:r>
              <a:endParaRPr lang="en-US" altLang="zh-CN" sz="3400">
                <a:latin typeface="Arial" panose="020B060402020202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468313" y="1341438"/>
            <a:ext cx="8351837"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eaLnBrk="1" hangingPunct="1">
              <a:spcBef>
                <a:spcPct val="0"/>
              </a:spcBef>
              <a:spcAft>
                <a:spcPts val="1200"/>
              </a:spcAft>
              <a:buClrTx/>
              <a:buSzTx/>
            </a:pPr>
            <a:r>
              <a:rPr kumimoji="1" lang="zh-CN" altLang="en-US">
                <a:latin typeface="Times New Roman" panose="02020603050405020304" pitchFamily="18" charset="0"/>
              </a:rPr>
              <a:t>在他对木头的研究期间，他分离了一种他称“</a:t>
            </a:r>
            <a:r>
              <a:rPr kumimoji="1" lang="en-US" altLang="zh-CN">
                <a:latin typeface="Times New Roman" panose="02020603050405020304" pitchFamily="18" charset="0"/>
              </a:rPr>
              <a:t>encrusting materials”</a:t>
            </a:r>
            <a:r>
              <a:rPr kumimoji="1" lang="zh-CN" altLang="en-US">
                <a:latin typeface="Times New Roman" panose="02020603050405020304" pitchFamily="18" charset="0"/>
              </a:rPr>
              <a:t>的物质，</a:t>
            </a:r>
            <a:r>
              <a:rPr kumimoji="1" lang="en-US" altLang="zh-CN">
                <a:latin typeface="Times New Roman" panose="02020603050405020304" pitchFamily="18" charset="0"/>
              </a:rPr>
              <a:t>20</a:t>
            </a:r>
            <a:r>
              <a:rPr kumimoji="1" lang="zh-CN" altLang="en-US">
                <a:latin typeface="Times New Roman" panose="02020603050405020304" pitchFamily="18" charset="0"/>
              </a:rPr>
              <a:t>年后即</a:t>
            </a:r>
            <a:r>
              <a:rPr kumimoji="1" lang="en-US" altLang="zh-CN">
                <a:latin typeface="Times New Roman" panose="02020603050405020304" pitchFamily="18" charset="0"/>
              </a:rPr>
              <a:t>1857</a:t>
            </a:r>
            <a:r>
              <a:rPr kumimoji="1" lang="zh-CN" altLang="en-US">
                <a:latin typeface="Times New Roman" panose="02020603050405020304" pitchFamily="18" charset="0"/>
              </a:rPr>
              <a:t>年</a:t>
            </a:r>
            <a:r>
              <a:rPr kumimoji="1" lang="en-US" altLang="zh-CN">
                <a:latin typeface="Times New Roman" panose="02020603050405020304" pitchFamily="18" charset="0"/>
              </a:rPr>
              <a:t>Schulge</a:t>
            </a:r>
            <a:r>
              <a:rPr kumimoji="1" lang="zh-CN" altLang="en-US">
                <a:latin typeface="Times New Roman" panose="02020603050405020304" pitchFamily="18" charset="0"/>
              </a:rPr>
              <a:t>将该物质命名为“</a:t>
            </a:r>
            <a:r>
              <a:rPr kumimoji="1" lang="en-US" altLang="zh-CN">
                <a:latin typeface="Times New Roman" panose="02020603050405020304" pitchFamily="18" charset="0"/>
              </a:rPr>
              <a:t>Lignin”</a:t>
            </a:r>
            <a:r>
              <a:rPr kumimoji="1" lang="zh-CN" altLang="en-US">
                <a:latin typeface="Times New Roman" panose="02020603050405020304" pitchFamily="18" charset="0"/>
              </a:rPr>
              <a:t>。</a:t>
            </a:r>
            <a:endParaRPr kumimoji="1" lang="en-US" altLang="zh-CN">
              <a:latin typeface="Times New Roman" panose="02020603050405020304" pitchFamily="18" charset="0"/>
            </a:endParaRPr>
          </a:p>
          <a:p>
            <a:pPr eaLnBrk="1" hangingPunct="1">
              <a:spcBef>
                <a:spcPct val="0"/>
              </a:spcBef>
              <a:spcAft>
                <a:spcPts val="1200"/>
              </a:spcAft>
              <a:buClrTx/>
              <a:buSzTx/>
            </a:pPr>
            <a:r>
              <a:rPr kumimoji="1" lang="zh-CN" altLang="en-US">
                <a:latin typeface="Times New Roman" panose="02020603050405020304" pitchFamily="18" charset="0"/>
              </a:rPr>
              <a:t>法国科学院委员会对</a:t>
            </a:r>
            <a:r>
              <a:rPr kumimoji="1" lang="en-US" altLang="zh-CN">
                <a:latin typeface="Times New Roman" panose="02020603050405020304" pitchFamily="18" charset="0"/>
              </a:rPr>
              <a:t>Payen</a:t>
            </a:r>
            <a:r>
              <a:rPr kumimoji="1" lang="zh-CN" altLang="en-US">
                <a:latin typeface="Times New Roman" panose="02020603050405020304" pitchFamily="18" charset="0"/>
              </a:rPr>
              <a:t>工作的评估报告中，该报告认为</a:t>
            </a:r>
            <a:r>
              <a:rPr kumimoji="1" lang="en-US" altLang="zh-CN">
                <a:latin typeface="Times New Roman" panose="02020603050405020304" pitchFamily="18" charset="0"/>
              </a:rPr>
              <a:t>Payen</a:t>
            </a:r>
            <a:r>
              <a:rPr kumimoji="1" lang="zh-CN" altLang="en-US">
                <a:latin typeface="Times New Roman" panose="02020603050405020304" pitchFamily="18" charset="0"/>
              </a:rPr>
              <a:t>的工作非常重要，其中有这样一段陈述：“</a:t>
            </a:r>
            <a:r>
              <a:rPr kumimoji="1" lang="en-US" altLang="zh-CN">
                <a:latin typeface="Times New Roman" panose="02020603050405020304" pitchFamily="18" charset="0"/>
              </a:rPr>
              <a:t>In fact, in woods there is the basic tissue which is isomeric with starch which will call cellulose and also a substance which fills the cells and which constitutes the true ligneous matter” </a:t>
            </a:r>
            <a:endParaRPr kumimoji="1" lang="en-US" altLang="zh-CN">
              <a:latin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3"/>
          <p:cNvGrpSpPr/>
          <p:nvPr/>
        </p:nvGrpSpPr>
        <p:grpSpPr bwMode="auto">
          <a:xfrm>
            <a:off x="1116013" y="1484313"/>
            <a:ext cx="6635750" cy="3049587"/>
            <a:chOff x="519" y="1268"/>
            <a:chExt cx="4180" cy="1922"/>
          </a:xfrm>
        </p:grpSpPr>
        <p:sp>
          <p:nvSpPr>
            <p:cNvPr id="78858" name="Rectangle 4"/>
            <p:cNvSpPr>
              <a:spLocks noChangeArrowheads="1"/>
            </p:cNvSpPr>
            <p:nvPr/>
          </p:nvSpPr>
          <p:spPr bwMode="auto">
            <a:xfrm>
              <a:off x="519" y="1268"/>
              <a:ext cx="495"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1. Mn</a:t>
              </a:r>
              <a:endParaRPr lang="en-US" altLang="zh-CN" sz="1900">
                <a:latin typeface="Arial" panose="020B0604020202020204" pitchFamily="34" charset="0"/>
              </a:endParaRPr>
            </a:p>
          </p:txBody>
        </p:sp>
        <p:sp>
          <p:nvSpPr>
            <p:cNvPr id="78859" name="Rectangle 5"/>
            <p:cNvSpPr>
              <a:spLocks noChangeArrowheads="1"/>
            </p:cNvSpPr>
            <p:nvPr/>
          </p:nvSpPr>
          <p:spPr bwMode="auto">
            <a:xfrm>
              <a:off x="711" y="1700"/>
              <a:ext cx="49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Mn = </a:t>
              </a:r>
              <a:endParaRPr lang="en-US" altLang="zh-CN" sz="1900">
                <a:latin typeface="Arial" panose="020B0604020202020204" pitchFamily="34" charset="0"/>
              </a:endParaRPr>
            </a:p>
          </p:txBody>
        </p:sp>
        <p:sp>
          <p:nvSpPr>
            <p:cNvPr id="78860" name="Rectangle 6"/>
            <p:cNvSpPr>
              <a:spLocks noChangeArrowheads="1"/>
            </p:cNvSpPr>
            <p:nvPr/>
          </p:nvSpPr>
          <p:spPr bwMode="auto">
            <a:xfrm>
              <a:off x="1191" y="1557"/>
              <a:ext cx="502"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niMi</a:t>
              </a:r>
              <a:endParaRPr lang="en-US" altLang="zh-CN" sz="1900">
                <a:latin typeface="Arial" panose="020B0604020202020204" pitchFamily="34" charset="0"/>
              </a:endParaRPr>
            </a:p>
          </p:txBody>
        </p:sp>
        <p:sp>
          <p:nvSpPr>
            <p:cNvPr id="78861" name="Line 7"/>
            <p:cNvSpPr>
              <a:spLocks noChangeShapeType="1"/>
            </p:cNvSpPr>
            <p:nvPr/>
          </p:nvSpPr>
          <p:spPr bwMode="auto">
            <a:xfrm>
              <a:off x="1204" y="1776"/>
              <a:ext cx="61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8862" name="Rectangle 8"/>
            <p:cNvSpPr>
              <a:spLocks noChangeArrowheads="1"/>
            </p:cNvSpPr>
            <p:nvPr/>
          </p:nvSpPr>
          <p:spPr bwMode="auto">
            <a:xfrm>
              <a:off x="1336" y="1796"/>
              <a:ext cx="341"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ni</a:t>
              </a:r>
              <a:endParaRPr lang="en-US" altLang="zh-CN" sz="1900">
                <a:latin typeface="Arial" panose="020B0604020202020204" pitchFamily="34" charset="0"/>
              </a:endParaRPr>
            </a:p>
          </p:txBody>
        </p:sp>
        <p:sp>
          <p:nvSpPr>
            <p:cNvPr id="78863" name="Rectangle 9"/>
            <p:cNvSpPr>
              <a:spLocks noChangeArrowheads="1"/>
            </p:cNvSpPr>
            <p:nvPr/>
          </p:nvSpPr>
          <p:spPr bwMode="auto">
            <a:xfrm>
              <a:off x="1852" y="1653"/>
              <a:ext cx="20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a:t>
              </a:r>
              <a:endParaRPr lang="en-US" altLang="zh-CN" sz="1900">
                <a:latin typeface="Arial" panose="020B0604020202020204" pitchFamily="34" charset="0"/>
              </a:endParaRPr>
            </a:p>
          </p:txBody>
        </p:sp>
        <p:sp>
          <p:nvSpPr>
            <p:cNvPr id="78864" name="Rectangle 10"/>
            <p:cNvSpPr>
              <a:spLocks noChangeArrowheads="1"/>
            </p:cNvSpPr>
            <p:nvPr/>
          </p:nvSpPr>
          <p:spPr bwMode="auto">
            <a:xfrm>
              <a:off x="2103" y="1557"/>
              <a:ext cx="177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(5)(1) + (5)(5) + (25)(10)</a:t>
              </a:r>
              <a:endParaRPr lang="en-US" altLang="zh-CN" sz="1900">
                <a:latin typeface="Arial" panose="020B0604020202020204" pitchFamily="34" charset="0"/>
              </a:endParaRPr>
            </a:p>
          </p:txBody>
        </p:sp>
        <p:sp>
          <p:nvSpPr>
            <p:cNvPr id="78865" name="Line 11"/>
            <p:cNvSpPr>
              <a:spLocks noChangeShapeType="1"/>
            </p:cNvSpPr>
            <p:nvPr/>
          </p:nvSpPr>
          <p:spPr bwMode="auto">
            <a:xfrm>
              <a:off x="2164" y="1776"/>
              <a:ext cx="167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8866" name="Rectangle 12"/>
            <p:cNvSpPr>
              <a:spLocks noChangeArrowheads="1"/>
            </p:cNvSpPr>
            <p:nvPr/>
          </p:nvSpPr>
          <p:spPr bwMode="auto">
            <a:xfrm>
              <a:off x="2872" y="1749"/>
              <a:ext cx="63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5+5+25</a:t>
              </a:r>
              <a:endParaRPr lang="en-US" altLang="zh-CN" sz="1900">
                <a:latin typeface="Arial" panose="020B0604020202020204" pitchFamily="34" charset="0"/>
              </a:endParaRPr>
            </a:p>
          </p:txBody>
        </p:sp>
        <p:sp>
          <p:nvSpPr>
            <p:cNvPr id="78867" name="Rectangle 13"/>
            <p:cNvSpPr>
              <a:spLocks noChangeArrowheads="1"/>
            </p:cNvSpPr>
            <p:nvPr/>
          </p:nvSpPr>
          <p:spPr bwMode="auto">
            <a:xfrm>
              <a:off x="3879" y="1653"/>
              <a:ext cx="37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8</a:t>
              </a:r>
              <a:endParaRPr lang="en-US" altLang="zh-CN" sz="1900">
                <a:latin typeface="Arial" panose="020B0604020202020204" pitchFamily="34" charset="0"/>
              </a:endParaRPr>
            </a:p>
          </p:txBody>
        </p:sp>
        <p:sp>
          <p:nvSpPr>
            <p:cNvPr id="78868" name="Rectangle 14"/>
            <p:cNvSpPr>
              <a:spLocks noChangeArrowheads="1"/>
            </p:cNvSpPr>
            <p:nvPr/>
          </p:nvSpPr>
          <p:spPr bwMode="auto">
            <a:xfrm>
              <a:off x="519" y="2324"/>
              <a:ext cx="520"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2. Mw</a:t>
              </a:r>
              <a:endParaRPr lang="en-US" altLang="zh-CN" sz="1900">
                <a:latin typeface="Arial" panose="020B0604020202020204" pitchFamily="34" charset="0"/>
              </a:endParaRPr>
            </a:p>
          </p:txBody>
        </p:sp>
        <p:sp>
          <p:nvSpPr>
            <p:cNvPr id="78869" name="Rectangle 15"/>
            <p:cNvSpPr>
              <a:spLocks noChangeArrowheads="1"/>
            </p:cNvSpPr>
            <p:nvPr/>
          </p:nvSpPr>
          <p:spPr bwMode="auto">
            <a:xfrm>
              <a:off x="711" y="2852"/>
              <a:ext cx="52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Mw = </a:t>
              </a:r>
              <a:endParaRPr lang="en-US" altLang="zh-CN" sz="1900">
                <a:latin typeface="Arial" panose="020B0604020202020204" pitchFamily="34" charset="0"/>
              </a:endParaRPr>
            </a:p>
          </p:txBody>
        </p:sp>
        <p:sp>
          <p:nvSpPr>
            <p:cNvPr id="78870" name="Rectangle 16"/>
            <p:cNvSpPr>
              <a:spLocks noChangeArrowheads="1"/>
            </p:cNvSpPr>
            <p:nvPr/>
          </p:nvSpPr>
          <p:spPr bwMode="auto">
            <a:xfrm>
              <a:off x="1144" y="2709"/>
              <a:ext cx="54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miMi</a:t>
              </a:r>
              <a:endParaRPr lang="en-US" altLang="zh-CN" sz="1900">
                <a:latin typeface="Arial" panose="020B0604020202020204" pitchFamily="34" charset="0"/>
              </a:endParaRPr>
            </a:p>
          </p:txBody>
        </p:sp>
        <p:sp>
          <p:nvSpPr>
            <p:cNvPr id="78871" name="Line 17"/>
            <p:cNvSpPr>
              <a:spLocks noChangeShapeType="1"/>
            </p:cNvSpPr>
            <p:nvPr/>
          </p:nvSpPr>
          <p:spPr bwMode="auto">
            <a:xfrm>
              <a:off x="1204" y="2928"/>
              <a:ext cx="52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8872" name="Rectangle 18"/>
            <p:cNvSpPr>
              <a:spLocks noChangeArrowheads="1"/>
            </p:cNvSpPr>
            <p:nvPr/>
          </p:nvSpPr>
          <p:spPr bwMode="auto">
            <a:xfrm>
              <a:off x="1239" y="2948"/>
              <a:ext cx="38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Symbol" panose="05050102010706020507" pitchFamily="18" charset="2"/>
                </a:rPr>
                <a:t></a:t>
              </a:r>
              <a:r>
                <a:rPr lang="en-US" altLang="zh-CN" sz="1900">
                  <a:latin typeface="Arial" panose="020B0604020202020204" pitchFamily="34" charset="0"/>
                </a:rPr>
                <a:t>mi</a:t>
              </a:r>
              <a:endParaRPr lang="en-US" altLang="zh-CN" sz="1900">
                <a:latin typeface="Arial" panose="020B0604020202020204" pitchFamily="34" charset="0"/>
              </a:endParaRPr>
            </a:p>
          </p:txBody>
        </p:sp>
        <p:sp>
          <p:nvSpPr>
            <p:cNvPr id="78873" name="Rectangle 19"/>
            <p:cNvSpPr>
              <a:spLocks noChangeArrowheads="1"/>
            </p:cNvSpPr>
            <p:nvPr/>
          </p:nvSpPr>
          <p:spPr bwMode="auto">
            <a:xfrm>
              <a:off x="1708" y="2803"/>
              <a:ext cx="20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a:t>
              </a:r>
              <a:endParaRPr lang="en-US" altLang="zh-CN" sz="1900">
                <a:latin typeface="Arial" panose="020B0604020202020204" pitchFamily="34" charset="0"/>
              </a:endParaRPr>
            </a:p>
          </p:txBody>
        </p:sp>
        <p:sp>
          <p:nvSpPr>
            <p:cNvPr id="78874" name="Rectangle 20"/>
            <p:cNvSpPr>
              <a:spLocks noChangeArrowheads="1"/>
            </p:cNvSpPr>
            <p:nvPr/>
          </p:nvSpPr>
          <p:spPr bwMode="auto">
            <a:xfrm>
              <a:off x="2008" y="2948"/>
              <a:ext cx="177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(5)(1) + (5)(5) + (25)(10)</a:t>
              </a:r>
              <a:endParaRPr lang="en-US" altLang="zh-CN" sz="1900">
                <a:latin typeface="Arial" panose="020B0604020202020204" pitchFamily="34" charset="0"/>
              </a:endParaRPr>
            </a:p>
          </p:txBody>
        </p:sp>
        <p:sp>
          <p:nvSpPr>
            <p:cNvPr id="78875" name="Line 21"/>
            <p:cNvSpPr>
              <a:spLocks noChangeShapeType="1"/>
            </p:cNvSpPr>
            <p:nvPr/>
          </p:nvSpPr>
          <p:spPr bwMode="auto">
            <a:xfrm>
              <a:off x="1972" y="2928"/>
              <a:ext cx="200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p>
              <a:endParaRPr lang="zh-CN" altLang="en-US"/>
            </a:p>
          </p:txBody>
        </p:sp>
        <p:sp>
          <p:nvSpPr>
            <p:cNvPr id="78876" name="Rectangle 22"/>
            <p:cNvSpPr>
              <a:spLocks noChangeArrowheads="1"/>
            </p:cNvSpPr>
            <p:nvPr/>
          </p:nvSpPr>
          <p:spPr bwMode="auto">
            <a:xfrm>
              <a:off x="1911" y="2709"/>
              <a:ext cx="205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(5)(1)(1) + (5)(5)</a:t>
              </a:r>
              <a:r>
                <a:rPr lang="en-US" altLang="zh-CN" sz="1900" baseline="30000">
                  <a:latin typeface="Arial" panose="020B0604020202020204" pitchFamily="34" charset="0"/>
                </a:rPr>
                <a:t>2 </a:t>
              </a:r>
              <a:r>
                <a:rPr lang="en-US" altLang="zh-CN" sz="1900">
                  <a:latin typeface="Arial" panose="020B0604020202020204" pitchFamily="34" charset="0"/>
                </a:rPr>
                <a:t>+ (25)(10)</a:t>
              </a:r>
              <a:r>
                <a:rPr lang="en-US" altLang="zh-CN" sz="1900" baseline="30000">
                  <a:latin typeface="Arial" panose="020B0604020202020204" pitchFamily="34" charset="0"/>
                </a:rPr>
                <a:t>2</a:t>
              </a:r>
              <a:endParaRPr lang="en-US" altLang="zh-CN" sz="1900" baseline="30000">
                <a:latin typeface="Arial" panose="020B0604020202020204" pitchFamily="34" charset="0"/>
              </a:endParaRPr>
            </a:p>
          </p:txBody>
        </p:sp>
        <p:sp>
          <p:nvSpPr>
            <p:cNvPr id="78877" name="Rectangle 23"/>
            <p:cNvSpPr>
              <a:spLocks noChangeArrowheads="1"/>
            </p:cNvSpPr>
            <p:nvPr/>
          </p:nvSpPr>
          <p:spPr bwMode="auto">
            <a:xfrm>
              <a:off x="4023" y="2803"/>
              <a:ext cx="67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74" tIns="44981" rIns="91074" bIns="4498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9.393 </a:t>
              </a:r>
              <a:endParaRPr lang="en-US" altLang="zh-CN" sz="1900">
                <a:latin typeface="Arial" panose="020B0604020202020204" pitchFamily="34" charset="0"/>
              </a:endParaRPr>
            </a:p>
          </p:txBody>
        </p:sp>
      </p:grpSp>
      <p:sp>
        <p:nvSpPr>
          <p:cNvPr id="78851" name="Rectangle 24"/>
          <p:cNvSpPr>
            <a:spLocks noChangeArrowheads="1"/>
          </p:cNvSpPr>
          <p:nvPr/>
        </p:nvSpPr>
        <p:spPr bwMode="auto">
          <a:xfrm>
            <a:off x="1116013" y="4911725"/>
            <a:ext cx="14144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0" tIns="44448" rIns="90480" bIns="44448">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3. </a:t>
            </a:r>
            <a:r>
              <a:rPr lang="zh-CN" altLang="en-US" sz="1900">
                <a:latin typeface="Arial" panose="020B0604020202020204" pitchFamily="34" charset="0"/>
              </a:rPr>
              <a:t>多分散性</a:t>
            </a:r>
            <a:endParaRPr lang="zh-CN" altLang="en-US" sz="1900">
              <a:latin typeface="Arial" panose="020B0604020202020204" pitchFamily="34" charset="0"/>
            </a:endParaRPr>
          </a:p>
        </p:txBody>
      </p:sp>
      <p:grpSp>
        <p:nvGrpSpPr>
          <p:cNvPr id="78852" name="Group 25"/>
          <p:cNvGrpSpPr/>
          <p:nvPr/>
        </p:nvGrpSpPr>
        <p:grpSpPr bwMode="auto">
          <a:xfrm>
            <a:off x="1725613" y="5367338"/>
            <a:ext cx="1919287" cy="762000"/>
            <a:chOff x="903" y="3716"/>
            <a:chExt cx="1210" cy="479"/>
          </a:xfrm>
        </p:grpSpPr>
        <p:sp>
          <p:nvSpPr>
            <p:cNvPr id="78853" name="Rectangle 26"/>
            <p:cNvSpPr>
              <a:spLocks noChangeArrowheads="1"/>
            </p:cNvSpPr>
            <p:nvPr/>
          </p:nvSpPr>
          <p:spPr bwMode="auto">
            <a:xfrm>
              <a:off x="903" y="3812"/>
              <a:ext cx="245"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a:t>
              </a:r>
              <a:endParaRPr lang="en-US" altLang="zh-CN" sz="1900">
                <a:latin typeface="Arial" panose="020B0604020202020204" pitchFamily="34" charset="0"/>
              </a:endParaRPr>
            </a:p>
          </p:txBody>
        </p:sp>
        <p:sp>
          <p:nvSpPr>
            <p:cNvPr id="78854" name="Rectangle 27"/>
            <p:cNvSpPr>
              <a:spLocks noChangeArrowheads="1"/>
            </p:cNvSpPr>
            <p:nvPr/>
          </p:nvSpPr>
          <p:spPr bwMode="auto">
            <a:xfrm>
              <a:off x="1095" y="3716"/>
              <a:ext cx="351"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Mw</a:t>
              </a:r>
              <a:endParaRPr lang="en-US" altLang="zh-CN" sz="1900">
                <a:latin typeface="Arial" panose="020B0604020202020204" pitchFamily="34" charset="0"/>
              </a:endParaRPr>
            </a:p>
          </p:txBody>
        </p:sp>
        <p:sp>
          <p:nvSpPr>
            <p:cNvPr id="78855" name="Line 28"/>
            <p:cNvSpPr>
              <a:spLocks noChangeShapeType="1"/>
            </p:cNvSpPr>
            <p:nvPr/>
          </p:nvSpPr>
          <p:spPr bwMode="auto">
            <a:xfrm>
              <a:off x="1108" y="3936"/>
              <a:ext cx="28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p>
              <a:endParaRPr lang="zh-CN" altLang="en-US"/>
            </a:p>
          </p:txBody>
        </p:sp>
        <p:sp>
          <p:nvSpPr>
            <p:cNvPr id="78856" name="Rectangle 29"/>
            <p:cNvSpPr>
              <a:spLocks noChangeArrowheads="1"/>
            </p:cNvSpPr>
            <p:nvPr/>
          </p:nvSpPr>
          <p:spPr bwMode="auto">
            <a:xfrm>
              <a:off x="1095" y="3957"/>
              <a:ext cx="326"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Mn</a:t>
              </a:r>
              <a:endParaRPr lang="en-US" altLang="zh-CN" sz="1900">
                <a:latin typeface="Arial" panose="020B0604020202020204" pitchFamily="34" charset="0"/>
              </a:endParaRPr>
            </a:p>
          </p:txBody>
        </p:sp>
        <p:sp>
          <p:nvSpPr>
            <p:cNvPr id="78857" name="Rectangle 30"/>
            <p:cNvSpPr>
              <a:spLocks noChangeArrowheads="1"/>
            </p:cNvSpPr>
            <p:nvPr/>
          </p:nvSpPr>
          <p:spPr bwMode="auto">
            <a:xfrm>
              <a:off x="1479" y="3861"/>
              <a:ext cx="63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1" tIns="44441" rIns="90471" bIns="44441">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sz="1900">
                  <a:latin typeface="Arial" panose="020B0604020202020204" pitchFamily="34" charset="0"/>
                </a:rPr>
                <a:t>= 1.174</a:t>
              </a:r>
              <a:endParaRPr lang="en-US" altLang="zh-CN" sz="1900">
                <a:latin typeface="Arial" panose="020B0604020202020204" pitchFamily="34" charset="0"/>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矩形 1"/>
          <p:cNvSpPr>
            <a:spLocks noChangeArrowheads="1"/>
          </p:cNvSpPr>
          <p:nvPr/>
        </p:nvSpPr>
        <p:spPr bwMode="auto">
          <a:xfrm>
            <a:off x="683568" y="116632"/>
            <a:ext cx="51315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en-US" altLang="zh-CN" sz="3200" b="1" dirty="0">
                <a:latin typeface="黑体" panose="02010609060101010101" pitchFamily="49" charset="-122"/>
                <a:ea typeface="黑体" panose="02010609060101010101" pitchFamily="49" charset="-122"/>
              </a:rPr>
              <a:t>5.3 </a:t>
            </a:r>
            <a:r>
              <a:rPr kumimoji="1" lang="zh-CN" altLang="en-US" sz="3200" b="1" dirty="0">
                <a:latin typeface="黑体" panose="02010609060101010101" pitchFamily="49" charset="-122"/>
                <a:ea typeface="黑体" panose="02010609060101010101" pitchFamily="49" charset="-122"/>
              </a:rPr>
              <a:t>平均分子量的测定方法</a:t>
            </a:r>
            <a:endParaRPr lang="zh-CN" altLang="en-US" sz="3200" dirty="0">
              <a:latin typeface="黑体" panose="02010609060101010101" pitchFamily="49" charset="-122"/>
              <a:ea typeface="黑体" panose="02010609060101010101" pitchFamily="49" charset="-122"/>
            </a:endParaRPr>
          </a:p>
        </p:txBody>
      </p:sp>
      <p:graphicFrame>
        <p:nvGraphicFramePr>
          <p:cNvPr id="4" name="Object 122"/>
          <p:cNvGraphicFramePr>
            <a:graphicFrameLocks noChangeAspect="1"/>
          </p:cNvGraphicFramePr>
          <p:nvPr/>
        </p:nvGraphicFramePr>
        <p:xfrm>
          <a:off x="7046516" y="2156941"/>
          <a:ext cx="633412" cy="520700"/>
        </p:xfrm>
        <a:graphic>
          <a:graphicData uri="http://schemas.openxmlformats.org/presentationml/2006/ole">
            <mc:AlternateContent xmlns:mc="http://schemas.openxmlformats.org/markup-compatibility/2006">
              <mc:Choice xmlns:v="urn:schemas-microsoft-com:vml" Requires="v">
                <p:oleObj spid="_x0000_s192538" name="" r:id="rId1" imgW="266065" imgH="215900" progId="Equation.3">
                  <p:embed/>
                </p:oleObj>
              </mc:Choice>
              <mc:Fallback>
                <p:oleObj name="" r:id="rId1" imgW="266065" imgH="215900" progId="Equation.3">
                  <p:embed/>
                  <p:pic>
                    <p:nvPicPr>
                      <p:cNvPr id="0" name="Object 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516" y="2156941"/>
                        <a:ext cx="6334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21"/>
          <p:cNvGraphicFramePr>
            <a:graphicFrameLocks noChangeAspect="1"/>
          </p:cNvGraphicFramePr>
          <p:nvPr/>
        </p:nvGraphicFramePr>
        <p:xfrm>
          <a:off x="7048103" y="2598266"/>
          <a:ext cx="609600" cy="500063"/>
        </p:xfrm>
        <a:graphic>
          <a:graphicData uri="http://schemas.openxmlformats.org/presentationml/2006/ole">
            <mc:AlternateContent xmlns:mc="http://schemas.openxmlformats.org/markup-compatibility/2006">
              <mc:Choice xmlns:v="urn:schemas-microsoft-com:vml" Requires="v">
                <p:oleObj spid="_x0000_s192539" name="" r:id="rId3" imgW="266065" imgH="215900" progId="Equation.3">
                  <p:embed/>
                </p:oleObj>
              </mc:Choice>
              <mc:Fallback>
                <p:oleObj name="" r:id="rId3" imgW="266065" imgH="215900" progId="Equation.3">
                  <p:embed/>
                  <p:pic>
                    <p:nvPicPr>
                      <p:cNvPr id="0" name="Object 1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103" y="2598266"/>
                        <a:ext cx="60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20"/>
          <p:cNvGraphicFramePr>
            <a:graphicFrameLocks noChangeAspect="1"/>
          </p:cNvGraphicFramePr>
          <p:nvPr/>
        </p:nvGraphicFramePr>
        <p:xfrm>
          <a:off x="7048103" y="3063404"/>
          <a:ext cx="609600" cy="500062"/>
        </p:xfrm>
        <a:graphic>
          <a:graphicData uri="http://schemas.openxmlformats.org/presentationml/2006/ole">
            <mc:AlternateContent xmlns:mc="http://schemas.openxmlformats.org/markup-compatibility/2006">
              <mc:Choice xmlns:v="urn:schemas-microsoft-com:vml" Requires="v">
                <p:oleObj spid="_x0000_s192540" name="" r:id="rId4" imgW="266065" imgH="215900" progId="Equation.3">
                  <p:embed/>
                </p:oleObj>
              </mc:Choice>
              <mc:Fallback>
                <p:oleObj name="" r:id="rId4" imgW="266065" imgH="215900" progId="Equation.3">
                  <p:embed/>
                  <p:pic>
                    <p:nvPicPr>
                      <p:cNvPr id="0" name="Object 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103" y="3063404"/>
                        <a:ext cx="60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19"/>
          <p:cNvGraphicFramePr>
            <a:graphicFrameLocks noChangeAspect="1"/>
          </p:cNvGraphicFramePr>
          <p:nvPr/>
        </p:nvGraphicFramePr>
        <p:xfrm>
          <a:off x="7038578" y="1721966"/>
          <a:ext cx="609600" cy="501650"/>
        </p:xfrm>
        <a:graphic>
          <a:graphicData uri="http://schemas.openxmlformats.org/presentationml/2006/ole">
            <mc:AlternateContent xmlns:mc="http://schemas.openxmlformats.org/markup-compatibility/2006">
              <mc:Choice xmlns:v="urn:schemas-microsoft-com:vml" Requires="v">
                <p:oleObj spid="_x0000_s192541" name="" r:id="rId5" imgW="266065" imgH="215900" progId="Equation.3">
                  <p:embed/>
                </p:oleObj>
              </mc:Choice>
              <mc:Fallback>
                <p:oleObj name="" r:id="rId5" imgW="266065" imgH="215900" progId="Equation.3">
                  <p:embed/>
                  <p:pic>
                    <p:nvPicPr>
                      <p:cNvPr id="0" name="Object 1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578" y="1721966"/>
                        <a:ext cx="6096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18"/>
          <p:cNvGraphicFramePr>
            <a:graphicFrameLocks noChangeAspect="1"/>
          </p:cNvGraphicFramePr>
          <p:nvPr/>
        </p:nvGraphicFramePr>
        <p:xfrm>
          <a:off x="7078266" y="3950816"/>
          <a:ext cx="609600" cy="544513"/>
        </p:xfrm>
        <a:graphic>
          <a:graphicData uri="http://schemas.openxmlformats.org/presentationml/2006/ole">
            <mc:AlternateContent xmlns:mc="http://schemas.openxmlformats.org/markup-compatibility/2006">
              <mc:Choice xmlns:v="urn:schemas-microsoft-com:vml" Requires="v">
                <p:oleObj spid="_x0000_s192542" name="" r:id="rId6" imgW="266700" imgH="241300" progId="Equation.3">
                  <p:embed/>
                </p:oleObj>
              </mc:Choice>
              <mc:Fallback>
                <p:oleObj name="" r:id="rId6" imgW="266700" imgH="241300" progId="Equation.3">
                  <p:embed/>
                  <p:pic>
                    <p:nvPicPr>
                      <p:cNvPr id="0" name="Object 1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8266" y="3950816"/>
                        <a:ext cx="6096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17"/>
          <p:cNvGraphicFramePr>
            <a:graphicFrameLocks noChangeAspect="1"/>
          </p:cNvGraphicFramePr>
          <p:nvPr/>
        </p:nvGraphicFramePr>
        <p:xfrm>
          <a:off x="7057628" y="4398491"/>
          <a:ext cx="685800" cy="508000"/>
        </p:xfrm>
        <a:graphic>
          <a:graphicData uri="http://schemas.openxmlformats.org/presentationml/2006/ole">
            <mc:AlternateContent xmlns:mc="http://schemas.openxmlformats.org/markup-compatibility/2006">
              <mc:Choice xmlns:v="urn:schemas-microsoft-com:vml" Requires="v">
                <p:oleObj spid="_x0000_s192543" name="" r:id="rId8" imgW="292100" imgH="215900" progId="Equation.3">
                  <p:embed/>
                </p:oleObj>
              </mc:Choice>
              <mc:Fallback>
                <p:oleObj name="" r:id="rId8" imgW="292100" imgH="215900" progId="Equation.3">
                  <p:embed/>
                  <p:pic>
                    <p:nvPicPr>
                      <p:cNvPr id="0" name="Object 1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7628" y="4398491"/>
                        <a:ext cx="685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Group 225"/>
          <p:cNvGrpSpPr/>
          <p:nvPr/>
        </p:nvGrpSpPr>
        <p:grpSpPr bwMode="auto">
          <a:xfrm>
            <a:off x="264716" y="1293341"/>
            <a:ext cx="8569325" cy="4929188"/>
            <a:chOff x="-3" y="-3"/>
            <a:chExt cx="3672" cy="4439"/>
          </a:xfrm>
        </p:grpSpPr>
        <p:grpSp>
          <p:nvGrpSpPr>
            <p:cNvPr id="11" name="Group 223"/>
            <p:cNvGrpSpPr/>
            <p:nvPr/>
          </p:nvGrpSpPr>
          <p:grpSpPr bwMode="auto">
            <a:xfrm>
              <a:off x="0" y="0"/>
              <a:ext cx="3666" cy="4433"/>
              <a:chOff x="0" y="0"/>
              <a:chExt cx="3666" cy="4433"/>
            </a:xfrm>
          </p:grpSpPr>
          <p:grpSp>
            <p:nvGrpSpPr>
              <p:cNvPr id="13" name="Group 158"/>
              <p:cNvGrpSpPr/>
              <p:nvPr/>
            </p:nvGrpSpPr>
            <p:grpSpPr bwMode="auto">
              <a:xfrm>
                <a:off x="0" y="0"/>
                <a:ext cx="1222" cy="403"/>
                <a:chOff x="0" y="0"/>
                <a:chExt cx="1222" cy="403"/>
              </a:xfrm>
            </p:grpSpPr>
            <p:sp>
              <p:nvSpPr>
                <p:cNvPr id="110" name="Rectangle 124"/>
                <p:cNvSpPr>
                  <a:spLocks noChangeArrowheads="1"/>
                </p:cNvSpPr>
                <p:nvPr/>
              </p:nvSpPr>
              <p:spPr bwMode="auto">
                <a:xfrm>
                  <a:off x="43" y="0"/>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测定方法</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111" name="Rectangle 157"/>
                <p:cNvSpPr>
                  <a:spLocks noChangeArrowheads="1"/>
                </p:cNvSpPr>
                <p:nvPr/>
              </p:nvSpPr>
              <p:spPr bwMode="auto">
                <a:xfrm>
                  <a:off x="0" y="0"/>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14" name="Group 160"/>
              <p:cNvGrpSpPr/>
              <p:nvPr/>
            </p:nvGrpSpPr>
            <p:grpSpPr bwMode="auto">
              <a:xfrm>
                <a:off x="1222" y="0"/>
                <a:ext cx="1222" cy="403"/>
                <a:chOff x="1222" y="0"/>
                <a:chExt cx="1222" cy="403"/>
              </a:xfrm>
            </p:grpSpPr>
            <p:sp>
              <p:nvSpPr>
                <p:cNvPr id="108" name="Rectangle 125"/>
                <p:cNvSpPr>
                  <a:spLocks noChangeArrowheads="1"/>
                </p:cNvSpPr>
                <p:nvPr/>
              </p:nvSpPr>
              <p:spPr bwMode="auto">
                <a:xfrm>
                  <a:off x="1265" y="0"/>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适用的分子时范围</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109" name="Rectangle 159"/>
                <p:cNvSpPr>
                  <a:spLocks noChangeArrowheads="1"/>
                </p:cNvSpPr>
                <p:nvPr/>
              </p:nvSpPr>
              <p:spPr bwMode="auto">
                <a:xfrm>
                  <a:off x="1222" y="0"/>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15" name="Group 162"/>
              <p:cNvGrpSpPr/>
              <p:nvPr/>
            </p:nvGrpSpPr>
            <p:grpSpPr bwMode="auto">
              <a:xfrm>
                <a:off x="2444" y="0"/>
                <a:ext cx="1222" cy="403"/>
                <a:chOff x="2444" y="0"/>
                <a:chExt cx="1222" cy="403"/>
              </a:xfrm>
            </p:grpSpPr>
            <p:sp>
              <p:nvSpPr>
                <p:cNvPr id="106" name="Rectangle 126"/>
                <p:cNvSpPr>
                  <a:spLocks noChangeArrowheads="1"/>
                </p:cNvSpPr>
                <p:nvPr/>
              </p:nvSpPr>
              <p:spPr bwMode="auto">
                <a:xfrm>
                  <a:off x="2487" y="0"/>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分子量的统计意义</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107" name="Rectangle 161"/>
                <p:cNvSpPr>
                  <a:spLocks noChangeArrowheads="1"/>
                </p:cNvSpPr>
                <p:nvPr/>
              </p:nvSpPr>
              <p:spPr bwMode="auto">
                <a:xfrm>
                  <a:off x="2444" y="0"/>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16" name="Group 164"/>
              <p:cNvGrpSpPr/>
              <p:nvPr/>
            </p:nvGrpSpPr>
            <p:grpSpPr bwMode="auto">
              <a:xfrm>
                <a:off x="0" y="403"/>
                <a:ext cx="1222" cy="403"/>
                <a:chOff x="0" y="403"/>
                <a:chExt cx="1222" cy="403"/>
              </a:xfrm>
            </p:grpSpPr>
            <p:sp>
              <p:nvSpPr>
                <p:cNvPr id="104" name="Rectangle 127"/>
                <p:cNvSpPr>
                  <a:spLocks noChangeArrowheads="1"/>
                </p:cNvSpPr>
                <p:nvPr/>
              </p:nvSpPr>
              <p:spPr bwMode="auto">
                <a:xfrm>
                  <a:off x="43" y="403"/>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dirty="0">
                      <a:latin typeface="Times New Roman" panose="02020603050405020304" pitchFamily="18" charset="0"/>
                    </a:rPr>
                    <a:t>端基分析法</a:t>
                  </a:r>
                  <a:endParaRPr kumimoji="1" lang="zh-CN" altLang="en-US" sz="2000" dirty="0">
                    <a:latin typeface="Times New Roman" panose="02020603050405020304" pitchFamily="18" charset="0"/>
                  </a:endParaRPr>
                </a:p>
                <a:p>
                  <a:pPr algn="ctr">
                    <a:spcBef>
                      <a:spcPct val="0"/>
                    </a:spcBef>
                    <a:buClrTx/>
                    <a:buSzTx/>
                    <a:buFontTx/>
                    <a:buNone/>
                  </a:pPr>
                  <a:endParaRPr kumimoji="1" lang="en-US" altLang="zh-CN" sz="2000" dirty="0">
                    <a:latin typeface="Times New Roman" panose="02020603050405020304" pitchFamily="18" charset="0"/>
                  </a:endParaRPr>
                </a:p>
              </p:txBody>
            </p:sp>
            <p:sp>
              <p:nvSpPr>
                <p:cNvPr id="105" name="Rectangle 163"/>
                <p:cNvSpPr>
                  <a:spLocks noChangeArrowheads="1"/>
                </p:cNvSpPr>
                <p:nvPr/>
              </p:nvSpPr>
              <p:spPr bwMode="auto">
                <a:xfrm>
                  <a:off x="0" y="403"/>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17" name="Group 166"/>
              <p:cNvGrpSpPr/>
              <p:nvPr/>
            </p:nvGrpSpPr>
            <p:grpSpPr bwMode="auto">
              <a:xfrm>
                <a:off x="1222" y="403"/>
                <a:ext cx="1222" cy="403"/>
                <a:chOff x="1222" y="403"/>
                <a:chExt cx="1222" cy="403"/>
              </a:xfrm>
            </p:grpSpPr>
            <p:sp>
              <p:nvSpPr>
                <p:cNvPr id="102" name="Rectangle 128"/>
                <p:cNvSpPr>
                  <a:spLocks noChangeArrowheads="1"/>
                </p:cNvSpPr>
                <p:nvPr/>
              </p:nvSpPr>
              <p:spPr bwMode="auto">
                <a:xfrm>
                  <a:off x="1265" y="403"/>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en-US" altLang="zh-CN" sz="2000">
                      <a:latin typeface="Times New Roman" panose="02020603050405020304" pitchFamily="18" charset="0"/>
                    </a:rPr>
                    <a:t>3×10</a:t>
                  </a:r>
                  <a:r>
                    <a:rPr kumimoji="1" lang="en-US" altLang="zh-CN" sz="2000" baseline="30000">
                      <a:latin typeface="Times New Roman" panose="02020603050405020304" pitchFamily="18" charset="0"/>
                    </a:rPr>
                    <a:t>4</a:t>
                  </a:r>
                  <a:r>
                    <a:rPr kumimoji="1" lang="zh-CN" altLang="en-US" sz="2000">
                      <a:latin typeface="Times New Roman" panose="02020603050405020304" pitchFamily="18" charset="0"/>
                    </a:rPr>
                    <a:t>以下</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103" name="Rectangle 165"/>
                <p:cNvSpPr>
                  <a:spLocks noChangeArrowheads="1"/>
                </p:cNvSpPr>
                <p:nvPr/>
              </p:nvSpPr>
              <p:spPr bwMode="auto">
                <a:xfrm>
                  <a:off x="1222" y="403"/>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18" name="Group 168"/>
              <p:cNvGrpSpPr/>
              <p:nvPr/>
            </p:nvGrpSpPr>
            <p:grpSpPr bwMode="auto">
              <a:xfrm>
                <a:off x="2444" y="403"/>
                <a:ext cx="1222" cy="403"/>
                <a:chOff x="2444" y="403"/>
                <a:chExt cx="1222" cy="403"/>
              </a:xfrm>
            </p:grpSpPr>
            <p:sp>
              <p:nvSpPr>
                <p:cNvPr id="100" name="Rectangle 129"/>
                <p:cNvSpPr>
                  <a:spLocks noChangeArrowheads="1" noTextEdit="1"/>
                </p:cNvSpPr>
                <p:nvPr/>
              </p:nvSpPr>
              <p:spPr bwMode="auto">
                <a:xfrm>
                  <a:off x="2487" y="403"/>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 name="Rectangle 167"/>
                <p:cNvSpPr>
                  <a:spLocks noChangeArrowheads="1"/>
                </p:cNvSpPr>
                <p:nvPr/>
              </p:nvSpPr>
              <p:spPr bwMode="auto">
                <a:xfrm>
                  <a:off x="2444" y="403"/>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19" name="Group 170"/>
              <p:cNvGrpSpPr/>
              <p:nvPr/>
            </p:nvGrpSpPr>
            <p:grpSpPr bwMode="auto">
              <a:xfrm>
                <a:off x="0" y="806"/>
                <a:ext cx="1222" cy="403"/>
                <a:chOff x="0" y="806"/>
                <a:chExt cx="1222" cy="403"/>
              </a:xfrm>
            </p:grpSpPr>
            <p:sp>
              <p:nvSpPr>
                <p:cNvPr id="98" name="Rectangle 130"/>
                <p:cNvSpPr>
                  <a:spLocks noChangeArrowheads="1"/>
                </p:cNvSpPr>
                <p:nvPr/>
              </p:nvSpPr>
              <p:spPr bwMode="auto">
                <a:xfrm>
                  <a:off x="43" y="806"/>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沸点升高法</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99" name="Rectangle 169"/>
                <p:cNvSpPr>
                  <a:spLocks noChangeArrowheads="1"/>
                </p:cNvSpPr>
                <p:nvPr/>
              </p:nvSpPr>
              <p:spPr bwMode="auto">
                <a:xfrm>
                  <a:off x="0" y="806"/>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20" name="Group 172"/>
              <p:cNvGrpSpPr/>
              <p:nvPr/>
            </p:nvGrpSpPr>
            <p:grpSpPr bwMode="auto">
              <a:xfrm>
                <a:off x="1222" y="806"/>
                <a:ext cx="1222" cy="403"/>
                <a:chOff x="1222" y="806"/>
                <a:chExt cx="1222" cy="403"/>
              </a:xfrm>
            </p:grpSpPr>
            <p:sp>
              <p:nvSpPr>
                <p:cNvPr id="96" name="Rectangle 131"/>
                <p:cNvSpPr>
                  <a:spLocks noChangeArrowheads="1"/>
                </p:cNvSpPr>
                <p:nvPr/>
              </p:nvSpPr>
              <p:spPr bwMode="auto">
                <a:xfrm>
                  <a:off x="1265" y="806"/>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en-US" altLang="zh-CN" sz="2000">
                      <a:latin typeface="Times New Roman" panose="02020603050405020304" pitchFamily="18" charset="0"/>
                    </a:rPr>
                    <a:t>3×10</a:t>
                  </a:r>
                  <a:r>
                    <a:rPr kumimoji="1" lang="en-US" altLang="zh-CN" sz="2000" baseline="30000">
                      <a:latin typeface="Times New Roman" panose="02020603050405020304" pitchFamily="18" charset="0"/>
                    </a:rPr>
                    <a:t>4</a:t>
                  </a:r>
                  <a:r>
                    <a:rPr kumimoji="1" lang="zh-CN" altLang="en-US" sz="2000">
                      <a:latin typeface="Times New Roman" panose="02020603050405020304" pitchFamily="18" charset="0"/>
                    </a:rPr>
                    <a:t>以下</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97" name="Rectangle 171"/>
                <p:cNvSpPr>
                  <a:spLocks noChangeArrowheads="1"/>
                </p:cNvSpPr>
                <p:nvPr/>
              </p:nvSpPr>
              <p:spPr bwMode="auto">
                <a:xfrm>
                  <a:off x="1222" y="806"/>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21" name="Group 174"/>
              <p:cNvGrpSpPr/>
              <p:nvPr/>
            </p:nvGrpSpPr>
            <p:grpSpPr bwMode="auto">
              <a:xfrm>
                <a:off x="2444" y="806"/>
                <a:ext cx="1222" cy="403"/>
                <a:chOff x="2444" y="806"/>
                <a:chExt cx="1222" cy="403"/>
              </a:xfrm>
            </p:grpSpPr>
            <p:sp>
              <p:nvSpPr>
                <p:cNvPr id="94" name="Rectangle 132"/>
                <p:cNvSpPr>
                  <a:spLocks noChangeArrowheads="1" noTextEdit="1"/>
                </p:cNvSpPr>
                <p:nvPr/>
              </p:nvSpPr>
              <p:spPr bwMode="auto">
                <a:xfrm>
                  <a:off x="2487" y="806"/>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 name="Rectangle 173"/>
                <p:cNvSpPr>
                  <a:spLocks noChangeArrowheads="1"/>
                </p:cNvSpPr>
                <p:nvPr/>
              </p:nvSpPr>
              <p:spPr bwMode="auto">
                <a:xfrm>
                  <a:off x="2444" y="806"/>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22" name="Group 176"/>
              <p:cNvGrpSpPr/>
              <p:nvPr/>
            </p:nvGrpSpPr>
            <p:grpSpPr bwMode="auto">
              <a:xfrm>
                <a:off x="0" y="1209"/>
                <a:ext cx="1222" cy="403"/>
                <a:chOff x="0" y="1209"/>
                <a:chExt cx="1222" cy="403"/>
              </a:xfrm>
            </p:grpSpPr>
            <p:sp>
              <p:nvSpPr>
                <p:cNvPr id="92" name="Rectangle 133"/>
                <p:cNvSpPr>
                  <a:spLocks noChangeArrowheads="1"/>
                </p:cNvSpPr>
                <p:nvPr/>
              </p:nvSpPr>
              <p:spPr bwMode="auto">
                <a:xfrm>
                  <a:off x="43" y="1209"/>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冰点下降法</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93" name="Rectangle 175"/>
                <p:cNvSpPr>
                  <a:spLocks noChangeArrowheads="1"/>
                </p:cNvSpPr>
                <p:nvPr/>
              </p:nvSpPr>
              <p:spPr bwMode="auto">
                <a:xfrm>
                  <a:off x="0" y="1209"/>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23" name="Group 178"/>
              <p:cNvGrpSpPr/>
              <p:nvPr/>
            </p:nvGrpSpPr>
            <p:grpSpPr bwMode="auto">
              <a:xfrm>
                <a:off x="1222" y="1209"/>
                <a:ext cx="1222" cy="403"/>
                <a:chOff x="1222" y="1209"/>
                <a:chExt cx="1222" cy="403"/>
              </a:xfrm>
            </p:grpSpPr>
            <p:sp>
              <p:nvSpPr>
                <p:cNvPr id="90" name="Rectangle 134"/>
                <p:cNvSpPr>
                  <a:spLocks noChangeArrowheads="1"/>
                </p:cNvSpPr>
                <p:nvPr/>
              </p:nvSpPr>
              <p:spPr bwMode="auto">
                <a:xfrm>
                  <a:off x="1265" y="1209"/>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en-US" altLang="zh-CN" sz="2000">
                      <a:latin typeface="Times New Roman" panose="02020603050405020304" pitchFamily="18" charset="0"/>
                    </a:rPr>
                    <a:t>5×10</a:t>
                  </a:r>
                  <a:r>
                    <a:rPr kumimoji="1" lang="en-US" altLang="zh-CN" sz="2000" baseline="30000">
                      <a:latin typeface="Times New Roman" panose="02020603050405020304" pitchFamily="18" charset="0"/>
                    </a:rPr>
                    <a:t>3</a:t>
                  </a:r>
                  <a:r>
                    <a:rPr kumimoji="1" lang="zh-CN" altLang="en-US" sz="2000">
                      <a:latin typeface="Times New Roman" panose="02020603050405020304" pitchFamily="18" charset="0"/>
                    </a:rPr>
                    <a:t>以下</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91" name="Rectangle 177"/>
                <p:cNvSpPr>
                  <a:spLocks noChangeArrowheads="1"/>
                </p:cNvSpPr>
                <p:nvPr/>
              </p:nvSpPr>
              <p:spPr bwMode="auto">
                <a:xfrm>
                  <a:off x="1222" y="1209"/>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24" name="Group 180"/>
              <p:cNvGrpSpPr/>
              <p:nvPr/>
            </p:nvGrpSpPr>
            <p:grpSpPr bwMode="auto">
              <a:xfrm>
                <a:off x="2444" y="1209"/>
                <a:ext cx="1222" cy="403"/>
                <a:chOff x="2444" y="1209"/>
                <a:chExt cx="1222" cy="403"/>
              </a:xfrm>
            </p:grpSpPr>
            <p:sp>
              <p:nvSpPr>
                <p:cNvPr id="88" name="Rectangle 135"/>
                <p:cNvSpPr>
                  <a:spLocks noChangeArrowheads="1" noTextEdit="1"/>
                </p:cNvSpPr>
                <p:nvPr/>
              </p:nvSpPr>
              <p:spPr bwMode="auto">
                <a:xfrm>
                  <a:off x="2487" y="1209"/>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9" name="Rectangle 179"/>
                <p:cNvSpPr>
                  <a:spLocks noChangeArrowheads="1"/>
                </p:cNvSpPr>
                <p:nvPr/>
              </p:nvSpPr>
              <p:spPr bwMode="auto">
                <a:xfrm>
                  <a:off x="2444" y="1209"/>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25" name="Group 182"/>
              <p:cNvGrpSpPr/>
              <p:nvPr/>
            </p:nvGrpSpPr>
            <p:grpSpPr bwMode="auto">
              <a:xfrm>
                <a:off x="0" y="1612"/>
                <a:ext cx="1222" cy="403"/>
                <a:chOff x="0" y="1612"/>
                <a:chExt cx="1222" cy="403"/>
              </a:xfrm>
            </p:grpSpPr>
            <p:sp>
              <p:nvSpPr>
                <p:cNvPr id="86" name="Rectangle 136"/>
                <p:cNvSpPr>
                  <a:spLocks noChangeArrowheads="1"/>
                </p:cNvSpPr>
                <p:nvPr/>
              </p:nvSpPr>
              <p:spPr bwMode="auto">
                <a:xfrm>
                  <a:off x="43" y="1612"/>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气相渗透压法</a:t>
                  </a:r>
                  <a:r>
                    <a:rPr kumimoji="1" lang="en-US" altLang="zh-CN" sz="2000">
                      <a:latin typeface="Times New Roman" panose="02020603050405020304" pitchFamily="18" charset="0"/>
                    </a:rPr>
                    <a:t>(VPO)</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87" name="Rectangle 181"/>
                <p:cNvSpPr>
                  <a:spLocks noChangeArrowheads="1"/>
                </p:cNvSpPr>
                <p:nvPr/>
              </p:nvSpPr>
              <p:spPr bwMode="auto">
                <a:xfrm>
                  <a:off x="0" y="1612"/>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26" name="Group 184"/>
              <p:cNvGrpSpPr/>
              <p:nvPr/>
            </p:nvGrpSpPr>
            <p:grpSpPr bwMode="auto">
              <a:xfrm>
                <a:off x="1222" y="1612"/>
                <a:ext cx="1222" cy="403"/>
                <a:chOff x="1222" y="1612"/>
                <a:chExt cx="1222" cy="403"/>
              </a:xfrm>
            </p:grpSpPr>
            <p:sp>
              <p:nvSpPr>
                <p:cNvPr id="84" name="Rectangle 137"/>
                <p:cNvSpPr>
                  <a:spLocks noChangeArrowheads="1"/>
                </p:cNvSpPr>
                <p:nvPr/>
              </p:nvSpPr>
              <p:spPr bwMode="auto">
                <a:xfrm>
                  <a:off x="1265" y="1612"/>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en-US" altLang="zh-CN" sz="2000">
                      <a:latin typeface="Times New Roman" panose="02020603050405020304" pitchFamily="18" charset="0"/>
                    </a:rPr>
                    <a:t>3×10</a:t>
                  </a:r>
                  <a:r>
                    <a:rPr kumimoji="1" lang="en-US" altLang="zh-CN" sz="2000" baseline="30000">
                      <a:latin typeface="Times New Roman" panose="02020603050405020304" pitchFamily="18" charset="0"/>
                    </a:rPr>
                    <a:t>4</a:t>
                  </a:r>
                  <a:r>
                    <a:rPr kumimoji="1" lang="zh-CN" altLang="en-US" sz="2000">
                      <a:latin typeface="Times New Roman" panose="02020603050405020304" pitchFamily="18" charset="0"/>
                    </a:rPr>
                    <a:t>以下</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85" name="Rectangle 183"/>
                <p:cNvSpPr>
                  <a:spLocks noChangeArrowheads="1"/>
                </p:cNvSpPr>
                <p:nvPr/>
              </p:nvSpPr>
              <p:spPr bwMode="auto">
                <a:xfrm>
                  <a:off x="1222" y="1612"/>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27" name="Group 186"/>
              <p:cNvGrpSpPr/>
              <p:nvPr/>
            </p:nvGrpSpPr>
            <p:grpSpPr bwMode="auto">
              <a:xfrm>
                <a:off x="2444" y="1612"/>
                <a:ext cx="1222" cy="403"/>
                <a:chOff x="2444" y="1612"/>
                <a:chExt cx="1222" cy="403"/>
              </a:xfrm>
            </p:grpSpPr>
            <p:sp>
              <p:nvSpPr>
                <p:cNvPr id="82" name="Rectangle 138"/>
                <p:cNvSpPr>
                  <a:spLocks noChangeArrowheads="1" noTextEdit="1"/>
                </p:cNvSpPr>
                <p:nvPr/>
              </p:nvSpPr>
              <p:spPr bwMode="auto">
                <a:xfrm>
                  <a:off x="2487" y="1612"/>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 name="Rectangle 185"/>
                <p:cNvSpPr>
                  <a:spLocks noChangeArrowheads="1"/>
                </p:cNvSpPr>
                <p:nvPr/>
              </p:nvSpPr>
              <p:spPr bwMode="auto">
                <a:xfrm>
                  <a:off x="2444" y="1612"/>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28" name="Group 188"/>
              <p:cNvGrpSpPr/>
              <p:nvPr/>
            </p:nvGrpSpPr>
            <p:grpSpPr bwMode="auto">
              <a:xfrm>
                <a:off x="0" y="2015"/>
                <a:ext cx="1222" cy="403"/>
                <a:chOff x="0" y="2015"/>
                <a:chExt cx="1222" cy="403"/>
              </a:xfrm>
            </p:grpSpPr>
            <p:sp>
              <p:nvSpPr>
                <p:cNvPr id="80" name="Rectangle 139"/>
                <p:cNvSpPr>
                  <a:spLocks noChangeArrowheads="1"/>
                </p:cNvSpPr>
                <p:nvPr/>
              </p:nvSpPr>
              <p:spPr bwMode="auto">
                <a:xfrm>
                  <a:off x="43" y="2015"/>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膜渗压法</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81" name="Rectangle 187"/>
                <p:cNvSpPr>
                  <a:spLocks noChangeArrowheads="1"/>
                </p:cNvSpPr>
                <p:nvPr/>
              </p:nvSpPr>
              <p:spPr bwMode="auto">
                <a:xfrm>
                  <a:off x="0" y="2015"/>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29" name="Group 190"/>
              <p:cNvGrpSpPr/>
              <p:nvPr/>
            </p:nvGrpSpPr>
            <p:grpSpPr bwMode="auto">
              <a:xfrm>
                <a:off x="1222" y="2015"/>
                <a:ext cx="1222" cy="403"/>
                <a:chOff x="1222" y="2015"/>
                <a:chExt cx="1222" cy="403"/>
              </a:xfrm>
            </p:grpSpPr>
            <p:sp>
              <p:nvSpPr>
                <p:cNvPr id="78" name="Rectangle 140"/>
                <p:cNvSpPr>
                  <a:spLocks noChangeArrowheads="1"/>
                </p:cNvSpPr>
                <p:nvPr/>
              </p:nvSpPr>
              <p:spPr bwMode="auto">
                <a:xfrm>
                  <a:off x="1265" y="2015"/>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en-US" altLang="zh-CN" sz="2000">
                      <a:latin typeface="Times New Roman" panose="02020603050405020304" pitchFamily="18" charset="0"/>
                    </a:rPr>
                    <a:t>2×10</a:t>
                  </a:r>
                  <a:r>
                    <a:rPr kumimoji="1" lang="en-US" altLang="zh-CN" sz="2000" baseline="30000">
                      <a:latin typeface="Times New Roman" panose="02020603050405020304" pitchFamily="18" charset="0"/>
                    </a:rPr>
                    <a:t>4</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1×10</a:t>
                  </a:r>
                  <a:r>
                    <a:rPr kumimoji="1" lang="en-US" altLang="zh-CN" sz="2000" baseline="30000">
                      <a:latin typeface="Times New Roman" panose="02020603050405020304" pitchFamily="18" charset="0"/>
                    </a:rPr>
                    <a:t>6</a:t>
                  </a:r>
                  <a:endParaRPr kumimoji="1" lang="en-US" altLang="zh-CN"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79" name="Rectangle 189"/>
                <p:cNvSpPr>
                  <a:spLocks noChangeArrowheads="1"/>
                </p:cNvSpPr>
                <p:nvPr/>
              </p:nvSpPr>
              <p:spPr bwMode="auto">
                <a:xfrm>
                  <a:off x="1222" y="2015"/>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30" name="Group 192"/>
              <p:cNvGrpSpPr/>
              <p:nvPr/>
            </p:nvGrpSpPr>
            <p:grpSpPr bwMode="auto">
              <a:xfrm>
                <a:off x="2444" y="2015"/>
                <a:ext cx="1222" cy="403"/>
                <a:chOff x="2444" y="2015"/>
                <a:chExt cx="1222" cy="403"/>
              </a:xfrm>
            </p:grpSpPr>
            <p:sp>
              <p:nvSpPr>
                <p:cNvPr id="76" name="Rectangle 141"/>
                <p:cNvSpPr>
                  <a:spLocks noChangeArrowheads="1" noTextEdit="1"/>
                </p:cNvSpPr>
                <p:nvPr/>
              </p:nvSpPr>
              <p:spPr bwMode="auto">
                <a:xfrm>
                  <a:off x="2487" y="2015"/>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7" name="Rectangle 191"/>
                <p:cNvSpPr>
                  <a:spLocks noChangeArrowheads="1"/>
                </p:cNvSpPr>
                <p:nvPr/>
              </p:nvSpPr>
              <p:spPr bwMode="auto">
                <a:xfrm>
                  <a:off x="2444" y="2015"/>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31" name="Group 194"/>
              <p:cNvGrpSpPr/>
              <p:nvPr/>
            </p:nvGrpSpPr>
            <p:grpSpPr bwMode="auto">
              <a:xfrm>
                <a:off x="0" y="2418"/>
                <a:ext cx="1222" cy="403"/>
                <a:chOff x="0" y="2418"/>
                <a:chExt cx="1222" cy="403"/>
              </a:xfrm>
            </p:grpSpPr>
            <p:sp>
              <p:nvSpPr>
                <p:cNvPr id="74" name="Rectangle 142"/>
                <p:cNvSpPr>
                  <a:spLocks noChangeArrowheads="1"/>
                </p:cNvSpPr>
                <p:nvPr/>
              </p:nvSpPr>
              <p:spPr bwMode="auto">
                <a:xfrm>
                  <a:off x="43" y="2418"/>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粘  度  法</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75" name="Rectangle 193"/>
                <p:cNvSpPr>
                  <a:spLocks noChangeArrowheads="1"/>
                </p:cNvSpPr>
                <p:nvPr/>
              </p:nvSpPr>
              <p:spPr bwMode="auto">
                <a:xfrm>
                  <a:off x="0" y="2418"/>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32" name="Group 196"/>
              <p:cNvGrpSpPr/>
              <p:nvPr/>
            </p:nvGrpSpPr>
            <p:grpSpPr bwMode="auto">
              <a:xfrm>
                <a:off x="1222" y="2418"/>
                <a:ext cx="1222" cy="403"/>
                <a:chOff x="1222" y="2418"/>
                <a:chExt cx="1222" cy="403"/>
              </a:xfrm>
            </p:grpSpPr>
            <p:sp>
              <p:nvSpPr>
                <p:cNvPr id="72" name="Rectangle 143"/>
                <p:cNvSpPr>
                  <a:spLocks noChangeArrowheads="1"/>
                </p:cNvSpPr>
                <p:nvPr/>
              </p:nvSpPr>
              <p:spPr bwMode="auto">
                <a:xfrm>
                  <a:off x="1265" y="2418"/>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en-US" altLang="zh-CN" sz="2000">
                      <a:latin typeface="Times New Roman" panose="02020603050405020304" pitchFamily="18" charset="0"/>
                    </a:rPr>
                    <a:t>1×10</a:t>
                  </a:r>
                  <a:r>
                    <a:rPr kumimoji="1" lang="en-US" altLang="zh-CN" sz="2000" baseline="30000">
                      <a:latin typeface="Times New Roman" panose="02020603050405020304" pitchFamily="18" charset="0"/>
                    </a:rPr>
                    <a:t>3</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1×10</a:t>
                  </a:r>
                  <a:r>
                    <a:rPr kumimoji="1" lang="en-US" altLang="zh-CN" sz="2000" baseline="30000">
                      <a:latin typeface="Times New Roman" panose="02020603050405020304" pitchFamily="18" charset="0"/>
                    </a:rPr>
                    <a:t>7</a:t>
                  </a:r>
                  <a:endParaRPr kumimoji="1" lang="en-US" altLang="zh-CN"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73" name="Rectangle 195"/>
                <p:cNvSpPr>
                  <a:spLocks noChangeArrowheads="1"/>
                </p:cNvSpPr>
                <p:nvPr/>
              </p:nvSpPr>
              <p:spPr bwMode="auto">
                <a:xfrm>
                  <a:off x="1222" y="2418"/>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33" name="Group 198"/>
              <p:cNvGrpSpPr/>
              <p:nvPr/>
            </p:nvGrpSpPr>
            <p:grpSpPr bwMode="auto">
              <a:xfrm>
                <a:off x="2444" y="2418"/>
                <a:ext cx="1222" cy="403"/>
                <a:chOff x="2444" y="2418"/>
                <a:chExt cx="1222" cy="403"/>
              </a:xfrm>
            </p:grpSpPr>
            <p:sp>
              <p:nvSpPr>
                <p:cNvPr id="70" name="Rectangle 144"/>
                <p:cNvSpPr>
                  <a:spLocks noChangeArrowheads="1" noTextEdit="1"/>
                </p:cNvSpPr>
                <p:nvPr/>
              </p:nvSpPr>
              <p:spPr bwMode="auto">
                <a:xfrm>
                  <a:off x="2487" y="2418"/>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1" name="Rectangle 197"/>
                <p:cNvSpPr>
                  <a:spLocks noChangeArrowheads="1"/>
                </p:cNvSpPr>
                <p:nvPr/>
              </p:nvSpPr>
              <p:spPr bwMode="auto">
                <a:xfrm>
                  <a:off x="2444" y="2418"/>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34" name="Group 200"/>
              <p:cNvGrpSpPr/>
              <p:nvPr/>
            </p:nvGrpSpPr>
            <p:grpSpPr bwMode="auto">
              <a:xfrm>
                <a:off x="0" y="2821"/>
                <a:ext cx="1222" cy="403"/>
                <a:chOff x="0" y="2821"/>
                <a:chExt cx="1222" cy="403"/>
              </a:xfrm>
            </p:grpSpPr>
            <p:sp>
              <p:nvSpPr>
                <p:cNvPr id="68" name="Rectangle 145"/>
                <p:cNvSpPr>
                  <a:spLocks noChangeArrowheads="1"/>
                </p:cNvSpPr>
                <p:nvPr/>
              </p:nvSpPr>
              <p:spPr bwMode="auto">
                <a:xfrm>
                  <a:off x="43" y="2821"/>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光散射法</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69" name="Rectangle 199"/>
                <p:cNvSpPr>
                  <a:spLocks noChangeArrowheads="1"/>
                </p:cNvSpPr>
                <p:nvPr/>
              </p:nvSpPr>
              <p:spPr bwMode="auto">
                <a:xfrm>
                  <a:off x="0" y="2821"/>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35" name="Group 202"/>
              <p:cNvGrpSpPr/>
              <p:nvPr/>
            </p:nvGrpSpPr>
            <p:grpSpPr bwMode="auto">
              <a:xfrm>
                <a:off x="1222" y="2821"/>
                <a:ext cx="1222" cy="403"/>
                <a:chOff x="1222" y="2821"/>
                <a:chExt cx="1222" cy="403"/>
              </a:xfrm>
            </p:grpSpPr>
            <p:sp>
              <p:nvSpPr>
                <p:cNvPr id="66" name="Rectangle 146"/>
                <p:cNvSpPr>
                  <a:spLocks noChangeArrowheads="1"/>
                </p:cNvSpPr>
                <p:nvPr/>
              </p:nvSpPr>
              <p:spPr bwMode="auto">
                <a:xfrm>
                  <a:off x="1265" y="2821"/>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en-US" altLang="zh-CN" sz="2000">
                      <a:latin typeface="Times New Roman" panose="02020603050405020304" pitchFamily="18" charset="0"/>
                    </a:rPr>
                    <a:t>2×10</a:t>
                  </a:r>
                  <a:r>
                    <a:rPr kumimoji="1" lang="en-US" altLang="zh-CN" sz="2000" baseline="30000">
                      <a:latin typeface="Times New Roman" panose="02020603050405020304" pitchFamily="18" charset="0"/>
                    </a:rPr>
                    <a:t>4</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1×10</a:t>
                  </a:r>
                  <a:r>
                    <a:rPr kumimoji="1" lang="en-US" altLang="zh-CN" sz="2000" baseline="30000">
                      <a:latin typeface="Times New Roman" panose="02020603050405020304" pitchFamily="18" charset="0"/>
                    </a:rPr>
                    <a:t>7</a:t>
                  </a:r>
                  <a:endParaRPr kumimoji="1" lang="en-US" altLang="zh-CN"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67" name="Rectangle 201"/>
                <p:cNvSpPr>
                  <a:spLocks noChangeArrowheads="1"/>
                </p:cNvSpPr>
                <p:nvPr/>
              </p:nvSpPr>
              <p:spPr bwMode="auto">
                <a:xfrm>
                  <a:off x="1222" y="2821"/>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36" name="Group 204"/>
              <p:cNvGrpSpPr/>
              <p:nvPr/>
            </p:nvGrpSpPr>
            <p:grpSpPr bwMode="auto">
              <a:xfrm>
                <a:off x="2444" y="2821"/>
                <a:ext cx="1222" cy="403"/>
                <a:chOff x="2444" y="2821"/>
                <a:chExt cx="1222" cy="403"/>
              </a:xfrm>
            </p:grpSpPr>
            <p:sp>
              <p:nvSpPr>
                <p:cNvPr id="64" name="Rectangle 147"/>
                <p:cNvSpPr>
                  <a:spLocks noChangeArrowheads="1" noTextEdit="1"/>
                </p:cNvSpPr>
                <p:nvPr/>
              </p:nvSpPr>
              <p:spPr bwMode="auto">
                <a:xfrm>
                  <a:off x="2487" y="2821"/>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5" name="Rectangle 203"/>
                <p:cNvSpPr>
                  <a:spLocks noChangeArrowheads="1"/>
                </p:cNvSpPr>
                <p:nvPr/>
              </p:nvSpPr>
              <p:spPr bwMode="auto">
                <a:xfrm>
                  <a:off x="2444" y="2821"/>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37" name="Group 206"/>
              <p:cNvGrpSpPr/>
              <p:nvPr/>
            </p:nvGrpSpPr>
            <p:grpSpPr bwMode="auto">
              <a:xfrm>
                <a:off x="0" y="3224"/>
                <a:ext cx="1222" cy="403"/>
                <a:chOff x="0" y="3224"/>
                <a:chExt cx="1222" cy="403"/>
              </a:xfrm>
            </p:grpSpPr>
            <p:sp>
              <p:nvSpPr>
                <p:cNvPr id="62" name="Rectangle 148"/>
                <p:cNvSpPr>
                  <a:spLocks noChangeArrowheads="1"/>
                </p:cNvSpPr>
                <p:nvPr/>
              </p:nvSpPr>
              <p:spPr bwMode="auto">
                <a:xfrm>
                  <a:off x="43" y="3224"/>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超离心沉降速率法</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63" name="Rectangle 205"/>
                <p:cNvSpPr>
                  <a:spLocks noChangeArrowheads="1"/>
                </p:cNvSpPr>
                <p:nvPr/>
              </p:nvSpPr>
              <p:spPr bwMode="auto">
                <a:xfrm>
                  <a:off x="0" y="3224"/>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38" name="Group 208"/>
              <p:cNvGrpSpPr/>
              <p:nvPr/>
            </p:nvGrpSpPr>
            <p:grpSpPr bwMode="auto">
              <a:xfrm>
                <a:off x="1222" y="3224"/>
                <a:ext cx="1222" cy="403"/>
                <a:chOff x="1222" y="3224"/>
                <a:chExt cx="1222" cy="403"/>
              </a:xfrm>
            </p:grpSpPr>
            <p:sp>
              <p:nvSpPr>
                <p:cNvPr id="60" name="Rectangle 149"/>
                <p:cNvSpPr>
                  <a:spLocks noChangeArrowheads="1"/>
                </p:cNvSpPr>
                <p:nvPr/>
              </p:nvSpPr>
              <p:spPr bwMode="auto">
                <a:xfrm>
                  <a:off x="1265" y="3224"/>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en-US" altLang="zh-CN" sz="2000">
                      <a:latin typeface="Times New Roman" panose="02020603050405020304" pitchFamily="18" charset="0"/>
                    </a:rPr>
                    <a:t>1×10</a:t>
                  </a:r>
                  <a:r>
                    <a:rPr kumimoji="1" lang="en-US" altLang="zh-CN" sz="2000" baseline="30000">
                      <a:latin typeface="Times New Roman" panose="02020603050405020304" pitchFamily="18" charset="0"/>
                    </a:rPr>
                    <a:t>4</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1×10</a:t>
                  </a:r>
                  <a:r>
                    <a:rPr kumimoji="1" lang="en-US" altLang="zh-CN" sz="2000" baseline="30000">
                      <a:latin typeface="Times New Roman" panose="02020603050405020304" pitchFamily="18" charset="0"/>
                    </a:rPr>
                    <a:t>7</a:t>
                  </a:r>
                  <a:endParaRPr kumimoji="1" lang="en-US" altLang="zh-CN"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61" name="Rectangle 207"/>
                <p:cNvSpPr>
                  <a:spLocks noChangeArrowheads="1"/>
                </p:cNvSpPr>
                <p:nvPr/>
              </p:nvSpPr>
              <p:spPr bwMode="auto">
                <a:xfrm>
                  <a:off x="1222" y="3224"/>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39" name="Group 210"/>
              <p:cNvGrpSpPr/>
              <p:nvPr/>
            </p:nvGrpSpPr>
            <p:grpSpPr bwMode="auto">
              <a:xfrm>
                <a:off x="2444" y="3224"/>
                <a:ext cx="1222" cy="403"/>
                <a:chOff x="2444" y="3224"/>
                <a:chExt cx="1222" cy="403"/>
              </a:xfrm>
            </p:grpSpPr>
            <p:sp>
              <p:nvSpPr>
                <p:cNvPr id="58" name="Rectangle 150"/>
                <p:cNvSpPr>
                  <a:spLocks noChangeArrowheads="1"/>
                </p:cNvSpPr>
                <p:nvPr/>
              </p:nvSpPr>
              <p:spPr bwMode="auto">
                <a:xfrm>
                  <a:off x="2487" y="3224"/>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各种平均分子量</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59" name="Rectangle 209"/>
                <p:cNvSpPr>
                  <a:spLocks noChangeArrowheads="1"/>
                </p:cNvSpPr>
                <p:nvPr/>
              </p:nvSpPr>
              <p:spPr bwMode="auto">
                <a:xfrm>
                  <a:off x="2444" y="3224"/>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40" name="Group 212"/>
              <p:cNvGrpSpPr/>
              <p:nvPr/>
            </p:nvGrpSpPr>
            <p:grpSpPr bwMode="auto">
              <a:xfrm>
                <a:off x="0" y="3627"/>
                <a:ext cx="1222" cy="403"/>
                <a:chOff x="0" y="3627"/>
                <a:chExt cx="1222" cy="403"/>
              </a:xfrm>
            </p:grpSpPr>
            <p:sp>
              <p:nvSpPr>
                <p:cNvPr id="56" name="Rectangle 151"/>
                <p:cNvSpPr>
                  <a:spLocks noChangeArrowheads="1"/>
                </p:cNvSpPr>
                <p:nvPr/>
              </p:nvSpPr>
              <p:spPr bwMode="auto">
                <a:xfrm>
                  <a:off x="43" y="3627"/>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超离心沉降平衡法</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57" name="Rectangle 211"/>
                <p:cNvSpPr>
                  <a:spLocks noChangeArrowheads="1"/>
                </p:cNvSpPr>
                <p:nvPr/>
              </p:nvSpPr>
              <p:spPr bwMode="auto">
                <a:xfrm>
                  <a:off x="0" y="3627"/>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41" name="Group 214"/>
              <p:cNvGrpSpPr/>
              <p:nvPr/>
            </p:nvGrpSpPr>
            <p:grpSpPr bwMode="auto">
              <a:xfrm>
                <a:off x="1222" y="3627"/>
                <a:ext cx="1222" cy="403"/>
                <a:chOff x="1222" y="3627"/>
                <a:chExt cx="1222" cy="403"/>
              </a:xfrm>
            </p:grpSpPr>
            <p:sp>
              <p:nvSpPr>
                <p:cNvPr id="54" name="Rectangle 152"/>
                <p:cNvSpPr>
                  <a:spLocks noChangeArrowheads="1"/>
                </p:cNvSpPr>
                <p:nvPr/>
              </p:nvSpPr>
              <p:spPr bwMode="auto">
                <a:xfrm>
                  <a:off x="1265" y="3627"/>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en-US" altLang="zh-CN" sz="2000">
                      <a:latin typeface="Times New Roman" panose="02020603050405020304" pitchFamily="18" charset="0"/>
                    </a:rPr>
                    <a:t>1×10</a:t>
                  </a:r>
                  <a:r>
                    <a:rPr kumimoji="1" lang="en-US" altLang="zh-CN" sz="2000" baseline="30000">
                      <a:latin typeface="Times New Roman" panose="02020603050405020304" pitchFamily="18" charset="0"/>
                    </a:rPr>
                    <a:t>4</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1×10</a:t>
                  </a:r>
                  <a:r>
                    <a:rPr kumimoji="1" lang="en-US" altLang="zh-CN" sz="2000" baseline="30000">
                      <a:latin typeface="Times New Roman" panose="02020603050405020304" pitchFamily="18" charset="0"/>
                    </a:rPr>
                    <a:t>6</a:t>
                  </a:r>
                  <a:endParaRPr kumimoji="1" lang="en-US" altLang="zh-CN"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55" name="Rectangle 213"/>
                <p:cNvSpPr>
                  <a:spLocks noChangeArrowheads="1"/>
                </p:cNvSpPr>
                <p:nvPr/>
              </p:nvSpPr>
              <p:spPr bwMode="auto">
                <a:xfrm>
                  <a:off x="1222" y="3627"/>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42" name="Group 216"/>
              <p:cNvGrpSpPr/>
              <p:nvPr/>
            </p:nvGrpSpPr>
            <p:grpSpPr bwMode="auto">
              <a:xfrm>
                <a:off x="2444" y="3627"/>
                <a:ext cx="1222" cy="403"/>
                <a:chOff x="2444" y="3627"/>
                <a:chExt cx="1222" cy="403"/>
              </a:xfrm>
            </p:grpSpPr>
            <p:sp>
              <p:nvSpPr>
                <p:cNvPr id="52" name="Rectangle 153"/>
                <p:cNvSpPr>
                  <a:spLocks noChangeArrowheads="1" noTextEdit="1"/>
                </p:cNvSpPr>
                <p:nvPr/>
              </p:nvSpPr>
              <p:spPr bwMode="auto">
                <a:xfrm>
                  <a:off x="2487" y="3627"/>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 name="Rectangle 215"/>
                <p:cNvSpPr>
                  <a:spLocks noChangeArrowheads="1"/>
                </p:cNvSpPr>
                <p:nvPr/>
              </p:nvSpPr>
              <p:spPr bwMode="auto">
                <a:xfrm>
                  <a:off x="2444" y="3627"/>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43" name="Group 218"/>
              <p:cNvGrpSpPr/>
              <p:nvPr/>
            </p:nvGrpSpPr>
            <p:grpSpPr bwMode="auto">
              <a:xfrm>
                <a:off x="0" y="4030"/>
                <a:ext cx="1222" cy="403"/>
                <a:chOff x="0" y="4030"/>
                <a:chExt cx="1222" cy="403"/>
              </a:xfrm>
            </p:grpSpPr>
            <p:sp>
              <p:nvSpPr>
                <p:cNvPr id="50" name="Rectangle 154"/>
                <p:cNvSpPr>
                  <a:spLocks noChangeArrowheads="1"/>
                </p:cNvSpPr>
                <p:nvPr/>
              </p:nvSpPr>
              <p:spPr bwMode="auto">
                <a:xfrm>
                  <a:off x="43" y="4030"/>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凝胶渗透色谱法</a:t>
                  </a:r>
                  <a:r>
                    <a:rPr kumimoji="1" lang="en-US" altLang="zh-CN" sz="2000">
                      <a:latin typeface="Times New Roman" panose="02020603050405020304" pitchFamily="18" charset="0"/>
                    </a:rPr>
                    <a:t>(GPC)</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51" name="Rectangle 217"/>
                <p:cNvSpPr>
                  <a:spLocks noChangeArrowheads="1"/>
                </p:cNvSpPr>
                <p:nvPr/>
              </p:nvSpPr>
              <p:spPr bwMode="auto">
                <a:xfrm>
                  <a:off x="0" y="4030"/>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44" name="Group 220"/>
              <p:cNvGrpSpPr/>
              <p:nvPr/>
            </p:nvGrpSpPr>
            <p:grpSpPr bwMode="auto">
              <a:xfrm>
                <a:off x="1222" y="4030"/>
                <a:ext cx="1222" cy="403"/>
                <a:chOff x="1222" y="4030"/>
                <a:chExt cx="1222" cy="403"/>
              </a:xfrm>
            </p:grpSpPr>
            <p:sp>
              <p:nvSpPr>
                <p:cNvPr id="48" name="Rectangle 155"/>
                <p:cNvSpPr>
                  <a:spLocks noChangeArrowheads="1"/>
                </p:cNvSpPr>
                <p:nvPr/>
              </p:nvSpPr>
              <p:spPr bwMode="auto">
                <a:xfrm>
                  <a:off x="1265" y="4030"/>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en-US" altLang="zh-CN" sz="2000">
                      <a:latin typeface="Times New Roman" panose="02020603050405020304" pitchFamily="18" charset="0"/>
                    </a:rPr>
                    <a:t>1×10</a:t>
                  </a:r>
                  <a:r>
                    <a:rPr kumimoji="1" lang="en-US" altLang="zh-CN" sz="2000" baseline="30000">
                      <a:latin typeface="Times New Roman" panose="02020603050405020304" pitchFamily="18" charset="0"/>
                    </a:rPr>
                    <a:t>3</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1×10</a:t>
                  </a:r>
                  <a:r>
                    <a:rPr kumimoji="1" lang="en-US" altLang="zh-CN" sz="2000" baseline="30000">
                      <a:latin typeface="Times New Roman" panose="02020603050405020304" pitchFamily="18" charset="0"/>
                    </a:rPr>
                    <a:t>6</a:t>
                  </a:r>
                  <a:endParaRPr kumimoji="1" lang="en-US" altLang="zh-CN"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49" name="Rectangle 219"/>
                <p:cNvSpPr>
                  <a:spLocks noChangeArrowheads="1"/>
                </p:cNvSpPr>
                <p:nvPr/>
              </p:nvSpPr>
              <p:spPr bwMode="auto">
                <a:xfrm>
                  <a:off x="1222" y="4030"/>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45" name="Group 222"/>
              <p:cNvGrpSpPr/>
              <p:nvPr/>
            </p:nvGrpSpPr>
            <p:grpSpPr bwMode="auto">
              <a:xfrm>
                <a:off x="2444" y="4030"/>
                <a:ext cx="1222" cy="403"/>
                <a:chOff x="2444" y="4030"/>
                <a:chExt cx="1222" cy="403"/>
              </a:xfrm>
            </p:grpSpPr>
            <p:sp>
              <p:nvSpPr>
                <p:cNvPr id="46" name="Rectangle 156"/>
                <p:cNvSpPr>
                  <a:spLocks noChangeArrowheads="1"/>
                </p:cNvSpPr>
                <p:nvPr/>
              </p:nvSpPr>
              <p:spPr bwMode="auto">
                <a:xfrm>
                  <a:off x="2487" y="4030"/>
                  <a:ext cx="113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ctr">
                    <a:spcBef>
                      <a:spcPct val="0"/>
                    </a:spcBef>
                    <a:buClrTx/>
                    <a:buSzTx/>
                    <a:buFontTx/>
                    <a:buNone/>
                  </a:pPr>
                  <a:r>
                    <a:rPr kumimoji="1" lang="zh-CN" altLang="en-US" sz="2000">
                      <a:latin typeface="Times New Roman" panose="02020603050405020304" pitchFamily="18" charset="0"/>
                    </a:rPr>
                    <a:t>各种平均分子量</a:t>
                  </a:r>
                  <a:endParaRPr kumimoji="1" lang="zh-CN" altLang="en-US" sz="2000">
                    <a:latin typeface="Times New Roman" panose="02020603050405020304" pitchFamily="18" charset="0"/>
                  </a:endParaRPr>
                </a:p>
                <a:p>
                  <a:pPr algn="ctr">
                    <a:spcBef>
                      <a:spcPct val="0"/>
                    </a:spcBef>
                    <a:buClrTx/>
                    <a:buSzTx/>
                    <a:buFontTx/>
                    <a:buNone/>
                  </a:pPr>
                  <a:endParaRPr kumimoji="1" lang="en-US" altLang="zh-CN" sz="2000">
                    <a:latin typeface="Times New Roman" panose="02020603050405020304" pitchFamily="18" charset="0"/>
                  </a:endParaRPr>
                </a:p>
              </p:txBody>
            </p:sp>
            <p:sp>
              <p:nvSpPr>
                <p:cNvPr id="47" name="Rectangle 221"/>
                <p:cNvSpPr>
                  <a:spLocks noChangeArrowheads="1"/>
                </p:cNvSpPr>
                <p:nvPr/>
              </p:nvSpPr>
              <p:spPr bwMode="auto">
                <a:xfrm>
                  <a:off x="2444" y="4030"/>
                  <a:ext cx="1222" cy="40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pSp>
        <p:sp>
          <p:nvSpPr>
            <p:cNvPr id="12" name="Rectangle 224"/>
            <p:cNvSpPr>
              <a:spLocks noChangeArrowheads="1"/>
            </p:cNvSpPr>
            <p:nvPr/>
          </p:nvSpPr>
          <p:spPr bwMode="auto">
            <a:xfrm>
              <a:off x="-3" y="-3"/>
              <a:ext cx="3672" cy="4439"/>
            </a:xfrm>
            <a:prstGeom prst="rect">
              <a:avLst/>
            </a:prstGeom>
            <a:noFill/>
            <a:ln w="11112">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endParaRPr lang="zh-CN" altLang="en-US" sz="1800"/>
            </a:p>
          </p:txBody>
        </p:sp>
      </p:grpSp>
      <p:graphicFrame>
        <p:nvGraphicFramePr>
          <p:cNvPr id="112" name="Object 226"/>
          <p:cNvGraphicFramePr>
            <a:graphicFrameLocks noChangeAspect="1"/>
          </p:cNvGraphicFramePr>
          <p:nvPr/>
        </p:nvGraphicFramePr>
        <p:xfrm>
          <a:off x="7057628" y="3517429"/>
          <a:ext cx="609600" cy="500062"/>
        </p:xfrm>
        <a:graphic>
          <a:graphicData uri="http://schemas.openxmlformats.org/presentationml/2006/ole">
            <mc:AlternateContent xmlns:mc="http://schemas.openxmlformats.org/markup-compatibility/2006">
              <mc:Choice xmlns:v="urn:schemas-microsoft-com:vml" Requires="v">
                <p:oleObj spid="_x0000_s192544" name="" r:id="rId10" imgW="266065" imgH="215900" progId="Equation.3">
                  <p:embed/>
                </p:oleObj>
              </mc:Choice>
              <mc:Fallback>
                <p:oleObj name="" r:id="rId10" imgW="266065" imgH="215900" progId="Equation.3">
                  <p:embed/>
                  <p:pic>
                    <p:nvPicPr>
                      <p:cNvPr id="0" name="Object 2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7628" y="3517429"/>
                        <a:ext cx="60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 name="Object 229"/>
          <p:cNvGraphicFramePr>
            <a:graphicFrameLocks noChangeAspect="1"/>
          </p:cNvGraphicFramePr>
          <p:nvPr/>
        </p:nvGraphicFramePr>
        <p:xfrm>
          <a:off x="6781403" y="5301779"/>
          <a:ext cx="1281113" cy="482600"/>
        </p:xfrm>
        <a:graphic>
          <a:graphicData uri="http://schemas.openxmlformats.org/presentationml/2006/ole">
            <mc:AlternateContent xmlns:mc="http://schemas.openxmlformats.org/markup-compatibility/2006">
              <mc:Choice xmlns:v="urn:schemas-microsoft-com:vml" Requires="v">
                <p:oleObj spid="_x0000_s192545" name="" r:id="rId11" imgW="583565" imgH="215900" progId="Equation.3">
                  <p:embed/>
                </p:oleObj>
              </mc:Choice>
              <mc:Fallback>
                <p:oleObj name="" r:id="rId11" imgW="583565" imgH="215900" progId="Equation.3">
                  <p:embed/>
                  <p:pic>
                    <p:nvPicPr>
                      <p:cNvPr id="0" name="Object 2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1403" y="5301779"/>
                        <a:ext cx="12811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圆角 1"/>
          <p:cNvSpPr/>
          <p:nvPr/>
        </p:nvSpPr>
        <p:spPr>
          <a:xfrm>
            <a:off x="264716" y="1744174"/>
            <a:ext cx="2865776" cy="22066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圆角 114"/>
          <p:cNvSpPr/>
          <p:nvPr/>
        </p:nvSpPr>
        <p:spPr>
          <a:xfrm>
            <a:off x="247396" y="4439758"/>
            <a:ext cx="2865776" cy="17861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a:spLocks noChangeArrowheads="1"/>
          </p:cNvSpPr>
          <p:nvPr/>
        </p:nvSpPr>
        <p:spPr bwMode="auto">
          <a:xfrm>
            <a:off x="683568" y="116632"/>
            <a:ext cx="43075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en-US" altLang="zh-CN" sz="3200" b="1" dirty="0">
                <a:latin typeface="黑体" panose="02010609060101010101" pitchFamily="49" charset="-122"/>
                <a:ea typeface="黑体" panose="02010609060101010101" pitchFamily="49" charset="-122"/>
              </a:rPr>
              <a:t>5.4 </a:t>
            </a:r>
            <a:r>
              <a:rPr kumimoji="1" lang="zh-CN" altLang="en-US" sz="3200" b="1" dirty="0">
                <a:latin typeface="黑体" panose="02010609060101010101" pitchFamily="49" charset="-122"/>
                <a:ea typeface="黑体" panose="02010609060101010101" pitchFamily="49" charset="-122"/>
              </a:rPr>
              <a:t>分子量分布的测定</a:t>
            </a:r>
            <a:endParaRPr lang="zh-CN" altLang="en-US" sz="3200" dirty="0">
              <a:latin typeface="黑体" panose="02010609060101010101" pitchFamily="49" charset="-122"/>
              <a:ea typeface="黑体" panose="02010609060101010101" pitchFamily="49" charset="-122"/>
            </a:endParaRPr>
          </a:p>
        </p:txBody>
      </p:sp>
      <p:sp>
        <p:nvSpPr>
          <p:cNvPr id="81923" name="Rectangle 4"/>
          <p:cNvSpPr txBox="1">
            <a:spLocks noChangeArrowheads="1"/>
          </p:cNvSpPr>
          <p:nvPr/>
        </p:nvSpPr>
        <p:spPr bwMode="auto">
          <a:xfrm>
            <a:off x="901700" y="1052513"/>
            <a:ext cx="728345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a:spcBef>
                <a:spcPct val="0"/>
              </a:spcBef>
              <a:spcAft>
                <a:spcPts val="600"/>
              </a:spcAft>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        聚合物分子量分布的分级方法包括：</a:t>
            </a:r>
            <a:endParaRPr lang="en-US" altLang="zh-CN" sz="2400" dirty="0">
              <a:latin typeface="Times New Roman" panose="02020603050405020304" pitchFamily="18" charset="0"/>
              <a:cs typeface="Times New Roman" panose="02020603050405020304" pitchFamily="18" charset="0"/>
            </a:endParaRPr>
          </a:p>
          <a:p>
            <a:pPr algn="just">
              <a:spcBef>
                <a:spcPct val="0"/>
              </a:spcBef>
              <a:spcAft>
                <a:spcPts val="600"/>
              </a:spcAft>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分级沉淀，</a:t>
            </a:r>
            <a:endParaRPr lang="en-US" altLang="zh-CN" sz="2400" dirty="0">
              <a:latin typeface="Times New Roman" panose="02020603050405020304" pitchFamily="18" charset="0"/>
              <a:cs typeface="Times New Roman" panose="02020603050405020304" pitchFamily="18" charset="0"/>
            </a:endParaRPr>
          </a:p>
          <a:p>
            <a:pPr algn="just">
              <a:spcBef>
                <a:spcPct val="0"/>
              </a:spcBef>
              <a:spcAft>
                <a:spcPts val="600"/>
              </a:spcAft>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分级溶解，</a:t>
            </a:r>
            <a:endParaRPr lang="en-US" altLang="zh-CN" sz="2400" dirty="0">
              <a:latin typeface="Times New Roman" panose="02020603050405020304" pitchFamily="18" charset="0"/>
              <a:cs typeface="Times New Roman" panose="02020603050405020304" pitchFamily="18" charset="0"/>
            </a:endParaRPr>
          </a:p>
          <a:p>
            <a:pPr algn="just">
              <a:spcBef>
                <a:spcPct val="0"/>
              </a:spcBef>
              <a:spcAft>
                <a:spcPts val="600"/>
              </a:spcAft>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色谱分级法，</a:t>
            </a:r>
            <a:endParaRPr lang="en-US" altLang="zh-CN" sz="2400" dirty="0">
              <a:latin typeface="Times New Roman" panose="02020603050405020304" pitchFamily="18" charset="0"/>
              <a:cs typeface="Times New Roman" panose="02020603050405020304" pitchFamily="18" charset="0"/>
            </a:endParaRPr>
          </a:p>
          <a:p>
            <a:pPr algn="just">
              <a:spcBef>
                <a:spcPct val="0"/>
              </a:spcBef>
              <a:spcAft>
                <a:spcPts val="600"/>
              </a:spcAft>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凝胶渗透色谱，</a:t>
            </a:r>
            <a:endParaRPr lang="en-US" altLang="zh-CN" sz="2400" dirty="0">
              <a:latin typeface="Times New Roman" panose="02020603050405020304" pitchFamily="18" charset="0"/>
              <a:cs typeface="Times New Roman" panose="02020603050405020304" pitchFamily="18" charset="0"/>
            </a:endParaRPr>
          </a:p>
          <a:p>
            <a:pPr algn="just">
              <a:spcBef>
                <a:spcPct val="0"/>
              </a:spcBef>
              <a:spcAft>
                <a:spcPts val="600"/>
              </a:spcAft>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(5)</a:t>
            </a:r>
            <a:r>
              <a:rPr lang="zh-CN" altLang="en-US" sz="2400" dirty="0">
                <a:latin typeface="Times New Roman" panose="02020603050405020304" pitchFamily="18" charset="0"/>
                <a:cs typeface="Times New Roman" panose="02020603050405020304" pitchFamily="18" charset="0"/>
              </a:rPr>
              <a:t>热扩散和绝热扩散，</a:t>
            </a:r>
            <a:endParaRPr lang="en-US" altLang="zh-CN" sz="2400" dirty="0">
              <a:latin typeface="Times New Roman" panose="02020603050405020304" pitchFamily="18" charset="0"/>
              <a:cs typeface="Times New Roman" panose="02020603050405020304" pitchFamily="18" charset="0"/>
            </a:endParaRPr>
          </a:p>
          <a:p>
            <a:pPr algn="just">
              <a:spcBef>
                <a:spcPct val="0"/>
              </a:spcBef>
              <a:spcAft>
                <a:spcPts val="600"/>
              </a:spcAft>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(6)</a:t>
            </a:r>
            <a:r>
              <a:rPr lang="zh-CN" altLang="en-US" sz="2400" dirty="0">
                <a:latin typeface="Times New Roman" panose="02020603050405020304" pitchFamily="18" charset="0"/>
                <a:cs typeface="Times New Roman" panose="02020603050405020304" pitchFamily="18" charset="0"/>
              </a:rPr>
              <a:t>离心沉降，</a:t>
            </a:r>
            <a:endParaRPr lang="en-US" altLang="zh-CN" sz="2400" dirty="0">
              <a:latin typeface="Times New Roman" panose="02020603050405020304" pitchFamily="18" charset="0"/>
              <a:cs typeface="Times New Roman" panose="02020603050405020304" pitchFamily="18" charset="0"/>
            </a:endParaRPr>
          </a:p>
          <a:p>
            <a:pPr algn="just">
              <a:spcBef>
                <a:spcPct val="0"/>
              </a:spcBef>
              <a:spcAft>
                <a:spcPts val="600"/>
              </a:spcAft>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(7)</a:t>
            </a:r>
            <a:r>
              <a:rPr lang="zh-CN" altLang="en-US" sz="2400" dirty="0">
                <a:latin typeface="Times New Roman" panose="02020603050405020304" pitchFamily="18" charset="0"/>
                <a:cs typeface="Times New Roman" panose="02020603050405020304" pitchFamily="18" charset="0"/>
              </a:rPr>
              <a:t>比浊滴定，</a:t>
            </a:r>
            <a:endParaRPr lang="en-US" altLang="zh-CN" sz="2400" dirty="0">
              <a:latin typeface="Times New Roman" panose="02020603050405020304" pitchFamily="18" charset="0"/>
              <a:cs typeface="Times New Roman" panose="02020603050405020304" pitchFamily="18" charset="0"/>
            </a:endParaRPr>
          </a:p>
          <a:p>
            <a:pPr algn="just">
              <a:spcBef>
                <a:spcPct val="0"/>
              </a:spcBef>
              <a:spcAft>
                <a:spcPts val="600"/>
              </a:spcAft>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(8)</a:t>
            </a:r>
            <a:r>
              <a:rPr lang="zh-CN" altLang="en-US" sz="2400" dirty="0">
                <a:latin typeface="Times New Roman" panose="02020603050405020304" pitchFamily="18" charset="0"/>
                <a:cs typeface="Times New Roman" panose="02020603050405020304" pitchFamily="18" charset="0"/>
              </a:rPr>
              <a:t>累积分级</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summativefractionation</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spcBef>
                <a:spcPct val="0"/>
              </a:spcBef>
              <a:spcAft>
                <a:spcPts val="600"/>
              </a:spcAft>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(9)</a:t>
            </a:r>
            <a:r>
              <a:rPr lang="zh-CN" altLang="en-US" sz="2400" dirty="0">
                <a:latin typeface="Times New Roman" panose="02020603050405020304" pitchFamily="18" charset="0"/>
                <a:cs typeface="Times New Roman" panose="02020603050405020304" pitchFamily="18" charset="0"/>
              </a:rPr>
              <a:t>流变方法</a:t>
            </a:r>
            <a:r>
              <a:rPr lang="en-US" altLang="zh-CN" sz="2400" dirty="0">
                <a:latin typeface="Times New Roman" panose="02020603050405020304" pitchFamily="18" charset="0"/>
                <a:cs typeface="Times New Roman" panose="02020603050405020304" pitchFamily="18" charset="0"/>
              </a:rPr>
              <a:t>(rheological method)</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gn="just">
              <a:spcBef>
                <a:spcPct val="0"/>
              </a:spcBef>
              <a:spcAft>
                <a:spcPts val="600"/>
              </a:spcAft>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        对于</a:t>
            </a:r>
            <a:r>
              <a:rPr lang="zh-CN" altLang="en-US" sz="2400" b="1" dirty="0">
                <a:latin typeface="Times New Roman" panose="02020603050405020304" pitchFamily="18" charset="0"/>
                <a:cs typeface="Times New Roman" panose="02020603050405020304" pitchFamily="18" charset="0"/>
              </a:rPr>
              <a:t>纤维素及其衍生物</a:t>
            </a:r>
            <a:r>
              <a:rPr lang="zh-CN" altLang="en-US" sz="2400" dirty="0">
                <a:latin typeface="Times New Roman" panose="02020603050405020304" pitchFamily="18" charset="0"/>
                <a:cs typeface="Times New Roman" panose="02020603050405020304" pitchFamily="18" charset="0"/>
              </a:rPr>
              <a:t>的分子量分布，最基本的方法是</a:t>
            </a:r>
            <a:r>
              <a:rPr lang="zh-CN" altLang="en-US" sz="2400" b="1" dirty="0">
                <a:solidFill>
                  <a:srgbClr val="FF0000"/>
                </a:solidFill>
                <a:latin typeface="Times New Roman" panose="02020603050405020304" pitchFamily="18" charset="0"/>
                <a:cs typeface="Times New Roman" panose="02020603050405020304" pitchFamily="18" charset="0"/>
              </a:rPr>
              <a:t>分级沉淀、分级溶解和凝胶渗透色谱方法</a:t>
            </a:r>
            <a:r>
              <a:rPr lang="zh-CN" altLang="en-US" sz="2400" b="1"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647565" y="186221"/>
            <a:ext cx="4824536" cy="6485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0005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indent="0" algn="just" eaLnBrk="1" hangingPunct="1">
              <a:lnSpc>
                <a:spcPct val="150000"/>
              </a:lnSpc>
              <a:spcBef>
                <a:spcPct val="0"/>
              </a:spcBef>
              <a:spcAft>
                <a:spcPts val="1200"/>
              </a:spcAft>
              <a:buClrTx/>
              <a:buSzTx/>
              <a:buFontTx/>
              <a:buNone/>
              <a:defRPr/>
            </a:pPr>
            <a:r>
              <a:rPr kumimoji="1" lang="zh-CN" altLang="en-US" sz="2400" dirty="0">
                <a:latin typeface="Times New Roman" panose="02020603050405020304" pitchFamily="18" charset="0"/>
              </a:rPr>
              <a:t>一．分级沉淀和分级溶解法</a:t>
            </a:r>
            <a:endParaRPr kumimoji="1" lang="zh-CN" altLang="en-US" sz="2400" dirty="0">
              <a:latin typeface="Times New Roman" panose="02020603050405020304" pitchFamily="18" charset="0"/>
            </a:endParaRPr>
          </a:p>
          <a:p>
            <a:pPr indent="0" algn="just">
              <a:lnSpc>
                <a:spcPct val="150000"/>
              </a:lnSpc>
              <a:spcBef>
                <a:spcPct val="0"/>
              </a:spcBef>
              <a:spcAft>
                <a:spcPts val="1200"/>
              </a:spcAft>
              <a:buClrTx/>
              <a:buSzTx/>
              <a:buFontTx/>
              <a:buNone/>
              <a:defRPr/>
            </a:pPr>
            <a:r>
              <a:rPr kumimoji="1" lang="zh-CN" altLang="en-US" sz="2400" dirty="0">
                <a:latin typeface="Times New Roman" panose="02020603050405020304" pitchFamily="18" charset="0"/>
              </a:rPr>
              <a:t>原理：</a:t>
            </a:r>
            <a:r>
              <a:rPr kumimoji="1" lang="zh-CN" altLang="en-US" sz="2400" b="1" dirty="0">
                <a:latin typeface="Times New Roman" panose="02020603050405020304" pitchFamily="18" charset="0"/>
              </a:rPr>
              <a:t>基于高聚物溶解度的分子量依赖性。</a:t>
            </a:r>
            <a:endParaRPr kumimoji="1" lang="zh-CN" altLang="en-US" sz="2400" dirty="0">
              <a:latin typeface="Times New Roman" panose="02020603050405020304" pitchFamily="18" charset="0"/>
            </a:endParaRPr>
          </a:p>
          <a:p>
            <a:pPr>
              <a:lnSpc>
                <a:spcPct val="150000"/>
              </a:lnSpc>
              <a:spcBef>
                <a:spcPct val="0"/>
              </a:spcBef>
              <a:spcAft>
                <a:spcPts val="1200"/>
              </a:spcAft>
              <a:buClrTx/>
              <a:buSzTx/>
              <a:defRPr/>
            </a:pPr>
            <a:r>
              <a:rPr kumimoji="1" lang="zh-CN" altLang="en-US" sz="2400" dirty="0">
                <a:latin typeface="Times New Roman" panose="02020603050405020304" pitchFamily="18" charset="0"/>
              </a:rPr>
              <a:t>分级沉淀测定</a:t>
            </a:r>
            <a:endParaRPr kumimoji="1" lang="en-US" altLang="zh-CN" sz="2400" dirty="0">
              <a:latin typeface="Times New Roman" panose="02020603050405020304" pitchFamily="18" charset="0"/>
            </a:endParaRPr>
          </a:p>
          <a:p>
            <a:pPr indent="0">
              <a:lnSpc>
                <a:spcPct val="150000"/>
              </a:lnSpc>
              <a:spcBef>
                <a:spcPct val="0"/>
              </a:spcBef>
              <a:spcAft>
                <a:spcPts val="1200"/>
              </a:spcAft>
              <a:buClrTx/>
              <a:buSzTx/>
              <a:buNone/>
              <a:defRPr/>
            </a:pPr>
            <a:r>
              <a:rPr kumimoji="1" lang="zh-CN" altLang="en-US" sz="2000" dirty="0">
                <a:latin typeface="Times New Roman" panose="02020603050405020304" pitchFamily="18" charset="0"/>
              </a:rPr>
              <a:t>用降温或将某种非溶剂</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沉淀剂</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加入到聚合物溶液中，聚合物就在不同非溶剂浓度下沉淀出来，</a:t>
            </a:r>
            <a:r>
              <a:rPr kumimoji="1" lang="zh-CN" altLang="en-US" sz="2000" dirty="0">
                <a:solidFill>
                  <a:srgbClr val="FF0000"/>
                </a:solidFill>
                <a:latin typeface="Times New Roman" panose="02020603050405020304" pitchFamily="18" charset="0"/>
              </a:rPr>
              <a:t>分子量较大的聚合物分子可溶性较小，最先沉淀出来，而分子量较小的分子较慢沉淀出来</a:t>
            </a:r>
            <a:r>
              <a:rPr kumimoji="1" lang="zh-CN" altLang="en-US" sz="2000" dirty="0">
                <a:latin typeface="Times New Roman" panose="02020603050405020304" pitchFamily="18" charset="0"/>
              </a:rPr>
              <a:t>，这样就得到一系列分子量由大到小的级分．将每一级分称重并测定其分子量，就得到该聚合物的分子量分布</a:t>
            </a:r>
            <a:r>
              <a:rPr kumimoji="1" lang="zh-CN" altLang="en-US" sz="2400" dirty="0">
                <a:latin typeface="Times New Roman" panose="02020603050405020304" pitchFamily="18" charset="0"/>
              </a:rPr>
              <a:t>． </a:t>
            </a:r>
            <a:endParaRPr kumimoji="1" lang="zh-CN" altLang="en-US" sz="2400" dirty="0">
              <a:latin typeface="Times New Roman" panose="02020603050405020304" pitchFamily="18" charset="0"/>
            </a:endParaRPr>
          </a:p>
        </p:txBody>
      </p:sp>
      <p:pic>
        <p:nvPicPr>
          <p:cNvPr id="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168" y="1196752"/>
            <a:ext cx="2016224" cy="48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971550" y="1340768"/>
            <a:ext cx="7200900" cy="4095973"/>
          </a:xfrm>
        </p:spPr>
        <p:txBody>
          <a:bodyPr/>
          <a:lstStyle/>
          <a:p>
            <a:pPr eaLnBrk="1" hangingPunct="1">
              <a:lnSpc>
                <a:spcPct val="150000"/>
              </a:lnSpc>
              <a:buFont typeface="Wingdings" panose="05000000000000000000" pitchFamily="2" charset="2"/>
              <a:buChar char="p"/>
            </a:pPr>
            <a:r>
              <a:rPr lang="zh-CN" altLang="en-US" sz="2800" dirty="0"/>
              <a:t>分级溶解测定</a:t>
            </a:r>
            <a:br>
              <a:rPr lang="en-US" altLang="zh-CN" sz="2800" dirty="0"/>
            </a:br>
            <a:r>
              <a:rPr lang="zh-CN" altLang="en-US" sz="2400" dirty="0"/>
              <a:t>用不同沉淀点的溶剂</a:t>
            </a:r>
            <a:r>
              <a:rPr lang="en-US" altLang="zh-CN" sz="2400" dirty="0">
                <a:latin typeface="Arial" panose="020B0604020202020204" pitchFamily="34" charset="0"/>
              </a:rPr>
              <a:t>—</a:t>
            </a:r>
            <a:r>
              <a:rPr lang="zh-CN" altLang="en-US" sz="2400" dirty="0"/>
              <a:t>非溶剂混合液来抽提聚合物试样，或者逐渐升高聚合物和这种混合液体系的温度，聚合物中</a:t>
            </a:r>
            <a:r>
              <a:rPr lang="zh-CN" altLang="en-US" sz="2400" dirty="0">
                <a:solidFill>
                  <a:srgbClr val="FF0000"/>
                </a:solidFill>
              </a:rPr>
              <a:t>分子量低的分子首先被溶解出来，接着按分子量由小到大的次序逐级溶解</a:t>
            </a:r>
            <a:r>
              <a:rPr lang="zh-CN" altLang="en-US" sz="2400" dirty="0"/>
              <a:t>，直至最大分子量的级分被溶解出来，达到分级分离的目的，以求取聚合物的分子量分布。 </a:t>
            </a:r>
            <a:endParaRPr lang="zh-CN" altLang="en-US" sz="2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555302" y="548680"/>
            <a:ext cx="7961387" cy="3588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spcBef>
                <a:spcPct val="0"/>
              </a:spcBef>
              <a:spcAft>
                <a:spcPts val="600"/>
              </a:spcAft>
              <a:buClrTx/>
              <a:buSzTx/>
              <a:buFontTx/>
              <a:buNone/>
            </a:pPr>
            <a:r>
              <a:rPr kumimoji="1" lang="zh-CN" altLang="en-US" sz="2400" dirty="0">
                <a:latin typeface="Times New Roman" panose="02020603050405020304" pitchFamily="18" charset="0"/>
              </a:rPr>
              <a:t>二．凝胶渗透色谱法</a:t>
            </a:r>
            <a:r>
              <a:rPr kumimoji="1" lang="en-US" altLang="zh-CN" sz="2400" dirty="0">
                <a:latin typeface="Times New Roman" panose="02020603050405020304" pitchFamily="18" charset="0"/>
              </a:rPr>
              <a:t>(GPC)</a:t>
            </a:r>
            <a:r>
              <a:rPr kumimoji="1" lang="zh-CN" altLang="en-US" sz="2400" dirty="0">
                <a:latin typeface="Times New Roman" panose="02020603050405020304" pitchFamily="18" charset="0"/>
              </a:rPr>
              <a:t>    </a:t>
            </a:r>
            <a:endParaRPr kumimoji="1" lang="zh-CN" altLang="en-US" sz="2400" dirty="0">
              <a:latin typeface="Times New Roman" panose="02020603050405020304" pitchFamily="18" charset="0"/>
            </a:endParaRPr>
          </a:p>
          <a:p>
            <a:pPr algn="just">
              <a:lnSpc>
                <a:spcPct val="150000"/>
              </a:lnSpc>
              <a:spcBef>
                <a:spcPct val="0"/>
              </a:spcBef>
              <a:spcAft>
                <a:spcPts val="600"/>
              </a:spcAft>
              <a:buClrTx/>
              <a:buSzTx/>
              <a:buFontTx/>
              <a:buNone/>
            </a:pPr>
            <a:r>
              <a:rPr kumimoji="1" lang="zh-CN" altLang="en-US" sz="2000" b="1" dirty="0">
                <a:latin typeface="Times New Roman" panose="02020603050405020304" pitchFamily="18" charset="0"/>
              </a:rPr>
              <a:t>利用</a:t>
            </a:r>
            <a:r>
              <a:rPr kumimoji="1" lang="zh-CN" altLang="en-US" sz="2000" b="1" dirty="0">
                <a:solidFill>
                  <a:srgbClr val="FF0000"/>
                </a:solidFill>
                <a:latin typeface="Times New Roman" panose="02020603050405020304" pitchFamily="18" charset="0"/>
              </a:rPr>
              <a:t>高分子溶液</a:t>
            </a:r>
            <a:r>
              <a:rPr kumimoji="1" lang="zh-CN" altLang="en-US" sz="2000" b="1" dirty="0">
                <a:latin typeface="Times New Roman" panose="02020603050405020304" pitchFamily="18" charset="0"/>
              </a:rPr>
              <a:t>通过填充有特种</a:t>
            </a:r>
            <a:r>
              <a:rPr kumimoji="1" lang="zh-CN" altLang="en-US" sz="2000" b="1" dirty="0">
                <a:solidFill>
                  <a:srgbClr val="FF0000"/>
                </a:solidFill>
                <a:latin typeface="Times New Roman" panose="02020603050405020304" pitchFamily="18" charset="0"/>
              </a:rPr>
              <a:t>多孔性填料</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常用交联聚苯乙烯凝胶或硅胶</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的柱子，依</a:t>
            </a:r>
            <a:r>
              <a:rPr kumimoji="1" lang="zh-CN" altLang="en-US" sz="2000" b="1" dirty="0">
                <a:solidFill>
                  <a:srgbClr val="FF0000"/>
                </a:solidFill>
                <a:latin typeface="Times New Roman" panose="02020603050405020304" pitchFamily="18" charset="0"/>
              </a:rPr>
              <a:t>分子量大小</a:t>
            </a:r>
            <a:r>
              <a:rPr kumimoji="1" lang="zh-CN" altLang="en-US" sz="2000" b="1" dirty="0">
                <a:latin typeface="Times New Roman" panose="02020603050405020304" pitchFamily="18" charset="0"/>
              </a:rPr>
              <a:t>在柱上进行</a:t>
            </a:r>
            <a:r>
              <a:rPr kumimoji="1" lang="zh-CN" altLang="en-US" sz="2000" b="1" dirty="0">
                <a:solidFill>
                  <a:srgbClr val="FF0000"/>
                </a:solidFill>
                <a:latin typeface="Times New Roman" panose="02020603050405020304" pitchFamily="18" charset="0"/>
              </a:rPr>
              <a:t>连续分级</a:t>
            </a:r>
            <a:r>
              <a:rPr kumimoji="1" lang="zh-CN" altLang="en-US" sz="2000" b="1" dirty="0">
                <a:latin typeface="Times New Roman" panose="02020603050405020304" pitchFamily="18" charset="0"/>
              </a:rPr>
              <a:t>的方法</a:t>
            </a:r>
            <a:r>
              <a:rPr kumimoji="1" lang="zh-CN" altLang="en-US" sz="2000" dirty="0">
                <a:latin typeface="Times New Roman" panose="02020603050405020304" pitchFamily="18" charset="0"/>
              </a:rPr>
              <a:t>。</a:t>
            </a:r>
            <a:endParaRPr kumimoji="1" lang="zh-CN" altLang="en-US" sz="2000" dirty="0">
              <a:latin typeface="Times New Roman" panose="02020603050405020304" pitchFamily="18" charset="0"/>
            </a:endParaRPr>
          </a:p>
          <a:p>
            <a:pPr algn="just">
              <a:lnSpc>
                <a:spcPct val="150000"/>
              </a:lnSpc>
              <a:spcBef>
                <a:spcPct val="0"/>
              </a:spcBef>
              <a:spcAft>
                <a:spcPts val="600"/>
              </a:spcAft>
              <a:buClrTx/>
              <a:buSzTx/>
              <a:buFontTx/>
              <a:buNone/>
            </a:pPr>
            <a:r>
              <a:rPr kumimoji="1" lang="zh-CN" altLang="en-US" sz="2000" dirty="0">
                <a:latin typeface="Times New Roman" panose="02020603050405020304" pitchFamily="18" charset="0"/>
              </a:rPr>
              <a:t>可用于测定聚合物的分子量及其分布、制备窄分布高聚物、纯化各种天然聚合物</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如蛋白质、多糖、核酸和木质素</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等． </a:t>
            </a:r>
            <a:endParaRPr kumimoji="1" lang="zh-CN" altLang="en-US" sz="2000" dirty="0">
              <a:latin typeface="Times New Roman" panose="02020603050405020304" pitchFamily="18" charset="0"/>
            </a:endParaRPr>
          </a:p>
          <a:p>
            <a:pPr>
              <a:lnSpc>
                <a:spcPct val="150000"/>
              </a:lnSpc>
              <a:spcBef>
                <a:spcPct val="0"/>
              </a:spcBef>
              <a:spcAft>
                <a:spcPts val="600"/>
              </a:spcAft>
              <a:buClrTx/>
              <a:buSzTx/>
              <a:buFontTx/>
              <a:buNone/>
            </a:pPr>
            <a:r>
              <a:rPr kumimoji="1" lang="zh-CN" altLang="en-US" sz="2000" dirty="0">
                <a:latin typeface="Times New Roman" panose="02020603050405020304" pitchFamily="18" charset="0"/>
              </a:rPr>
              <a:t>对于天然纤维素，通常</a:t>
            </a:r>
            <a:r>
              <a:rPr kumimoji="1" lang="zh-CN" altLang="en-US" sz="2000" dirty="0">
                <a:solidFill>
                  <a:srgbClr val="FF0000"/>
                </a:solidFill>
                <a:latin typeface="Times New Roman" panose="02020603050405020304" pitchFamily="18" charset="0"/>
              </a:rPr>
              <a:t>将其制成纤维素硝酸酯、醋酸酯、三苯胺基酯等，再将其溶于有机溶剂中</a:t>
            </a:r>
            <a:r>
              <a:rPr kumimoji="1" lang="zh-CN" altLang="en-US" sz="2000" dirty="0">
                <a:latin typeface="Times New Roman" panose="02020603050405020304" pitchFamily="18" charset="0"/>
              </a:rPr>
              <a:t>，在</a:t>
            </a:r>
            <a:r>
              <a:rPr kumimoji="1" lang="en-US" altLang="zh-CN" sz="2000" dirty="0">
                <a:latin typeface="Times New Roman" panose="02020603050405020304" pitchFamily="18" charset="0"/>
              </a:rPr>
              <a:t>GPC</a:t>
            </a:r>
            <a:r>
              <a:rPr kumimoji="1" lang="zh-CN" altLang="en-US" sz="2000" dirty="0">
                <a:latin typeface="Times New Roman" panose="02020603050405020304" pitchFamily="18" charset="0"/>
              </a:rPr>
              <a:t>仪上进行分级、测定。 </a:t>
            </a:r>
            <a:endParaRPr kumimoji="1" lang="zh-CN" altLang="en-US" sz="2000" dirty="0">
              <a:latin typeface="Times New Roman" panose="02020603050405020304" pitchFamily="18" charset="0"/>
            </a:endParaRPr>
          </a:p>
        </p:txBody>
      </p:sp>
      <p:sp>
        <p:nvSpPr>
          <p:cNvPr id="4" name="文本框 3"/>
          <p:cNvSpPr txBox="1"/>
          <p:nvPr/>
        </p:nvSpPr>
        <p:spPr>
          <a:xfrm>
            <a:off x="585803" y="4331791"/>
            <a:ext cx="7961387" cy="2272995"/>
          </a:xfrm>
          <a:prstGeom prst="rect">
            <a:avLst/>
          </a:prstGeom>
          <a:noFill/>
        </p:spPr>
        <p:txBody>
          <a:bodyPr wrap="square">
            <a:spAutoFit/>
          </a:bodyPr>
          <a:lstStyle/>
          <a:p>
            <a:pPr eaLnBrk="1" hangingPunct="1">
              <a:lnSpc>
                <a:spcPct val="120000"/>
              </a:lnSpc>
              <a:spcBef>
                <a:spcPct val="0"/>
              </a:spcBef>
              <a:buClrTx/>
              <a:buSzTx/>
              <a:buFontTx/>
              <a:buNone/>
              <a:defRPr/>
            </a:pPr>
            <a:r>
              <a:rPr kumimoji="1" lang="zh-CN" altLang="en-US" sz="2000" b="1" dirty="0">
                <a:latin typeface="Times New Roman" panose="02020603050405020304" pitchFamily="18" charset="0"/>
              </a:rPr>
              <a:t>凝胶渗透色谱分离原理</a:t>
            </a:r>
            <a:endParaRPr kumimoji="1" lang="zh-CN" altLang="en-US" sz="2000" b="1" dirty="0">
              <a:latin typeface="Times New Roman" panose="02020603050405020304" pitchFamily="18" charset="0"/>
            </a:endParaRPr>
          </a:p>
          <a:p>
            <a:pPr indent="457200" eaLnBrk="1" hangingPunct="1">
              <a:lnSpc>
                <a:spcPct val="120000"/>
              </a:lnSpc>
              <a:spcBef>
                <a:spcPct val="0"/>
              </a:spcBef>
              <a:buClrTx/>
              <a:buSzTx/>
              <a:buFontTx/>
              <a:buNone/>
              <a:defRPr/>
            </a:pPr>
            <a:r>
              <a:rPr kumimoji="1" lang="zh-CN" altLang="en-US" sz="2000" dirty="0">
                <a:latin typeface="Times New Roman" panose="02020603050405020304" pitchFamily="18" charset="0"/>
              </a:rPr>
              <a:t>当聚合物试样溶液流经色谱柱时，所有溶质分子都想填料内部孔洞渗透，较大的分子只能进入较大的孔，比最大孔还要大的分子只能停留在填料之间的空隙中。当溶剂淋洗时，最大分子首先被淋洗出来，然后随着分子量的减小而依次流出，最小分子最后被淋洗出来，从而达到分离的目的。 </a:t>
            </a:r>
            <a:endParaRPr kumimoji="1" lang="zh-CN" altLang="en-US" sz="2000" dirty="0">
              <a:latin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23977" y="617916"/>
            <a:ext cx="3686885" cy="3714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29950" y="4491932"/>
            <a:ext cx="8453843" cy="2334229"/>
          </a:xfrm>
          <a:prstGeom prst="rect">
            <a:avLst/>
          </a:prstGeom>
        </p:spPr>
        <p:txBody>
          <a:bodyPr wrap="square">
            <a:spAutoFit/>
          </a:bodyPr>
          <a:lstStyle/>
          <a:p>
            <a:pPr>
              <a:lnSpc>
                <a:spcPct val="130000"/>
              </a:lnSpc>
              <a:defRPr/>
            </a:pP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凝胶渗透色谱仪介绍</a:t>
            </a:r>
            <a:endParaRPr kumimoji="1" lang="en-US" altLang="zh-CN" sz="2000" b="1" dirty="0">
              <a:latin typeface="Times New Roman" panose="02020603050405020304" pitchFamily="18" charset="0"/>
            </a:endParaRPr>
          </a:p>
          <a:p>
            <a:pPr indent="457200">
              <a:lnSpc>
                <a:spcPct val="130000"/>
              </a:lnSpc>
              <a:defRPr/>
            </a:pPr>
            <a:r>
              <a:rPr kumimoji="1" lang="zh-CN" altLang="en-US" dirty="0">
                <a:latin typeface="Times New Roman" panose="02020603050405020304" pitchFamily="18" charset="0"/>
              </a:rPr>
              <a:t>溶剂连续不断地用泵送入装有凝胶的样品柱和参比柱；测定时，通过进样阀注入聚合物试样溶液，在样品柱中经凝胶多次分离后，溶质分子从大到小连续地被溶剂流淋洗出来。淋洗出来的溶质分子的量由示差折射仪的样品池中溶液的折射率和参比池中溶剂的折射率之差来表示，淋洗时间通过装有光电计数装置的虹吸管测定的淋洗体积来表示。</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102" y="618772"/>
            <a:ext cx="4968875" cy="3726656"/>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6"/>
          <p:cNvSpPr>
            <a:spLocks noChangeArrowheads="1"/>
          </p:cNvSpPr>
          <p:nvPr/>
        </p:nvSpPr>
        <p:spPr bwMode="auto">
          <a:xfrm>
            <a:off x="863687" y="4461609"/>
            <a:ext cx="741662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kumimoji="1" lang="zh-CN" altLang="en-US" sz="2000" dirty="0">
                <a:latin typeface="Times New Roman" panose="02020603050405020304" pitchFamily="18" charset="0"/>
                <a:cs typeface="Times New Roman" panose="02020603050405020304" pitchFamily="18" charset="0"/>
              </a:rPr>
              <a:t>用</a:t>
            </a:r>
            <a:r>
              <a:rPr kumimoji="1" lang="en-US" altLang="zh-CN" sz="2000" dirty="0">
                <a:latin typeface="Times New Roman" panose="02020603050405020304" pitchFamily="18" charset="0"/>
                <a:cs typeface="Times New Roman" panose="02020603050405020304" pitchFamily="18" charset="0"/>
              </a:rPr>
              <a:t>GPC</a:t>
            </a:r>
            <a:r>
              <a:rPr kumimoji="1" lang="zh-CN" altLang="en-US" sz="2000" dirty="0">
                <a:latin typeface="Times New Roman" panose="02020603050405020304" pitchFamily="18" charset="0"/>
                <a:cs typeface="Times New Roman" panose="02020603050405020304" pitchFamily="18" charset="0"/>
              </a:rPr>
              <a:t>法测定了亚硫酸盐木浆、硫酸盐木浆、棉短绒、普通粘胶纤维、高湿模量粘胶纤维和微晶纤维素等的分子量分布。</a:t>
            </a:r>
            <a:r>
              <a:rPr kumimoji="1" lang="zh-CN" altLang="en-US" sz="2000" dirty="0">
                <a:latin typeface="Times New Roman" panose="02020603050405020304" pitchFamily="18" charset="0"/>
              </a:rPr>
              <a:t>结果表明，两个纸浆保留相当数量的低</a:t>
            </a:r>
            <a:r>
              <a:rPr kumimoji="1" lang="en-US" altLang="zh-CN" sz="2000" dirty="0">
                <a:latin typeface="Times New Roman" panose="02020603050405020304" pitchFamily="18" charset="0"/>
              </a:rPr>
              <a:t>DP</a:t>
            </a:r>
            <a:r>
              <a:rPr kumimoji="1" lang="zh-CN" altLang="en-US" sz="2000" dirty="0">
                <a:latin typeface="Times New Roman" panose="02020603050405020304" pitchFamily="18" charset="0"/>
              </a:rPr>
              <a:t>物质，在分布曲线上清楚地区分出</a:t>
            </a:r>
            <a:r>
              <a:rPr kumimoji="1" lang="en-US" altLang="zh-CN" sz="2000" dirty="0">
                <a:latin typeface="Times New Roman" panose="02020603050405020304" pitchFamily="18" charset="0"/>
              </a:rPr>
              <a:t>β</a:t>
            </a:r>
            <a:r>
              <a:rPr kumimoji="1" lang="zh-CN" altLang="en-US" sz="2000" dirty="0">
                <a:latin typeface="Times New Roman" panose="02020603050405020304" pitchFamily="18" charset="0"/>
              </a:rPr>
              <a:t>和</a:t>
            </a:r>
            <a:r>
              <a:rPr kumimoji="1" lang="en-US" altLang="zh-CN" sz="2000" dirty="0">
                <a:latin typeface="Times New Roman" panose="02020603050405020304" pitchFamily="18" charset="0"/>
              </a:rPr>
              <a:t>γ</a:t>
            </a:r>
            <a:r>
              <a:rPr kumimoji="1" lang="zh-CN" altLang="en-US" sz="2000" dirty="0">
                <a:latin typeface="Times New Roman" panose="02020603050405020304" pitchFamily="18" charset="0"/>
              </a:rPr>
              <a:t>纤维素，出现双峰，而帘子线用浆粕呈现出单峰，说明帘子线浆粕较纸浆有更均一和更狭窄的聚合度分布。</a:t>
            </a:r>
            <a:r>
              <a:rPr kumimoji="1" lang="zh-CN" altLang="en-US" sz="1100" dirty="0">
                <a:latin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89091" name="Object 3"/>
          <p:cNvGraphicFramePr>
            <a:graphicFrameLocks noChangeAspect="1"/>
          </p:cNvGraphicFramePr>
          <p:nvPr/>
        </p:nvGraphicFramePr>
        <p:xfrm>
          <a:off x="468313" y="765175"/>
          <a:ext cx="4572000" cy="3341688"/>
        </p:xfrm>
        <a:graphic>
          <a:graphicData uri="http://schemas.openxmlformats.org/presentationml/2006/ole">
            <mc:AlternateContent xmlns:mc="http://schemas.openxmlformats.org/markup-compatibility/2006">
              <mc:Choice xmlns:v="urn:schemas-microsoft-com:vml" Requires="v">
                <p:oleObj spid="_x0000_s185383" name="" r:id="rId1" imgW="8886825" imgH="6486525" progId="MSPhotoEd.3">
                  <p:embed/>
                </p:oleObj>
              </mc:Choice>
              <mc:Fallback>
                <p:oleObj name="" r:id="rId1" imgW="8886825" imgH="6486525" progId="MSPhotoEd.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4572000" cy="334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7"/>
          <p:cNvSpPr>
            <a:spLocks noChangeArrowheads="1"/>
          </p:cNvSpPr>
          <p:nvPr/>
        </p:nvSpPr>
        <p:spPr bwMode="auto">
          <a:xfrm>
            <a:off x="5378450" y="1620838"/>
            <a:ext cx="3438525"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0005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indent="0">
              <a:defRPr/>
            </a:pPr>
            <a:r>
              <a:rPr lang="zh-CN" altLang="en-US" sz="2000" b="1" dirty="0"/>
              <a:t>图</a:t>
            </a:r>
            <a:r>
              <a:rPr lang="en-US" altLang="zh-CN" sz="2000" b="1" dirty="0"/>
              <a:t>1</a:t>
            </a:r>
            <a:r>
              <a:rPr lang="zh-CN" altLang="en-US" sz="2000" b="1" dirty="0"/>
              <a:t>木浆纤维素的链长分布</a:t>
            </a:r>
            <a:endParaRPr lang="zh-CN" altLang="en-US" sz="2000" dirty="0"/>
          </a:p>
          <a:p>
            <a:pPr>
              <a:defRPr/>
            </a:pPr>
            <a:r>
              <a:rPr lang="zh-CN" altLang="en-US" sz="2000" dirty="0"/>
              <a:t>木材中的碳水化合物</a:t>
            </a:r>
            <a:endParaRPr lang="zh-CN" altLang="en-US" sz="2000" dirty="0"/>
          </a:p>
          <a:p>
            <a:pPr>
              <a:defRPr/>
            </a:pPr>
            <a:r>
              <a:rPr lang="zh-CN" altLang="en-US" sz="2000" dirty="0"/>
              <a:t>高聚合度纸浆</a:t>
            </a:r>
            <a:r>
              <a:rPr lang="en-US" altLang="zh-CN" sz="2000" dirty="0"/>
              <a:t>(DP 2000)</a:t>
            </a:r>
            <a:endParaRPr lang="en-US" altLang="zh-CN" sz="2000" dirty="0"/>
          </a:p>
          <a:p>
            <a:pPr>
              <a:defRPr/>
            </a:pPr>
            <a:r>
              <a:rPr lang="zh-CN" altLang="en-US" sz="2000" dirty="0"/>
              <a:t>低聚合度纸浆</a:t>
            </a:r>
            <a:r>
              <a:rPr lang="en-US" altLang="zh-CN" sz="2000" dirty="0"/>
              <a:t>(DP 650)</a:t>
            </a:r>
            <a:endParaRPr lang="en-US" altLang="zh-CN" sz="2000" dirty="0"/>
          </a:p>
          <a:p>
            <a:pPr>
              <a:defRPr/>
            </a:pPr>
            <a:r>
              <a:rPr lang="zh-CN" altLang="en-US" sz="2000" dirty="0"/>
              <a:t>帘子线浆粕</a:t>
            </a:r>
            <a:r>
              <a:rPr lang="en-US" altLang="zh-CN" sz="2000" dirty="0"/>
              <a:t>(DP 1075)</a:t>
            </a:r>
            <a:endParaRPr lang="en-US" altLang="zh-CN" sz="2000" dirty="0"/>
          </a:p>
        </p:txBody>
      </p:sp>
      <p:sp>
        <p:nvSpPr>
          <p:cNvPr id="89093" name="Line 9"/>
          <p:cNvSpPr>
            <a:spLocks noChangeShapeType="1"/>
          </p:cNvSpPr>
          <p:nvPr/>
        </p:nvSpPr>
        <p:spPr bwMode="auto">
          <a:xfrm>
            <a:off x="5111750" y="2133600"/>
            <a:ext cx="533400"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4" name="Line 10"/>
          <p:cNvSpPr>
            <a:spLocks noChangeShapeType="1"/>
          </p:cNvSpPr>
          <p:nvPr/>
        </p:nvSpPr>
        <p:spPr bwMode="auto">
          <a:xfrm>
            <a:off x="5106988" y="2438400"/>
            <a:ext cx="609600" cy="0"/>
          </a:xfrm>
          <a:prstGeom prst="line">
            <a:avLst/>
          </a:prstGeom>
          <a:noFill/>
          <a:ln w="9525">
            <a:solidFill>
              <a:schemeClr val="tx1"/>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5" name="Line 11"/>
          <p:cNvSpPr>
            <a:spLocks noChangeShapeType="1"/>
          </p:cNvSpPr>
          <p:nvPr/>
        </p:nvSpPr>
        <p:spPr bwMode="auto">
          <a:xfrm>
            <a:off x="5106988" y="2708275"/>
            <a:ext cx="60960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6" name="Line 13"/>
          <p:cNvSpPr>
            <a:spLocks noChangeShapeType="1"/>
          </p:cNvSpPr>
          <p:nvPr/>
        </p:nvSpPr>
        <p:spPr bwMode="auto">
          <a:xfrm>
            <a:off x="5111750" y="2997200"/>
            <a:ext cx="533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a:xfrm>
            <a:off x="395536" y="116632"/>
            <a:ext cx="6059488" cy="703262"/>
          </a:xfrm>
        </p:spPr>
        <p:txBody>
          <a:bodyPr/>
          <a:lstStyle/>
          <a:p>
            <a:r>
              <a:rPr kumimoji="1" lang="zh-CN" altLang="en-US" b="1">
                <a:latin typeface="Times New Roman" panose="02020603050405020304" pitchFamily="18" charset="0"/>
              </a:rPr>
              <a:t>第六节  纤维素溶剂及其溶液</a:t>
            </a:r>
            <a:endParaRPr lang="zh-CN" altLang="en-US"/>
          </a:p>
        </p:txBody>
      </p:sp>
      <p:sp>
        <p:nvSpPr>
          <p:cNvPr id="3" name="内容占位符 2"/>
          <p:cNvSpPr>
            <a:spLocks noGrp="1"/>
          </p:cNvSpPr>
          <p:nvPr>
            <p:ph idx="1"/>
          </p:nvPr>
        </p:nvSpPr>
        <p:spPr>
          <a:xfrm>
            <a:off x="899592" y="2420888"/>
            <a:ext cx="7416800" cy="3455988"/>
          </a:xfrm>
        </p:spPr>
        <p:txBody>
          <a:bodyPr/>
          <a:lstStyle/>
          <a:p>
            <a:pPr marL="0" indent="0" algn="just">
              <a:spcBef>
                <a:spcPct val="0"/>
              </a:spcBef>
              <a:spcAft>
                <a:spcPts val="1200"/>
              </a:spcAft>
              <a:buClrTx/>
              <a:buSzTx/>
              <a:buFontTx/>
              <a:buNone/>
              <a:defRPr/>
            </a:pPr>
            <a:r>
              <a:rPr kumimoji="1" lang="zh-CN" altLang="en-US" sz="2000" b="1" dirty="0">
                <a:latin typeface="Times New Roman" panose="02020603050405020304" pitchFamily="18" charset="0"/>
              </a:rPr>
              <a:t>特点</a:t>
            </a:r>
            <a:r>
              <a:rPr kumimoji="1" lang="zh-CN" altLang="en-US" sz="2000" dirty="0">
                <a:latin typeface="Times New Roman" panose="02020603050405020304" pitchFamily="18" charset="0"/>
              </a:rPr>
              <a:t>：</a:t>
            </a:r>
            <a:endParaRPr kumimoji="1" lang="en-US" altLang="zh-CN" sz="2000" dirty="0">
              <a:latin typeface="Times New Roman" panose="02020603050405020304" pitchFamily="18" charset="0"/>
            </a:endParaRPr>
          </a:p>
          <a:p>
            <a:pPr marL="0" indent="0" algn="just">
              <a:spcBef>
                <a:spcPct val="0"/>
              </a:spcBef>
              <a:spcAft>
                <a:spcPts val="1200"/>
              </a:spcAft>
              <a:buClrTx/>
              <a:buSzTx/>
              <a:buFontTx/>
              <a:buNone/>
              <a:defRPr/>
            </a:pP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1</a:t>
            </a:r>
            <a:r>
              <a:rPr kumimoji="1" lang="zh-CN" altLang="en-US" sz="2000" dirty="0">
                <a:latin typeface="Times New Roman" panose="02020603050405020304" pitchFamily="18" charset="0"/>
              </a:rPr>
              <a:t>）溶解过程一般都比较缓慢；</a:t>
            </a:r>
            <a:endParaRPr kumimoji="1" lang="en-US" altLang="zh-CN" sz="2000" dirty="0">
              <a:latin typeface="Times New Roman" panose="02020603050405020304" pitchFamily="18" charset="0"/>
            </a:endParaRPr>
          </a:p>
          <a:p>
            <a:pPr marL="0" indent="0" algn="just">
              <a:spcBef>
                <a:spcPct val="0"/>
              </a:spcBef>
              <a:spcAft>
                <a:spcPts val="1200"/>
              </a:spcAft>
              <a:buClrTx/>
              <a:buSzTx/>
              <a:buFontTx/>
              <a:buNone/>
              <a:defRPr/>
            </a:pP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2</a:t>
            </a:r>
            <a:r>
              <a:rPr kumimoji="1" lang="zh-CN" altLang="en-US" sz="2000" dirty="0">
                <a:latin typeface="Times New Roman" panose="02020603050405020304" pitchFamily="18" charset="0"/>
              </a:rPr>
              <a:t>）在溶解之前通常要经过“溶胀”阶段。</a:t>
            </a:r>
            <a:endParaRPr kumimoji="1" lang="zh-CN" altLang="en-US" sz="2000" dirty="0">
              <a:latin typeface="Times New Roman" panose="02020603050405020304" pitchFamily="18" charset="0"/>
            </a:endParaRPr>
          </a:p>
          <a:p>
            <a:pPr marL="0" indent="0" algn="just">
              <a:spcBef>
                <a:spcPct val="0"/>
              </a:spcBef>
              <a:spcAft>
                <a:spcPts val="1200"/>
              </a:spcAft>
              <a:buClrTx/>
              <a:buSzTx/>
              <a:buFontTx/>
              <a:buNone/>
              <a:defRPr/>
            </a:pPr>
            <a:endParaRPr kumimoji="1" lang="en-US" altLang="zh-CN" sz="2000" b="1" dirty="0">
              <a:latin typeface="Times New Roman" panose="02020603050405020304" pitchFamily="18" charset="0"/>
            </a:endParaRPr>
          </a:p>
          <a:p>
            <a:pPr marL="0" indent="0" algn="just">
              <a:spcBef>
                <a:spcPct val="0"/>
              </a:spcBef>
              <a:spcAft>
                <a:spcPts val="1200"/>
              </a:spcAft>
              <a:buClrTx/>
              <a:buSzTx/>
              <a:buFontTx/>
              <a:buNone/>
              <a:defRPr/>
            </a:pPr>
            <a:r>
              <a:rPr kumimoji="1" lang="zh-CN" altLang="en-US" sz="2000" b="1" dirty="0">
                <a:latin typeface="Times New Roman" panose="02020603050405020304" pitchFamily="18" charset="0"/>
              </a:rPr>
              <a:t>两个阶段</a:t>
            </a:r>
            <a:r>
              <a:rPr kumimoji="1" lang="zh-CN" altLang="en-US" sz="2000" dirty="0">
                <a:latin typeface="Times New Roman" panose="02020603050405020304" pitchFamily="18" charset="0"/>
              </a:rPr>
              <a:t>：先溶胀、后溶解。</a:t>
            </a:r>
            <a:endParaRPr kumimoji="1" lang="zh-CN" altLang="en-US" sz="2000" dirty="0">
              <a:latin typeface="Times New Roman" panose="02020603050405020304" pitchFamily="18" charset="0"/>
            </a:endParaRPr>
          </a:p>
          <a:p>
            <a:pPr marL="0" indent="0" algn="just">
              <a:spcBef>
                <a:spcPct val="0"/>
              </a:spcBef>
              <a:spcAft>
                <a:spcPts val="1200"/>
              </a:spcAft>
              <a:buClrTx/>
              <a:buSzTx/>
              <a:buFontTx/>
              <a:buNone/>
              <a:defRPr/>
            </a:pPr>
            <a:r>
              <a:rPr kumimoji="1" lang="zh-CN" altLang="en-US" sz="2000" b="1" dirty="0">
                <a:latin typeface="Times New Roman" panose="02020603050405020304" pitchFamily="18" charset="0"/>
              </a:rPr>
              <a:t>溶胀</a:t>
            </a:r>
            <a:r>
              <a:rPr kumimoji="1" lang="zh-CN" altLang="en-US" sz="2000" dirty="0">
                <a:latin typeface="Times New Roman" panose="02020603050405020304" pitchFamily="18" charset="0"/>
              </a:rPr>
              <a:t>实际上是溶剂分子</a:t>
            </a:r>
            <a:r>
              <a:rPr kumimoji="1" lang="zh-CN" altLang="en-US" sz="2000" b="1" dirty="0">
                <a:latin typeface="Times New Roman" panose="02020603050405020304" pitchFamily="18" charset="0"/>
              </a:rPr>
              <a:t>单方面</a:t>
            </a:r>
            <a:r>
              <a:rPr kumimoji="1" lang="zh-CN" altLang="en-US" sz="2000" dirty="0">
                <a:latin typeface="Times New Roman" panose="02020603050405020304" pitchFamily="18" charset="0"/>
              </a:rPr>
              <a:t>地和高分子链的链段混合的过程。这时只有链段运动而没有整个大分子链的扩散运动。    </a:t>
            </a:r>
            <a:endParaRPr kumimoji="1" lang="zh-CN" altLang="en-US" sz="2000" dirty="0">
              <a:latin typeface="Times New Roman" panose="02020603050405020304" pitchFamily="18" charset="0"/>
            </a:endParaRPr>
          </a:p>
          <a:p>
            <a:pPr marL="0" indent="0" algn="just">
              <a:spcBef>
                <a:spcPct val="0"/>
              </a:spcBef>
              <a:spcAft>
                <a:spcPts val="1200"/>
              </a:spcAft>
              <a:buClrTx/>
              <a:buSzTx/>
              <a:buFontTx/>
              <a:buNone/>
              <a:defRPr/>
            </a:pPr>
            <a:r>
              <a:rPr kumimoji="1" lang="zh-CN" altLang="en-US" sz="2000" dirty="0">
                <a:latin typeface="Times New Roman" panose="02020603050405020304" pitchFamily="18" charset="0"/>
              </a:rPr>
              <a:t>根据高分子的结构和溶胀的程度可分为</a:t>
            </a:r>
            <a:r>
              <a:rPr kumimoji="1" lang="zh-CN" altLang="en-US" sz="2000" b="1" dirty="0">
                <a:latin typeface="Times New Roman" panose="02020603050405020304" pitchFamily="18" charset="0"/>
              </a:rPr>
              <a:t>无限溶胀</a:t>
            </a:r>
            <a:r>
              <a:rPr kumimoji="1" lang="zh-CN" altLang="en-US" sz="2000" dirty="0">
                <a:latin typeface="Times New Roman" panose="02020603050405020304" pitchFamily="18" charset="0"/>
              </a:rPr>
              <a:t>和</a:t>
            </a:r>
            <a:r>
              <a:rPr kumimoji="1" lang="zh-CN" altLang="en-US" sz="2000" b="1" dirty="0">
                <a:latin typeface="Times New Roman" panose="02020603050405020304" pitchFamily="18" charset="0"/>
              </a:rPr>
              <a:t>有限溶胀</a:t>
            </a:r>
            <a:r>
              <a:rPr kumimoji="1" lang="zh-CN" altLang="en-US" sz="2000" dirty="0">
                <a:latin typeface="Times New Roman" panose="02020603050405020304" pitchFamily="18" charset="0"/>
              </a:rPr>
              <a:t>。</a:t>
            </a:r>
            <a:endParaRPr kumimoji="1" lang="zh-CN" altLang="en-US" sz="2000" dirty="0">
              <a:latin typeface="Times New Roman" panose="02020603050405020304" pitchFamily="18" charset="0"/>
            </a:endParaRPr>
          </a:p>
          <a:p>
            <a:pPr>
              <a:defRPr/>
            </a:pPr>
            <a:endParaRPr lang="zh-CN" altLang="en-US" sz="2400" dirty="0"/>
          </a:p>
        </p:txBody>
      </p:sp>
      <p:sp>
        <p:nvSpPr>
          <p:cNvPr id="2" name="矩形 1"/>
          <p:cNvSpPr/>
          <p:nvPr/>
        </p:nvSpPr>
        <p:spPr>
          <a:xfrm>
            <a:off x="888057" y="1384974"/>
            <a:ext cx="3608680" cy="523220"/>
          </a:xfrm>
          <a:prstGeom prst="rect">
            <a:avLst/>
          </a:prstGeom>
        </p:spPr>
        <p:txBody>
          <a:bodyPr wrap="none">
            <a:spAutoFit/>
          </a:bodyPr>
          <a:lstStyle/>
          <a:p>
            <a:pPr algn="just">
              <a:spcAft>
                <a:spcPts val="1200"/>
              </a:spcAft>
              <a:defRPr/>
            </a:pPr>
            <a:r>
              <a:rPr kumimoji="1" lang="en-US" altLang="zh-CN" sz="2800" b="1" dirty="0">
                <a:latin typeface="Times New Roman" panose="02020603050405020304" pitchFamily="18" charset="0"/>
              </a:rPr>
              <a:t>6.1 </a:t>
            </a:r>
            <a:r>
              <a:rPr kumimoji="1" lang="zh-CN" altLang="en-US" sz="2800" b="1" dirty="0">
                <a:latin typeface="Times New Roman" panose="02020603050405020304" pitchFamily="18" charset="0"/>
              </a:rPr>
              <a:t>聚合物的溶解特点</a:t>
            </a:r>
            <a:endParaRPr kumimoji="1" lang="zh-CN" altLang="en-US" sz="2800" dirty="0">
              <a:latin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ChangeArrowheads="1"/>
          </p:cNvSpPr>
          <p:nvPr/>
        </p:nvSpPr>
        <p:spPr bwMode="auto">
          <a:xfrm>
            <a:off x="683568" y="1326827"/>
            <a:ext cx="798180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spcBef>
                <a:spcPct val="0"/>
              </a:spcBef>
              <a:spcAft>
                <a:spcPts val="1200"/>
              </a:spcAft>
              <a:buClrTx/>
              <a:buSzTx/>
              <a:buFontTx/>
              <a:buNone/>
            </a:pPr>
            <a:r>
              <a:rPr kumimoji="1" lang="zh-CN" altLang="en-US" dirty="0">
                <a:latin typeface="Times New Roman" panose="02020603050405020304" pitchFamily="18" charset="0"/>
              </a:rPr>
              <a:t>影响因素：</a:t>
            </a:r>
            <a:endParaRPr kumimoji="1" lang="zh-CN" altLang="en-US" dirty="0">
              <a:latin typeface="Times New Roman" panose="02020603050405020304" pitchFamily="18" charset="0"/>
            </a:endParaRPr>
          </a:p>
          <a:p>
            <a:pPr marL="342900" indent="-342900">
              <a:spcBef>
                <a:spcPct val="0"/>
              </a:spcBef>
              <a:spcAft>
                <a:spcPts val="1200"/>
              </a:spcAft>
              <a:buClrTx/>
              <a:buSzTx/>
            </a:pPr>
            <a:r>
              <a:rPr kumimoji="1" lang="zh-CN" altLang="en-US" sz="2400" dirty="0">
                <a:latin typeface="Times New Roman" panose="02020603050405020304" pitchFamily="18" charset="0"/>
              </a:rPr>
              <a:t>溶解度与高聚物的分子量有关，分子量大的溶解度小；</a:t>
            </a:r>
            <a:endParaRPr kumimoji="1" lang="zh-CN" altLang="en-US" sz="2400" dirty="0">
              <a:latin typeface="Times New Roman" panose="02020603050405020304" pitchFamily="18" charset="0"/>
            </a:endParaRPr>
          </a:p>
          <a:p>
            <a:pPr marL="342900" indent="-342900">
              <a:spcBef>
                <a:spcPct val="0"/>
              </a:spcBef>
              <a:spcAft>
                <a:spcPts val="1200"/>
              </a:spcAft>
              <a:buClrTx/>
              <a:buSzTx/>
            </a:pPr>
            <a:r>
              <a:rPr kumimoji="1" lang="zh-CN" altLang="en-US" sz="2400" dirty="0">
                <a:latin typeface="Times New Roman" panose="02020603050405020304" pitchFamily="18" charset="0"/>
              </a:rPr>
              <a:t>对交联高聚物来说，溶胀度与交联度有关，交联度小的溶胀度大；</a:t>
            </a:r>
            <a:endParaRPr kumimoji="1" lang="en-US" altLang="zh-CN" sz="2400" dirty="0">
              <a:latin typeface="Times New Roman" panose="02020603050405020304" pitchFamily="18" charset="0"/>
            </a:endParaRPr>
          </a:p>
          <a:p>
            <a:pPr marL="342900" indent="-342900">
              <a:spcBef>
                <a:spcPct val="0"/>
              </a:spcBef>
              <a:spcAft>
                <a:spcPts val="1200"/>
              </a:spcAft>
              <a:buClrTx/>
              <a:buSzTx/>
            </a:pPr>
            <a:r>
              <a:rPr kumimoji="1" lang="zh-CN" altLang="en-US" sz="2400" dirty="0">
                <a:latin typeface="Times New Roman" panose="02020603050405020304" pitchFamily="18" charset="0"/>
              </a:rPr>
              <a:t>高聚物的溶解度还与结晶有关，结晶度高的溶解度小。 </a:t>
            </a:r>
            <a:endParaRPr kumimoji="1" lang="zh-CN" altLang="en-US" sz="2400" dirty="0">
              <a:latin typeface="Times New Roman" panose="02020603050405020304" pitchFamily="18" charset="0"/>
            </a:endParaRPr>
          </a:p>
        </p:txBody>
      </p:sp>
      <p:sp>
        <p:nvSpPr>
          <p:cNvPr id="2" name="矩形 1"/>
          <p:cNvSpPr/>
          <p:nvPr/>
        </p:nvSpPr>
        <p:spPr>
          <a:xfrm>
            <a:off x="966057" y="4149080"/>
            <a:ext cx="7416824" cy="707886"/>
          </a:xfrm>
          <a:prstGeom prst="rect">
            <a:avLst/>
          </a:prstGeom>
        </p:spPr>
        <p:txBody>
          <a:bodyPr wrap="square">
            <a:spAutoFit/>
          </a:bodyPr>
          <a:lstStyle/>
          <a:p>
            <a:pPr>
              <a:spcAft>
                <a:spcPts val="1200"/>
              </a:spcAft>
            </a:pPr>
            <a:r>
              <a:rPr kumimoji="1" lang="zh-CN" altLang="en-US" sz="2000" dirty="0">
                <a:latin typeface="Times New Roman" panose="02020603050405020304" pitchFamily="18" charset="0"/>
              </a:rPr>
              <a:t>结晶高聚物中结晶部分的溶解要经过两个过程。首先是</a:t>
            </a:r>
            <a:r>
              <a:rPr kumimoji="1" lang="zh-CN" altLang="en-US" sz="2000" b="1" dirty="0">
                <a:latin typeface="Times New Roman" panose="02020603050405020304" pitchFamily="18" charset="0"/>
              </a:rPr>
              <a:t>晶相的破坏</a:t>
            </a:r>
            <a:r>
              <a:rPr kumimoji="1" lang="zh-CN" altLang="en-US" sz="2000" dirty="0">
                <a:latin typeface="Times New Roman" panose="02020603050405020304" pitchFamily="18" charset="0"/>
              </a:rPr>
              <a:t>，需要吸热；然后是被破坏了晶格的</a:t>
            </a:r>
            <a:r>
              <a:rPr kumimoji="1" lang="zh-CN" altLang="en-US" sz="2000" b="1" dirty="0">
                <a:latin typeface="Times New Roman" panose="02020603050405020304" pitchFamily="18" charset="0"/>
              </a:rPr>
              <a:t>聚合物与溶剂的混合</a:t>
            </a:r>
            <a:r>
              <a:rPr kumimoji="1" lang="zh-CN" altLang="en-US" sz="2000" dirty="0">
                <a:latin typeface="Times New Roman" panose="02020603050405020304" pitchFamily="18" charset="0"/>
              </a:rPr>
              <a:t>。</a:t>
            </a:r>
            <a:endParaRPr kumimoji="1" lang="en-US" altLang="zh-CN" sz="2000" dirty="0">
              <a:latin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Level">
  <a:themeElements>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Level">
      <a:majorFont>
        <a:latin typeface="Garamond"/>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25487</Words>
  <Application>WPS 演示</Application>
  <PresentationFormat>全屏显示(4:3)</PresentationFormat>
  <Paragraphs>1839</Paragraphs>
  <Slides>157</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40</vt:i4>
      </vt:variant>
      <vt:variant>
        <vt:lpstr>幻灯片标题</vt:lpstr>
      </vt:variant>
      <vt:variant>
        <vt:i4>157</vt:i4>
      </vt:variant>
    </vt:vector>
  </HeadingPairs>
  <TitlesOfParts>
    <vt:vector size="211" baseType="lpstr">
      <vt:lpstr>Arial</vt:lpstr>
      <vt:lpstr>宋体</vt:lpstr>
      <vt:lpstr>Wingdings</vt:lpstr>
      <vt:lpstr>Verdana</vt:lpstr>
      <vt:lpstr>Garamond</vt:lpstr>
      <vt:lpstr>Times New Roman</vt:lpstr>
      <vt:lpstr>微软雅黑</vt:lpstr>
      <vt:lpstr>Arial Unicode MS</vt:lpstr>
      <vt:lpstr>Calibri</vt:lpstr>
      <vt:lpstr>黑体</vt:lpstr>
      <vt:lpstr>Symbol</vt:lpstr>
      <vt:lpstr>Vrinda</vt:lpstr>
      <vt:lpstr>Webdings</vt:lpstr>
      <vt:lpstr>Level</vt:lpstr>
      <vt:lpstr>Chem3D.Document</vt:lpstr>
      <vt:lpstr>Chem3D.Document</vt:lpstr>
      <vt:lpstr>Chem3D.Document</vt:lpstr>
      <vt:lpstr>Chem3D.Document</vt:lpstr>
      <vt:lpstr>MSPhotoEd.3</vt:lpstr>
      <vt:lpstr>MSPhotoEd.3</vt:lpstr>
      <vt:lpstr>Equation.3</vt:lpstr>
      <vt:lpstr>Equation.3</vt:lpstr>
      <vt:lpstr>Equation.3</vt:lpstr>
      <vt:lpstr>Equation.3</vt:lpstr>
      <vt:lpstr>MSPhotoEd.3</vt:lpstr>
      <vt:lpstr>Equation.3</vt:lpstr>
      <vt:lpstr>Equation.3</vt:lpstr>
      <vt:lpstr>Equation.3</vt:lpstr>
      <vt:lpstr>Equation.DSMT4</vt:lpstr>
      <vt:lpstr>Equation.3</vt:lpstr>
      <vt:lpstr>Equation.3</vt:lpstr>
      <vt:lpstr>Equation.3</vt:lpstr>
      <vt:lpstr>Word.Document.8</vt:lpstr>
      <vt:lpstr>ChemDraw.Document.5.0</vt:lpstr>
      <vt:lpstr>Equation.3</vt:lpstr>
      <vt:lpstr>Photoshop.Image.6</vt:lpstr>
      <vt:lpstr>Equation.3</vt:lpstr>
      <vt:lpstr>Equation.3</vt:lpstr>
      <vt:lpstr>Equation.3</vt:lpstr>
      <vt:lpstr>Equation.3</vt:lpstr>
      <vt:lpstr>Equation.3</vt:lpstr>
      <vt:lpstr>Equation.3</vt:lpstr>
      <vt:lpstr>Equation.3</vt:lpstr>
      <vt:lpstr>MSPhotoEd.3</vt:lpstr>
      <vt:lpstr>Word.Picture.8</vt:lpstr>
      <vt:lpstr>Word.Picture.8</vt:lpstr>
      <vt:lpstr>MSPhotoEd.3</vt:lpstr>
      <vt:lpstr>Equation.3</vt:lpstr>
      <vt:lpstr>MSPhotoEd.3</vt:lpstr>
      <vt:lpstr>MSPhotoEd.3</vt:lpstr>
      <vt:lpstr>MSPhotoEd.3</vt:lpstr>
      <vt:lpstr>Word.Document.8</vt:lpstr>
      <vt:lpstr>MSPhotoEd.3</vt:lpstr>
      <vt:lpstr>Chem3D.Document</vt:lpstr>
      <vt:lpstr>第二章  纤维素及其衍生物</vt:lpstr>
      <vt:lpstr>第一节 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1.1纤维素——聚合物化学的先驱</vt:lpstr>
      <vt:lpstr>PowerPoint 演示文稿</vt:lpstr>
      <vt:lpstr>PowerPoint 演示文稿</vt:lpstr>
      <vt:lpstr>PowerPoint 演示文稿</vt:lpstr>
      <vt:lpstr>1.2大分子概念的形成</vt:lpstr>
      <vt:lpstr>PowerPoint 演示文稿</vt:lpstr>
      <vt:lpstr>PowerPoint 演示文稿</vt:lpstr>
      <vt:lpstr>PowerPoint 演示文稿</vt:lpstr>
      <vt:lpstr>PowerPoint 演示文稿</vt:lpstr>
      <vt:lpstr>PowerPoint 演示文稿</vt:lpstr>
      <vt:lpstr>1.3大分子的结构</vt:lpstr>
      <vt:lpstr>PowerPoint 演示文稿</vt:lpstr>
      <vt:lpstr>PowerPoint 演示文稿</vt:lpstr>
      <vt:lpstr>第二节  纤维素的化学结构</vt:lpstr>
      <vt:lpstr>PowerPoint 演示文稿</vt:lpstr>
      <vt:lpstr>2.2 纤维素分子链葡萄糖酐间的连接</vt:lpstr>
      <vt:lpstr>2.3纤维素分子链的极性与方向性</vt:lpstr>
      <vt:lpstr>第三节  纤维素链的构象</vt:lpstr>
      <vt:lpstr>PowerPoint 演示文稿</vt:lpstr>
      <vt:lpstr>3.2 分子链的构象</vt:lpstr>
      <vt:lpstr>3. 3 伯醇羟基的构象</vt:lpstr>
      <vt:lpstr>PowerPoint 演示文稿</vt:lpstr>
      <vt:lpstr>PowerPoint 演示文稿</vt:lpstr>
      <vt:lpstr>在堆砌分析中，纤维素链的构象分析还必须使用配糖角τ和葡萄糖酐分别绕C1－O键（O为配糖氧）和O－C4’键旋转的扭转角φ和Ψ。 </vt:lpstr>
      <vt:lpstr>PowerPoint 演示文稿</vt:lpstr>
      <vt:lpstr>PowerPoint 演示文稿</vt:lpstr>
      <vt:lpstr>PowerPoint 演示文稿</vt:lpstr>
      <vt:lpstr>第四节 纤维素的超分子结构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Amorphous Cellulose</vt:lpstr>
      <vt:lpstr>PowerPoint 演示文稿</vt:lpstr>
      <vt:lpstr>PowerPoint 演示文稿</vt:lpstr>
      <vt:lpstr>PowerPoint 演示文稿</vt:lpstr>
      <vt:lpstr>PowerPoint 演示文稿</vt:lpstr>
      <vt:lpstr>第五节  纤维素的分子量及其分布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分级溶解测定 用不同沉淀点的溶剂—非溶剂混合液来抽提聚合物试样，或者逐渐升高聚合物和这种混合液体系的温度，聚合物中分子量低的分子首先被溶解出来，接着按分子量由小到大的次序逐级溶解，直至最大分子量的级分被溶解出来，达到分级分离的目的，以求取聚合物的分子量分布。 </vt:lpstr>
      <vt:lpstr>PowerPoint 演示文稿</vt:lpstr>
      <vt:lpstr>PowerPoint 演示文稿</vt:lpstr>
      <vt:lpstr>PowerPoint 演示文稿</vt:lpstr>
      <vt:lpstr>第六节  纤维素溶剂及其溶液</vt:lpstr>
      <vt:lpstr>PowerPoint 演示文稿</vt:lpstr>
      <vt:lpstr>6.2  纤维素的溶剂</vt:lpstr>
      <vt:lpstr>PowerPoint 演示文稿</vt:lpstr>
      <vt:lpstr>PowerPoint 演示文稿</vt:lpstr>
      <vt:lpstr>PowerPoint 演示文稿</vt:lpstr>
      <vt:lpstr>PowerPoint 演示文稿</vt:lpstr>
      <vt:lpstr>PowerPoint 演示文稿</vt:lpstr>
      <vt:lpstr>PowerPoint 演示文稿</vt:lpstr>
      <vt:lpstr>配合物：铜氨溶剂、铜乙二胺溶剂、钴乙二胺溶剂等. 铜乙二胺溶剂（简写为Cuen）它是将Cu(OH)2溶于等当量的高浓度的乙二胺水溶液中制备而得，反应式如下：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第七节 纤维素的物理和物理化学性质 </vt:lpstr>
      <vt:lpstr>PowerPoint 演示文稿</vt:lpstr>
      <vt:lpstr>PowerPoint 演示文稿</vt:lpstr>
      <vt:lpstr>第八节 纤维素的降解反应</vt:lpstr>
      <vt:lpstr>PowerPoint 演示文稿</vt:lpstr>
      <vt:lpstr>PowerPoint 演示文稿</vt:lpstr>
      <vt:lpstr>PowerPoint 演示文稿</vt:lpstr>
      <vt:lpstr>PowerPoint 演示文稿</vt:lpstr>
      <vt:lpstr>PowerPoint 演示文稿</vt:lpstr>
      <vt:lpstr>PowerPoint 演示文稿</vt:lpstr>
      <vt:lpstr>第九节 纤维素的化学反应</vt:lpstr>
      <vt:lpstr>9.1 纤维素的可及度</vt:lpstr>
      <vt:lpstr>PowerPoint 演示文稿</vt:lpstr>
      <vt:lpstr>PowerPoint 演示文稿</vt:lpstr>
      <vt:lpstr>PowerPoint 演示文稿</vt:lpstr>
      <vt:lpstr>9.2 取代度及其分布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9.5 纤维素的氧化反应</vt:lpstr>
      <vt:lpstr>PowerPoint 演示文稿</vt:lpstr>
      <vt:lpstr>PowerPoint 演示文稿</vt:lpstr>
      <vt:lpstr>PowerPoint 演示文稿</vt:lpstr>
      <vt:lpstr>PowerPoint 演示文稿</vt:lpstr>
      <vt:lpstr>PowerPoint 演示文稿</vt:lpstr>
      <vt:lpstr>PowerPoint 演示文稿</vt:lpstr>
    </vt:vector>
  </TitlesOfParts>
  <Company>scut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纤维素及其衍生物</dc:title>
  <dc:creator>xj</dc:creator>
  <cp:lastModifiedBy>Administrator</cp:lastModifiedBy>
  <cp:revision>252</cp:revision>
  <dcterms:created xsi:type="dcterms:W3CDTF">2003-07-18T09:04:00Z</dcterms:created>
  <dcterms:modified xsi:type="dcterms:W3CDTF">2022-03-08T23:51:08Z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